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7" r:id="rId1"/>
  </p:sldMasterIdLst>
  <p:notesMasterIdLst>
    <p:notesMasterId r:id="rId114"/>
  </p:notesMasterIdLst>
  <p:handoutMasterIdLst>
    <p:handoutMasterId r:id="rId115"/>
  </p:handoutMasterIdLst>
  <p:sldIdLst>
    <p:sldId id="256" r:id="rId2"/>
    <p:sldId id="503" r:id="rId3"/>
    <p:sldId id="523" r:id="rId4"/>
    <p:sldId id="524" r:id="rId5"/>
    <p:sldId id="257" r:id="rId6"/>
    <p:sldId id="353" r:id="rId7"/>
    <p:sldId id="405" r:id="rId8"/>
    <p:sldId id="471" r:id="rId9"/>
    <p:sldId id="354" r:id="rId10"/>
    <p:sldId id="427" r:id="rId11"/>
    <p:sldId id="472" r:id="rId12"/>
    <p:sldId id="355" r:id="rId13"/>
    <p:sldId id="473" r:id="rId14"/>
    <p:sldId id="474" r:id="rId15"/>
    <p:sldId id="395" r:id="rId16"/>
    <p:sldId id="402" r:id="rId17"/>
    <p:sldId id="396" r:id="rId18"/>
    <p:sldId id="397" r:id="rId19"/>
    <p:sldId id="423" r:id="rId20"/>
    <p:sldId id="424" r:id="rId21"/>
    <p:sldId id="425" r:id="rId22"/>
    <p:sldId id="401" r:id="rId23"/>
    <p:sldId id="426" r:id="rId24"/>
    <p:sldId id="475" r:id="rId25"/>
    <p:sldId id="403" r:id="rId26"/>
    <p:sldId id="407" r:id="rId27"/>
    <p:sldId id="406" r:id="rId28"/>
    <p:sldId id="432" r:id="rId29"/>
    <p:sldId id="433" r:id="rId30"/>
    <p:sldId id="522" r:id="rId31"/>
    <p:sldId id="434" r:id="rId32"/>
    <p:sldId id="476" r:id="rId33"/>
    <p:sldId id="484" r:id="rId34"/>
    <p:sldId id="261" r:id="rId35"/>
    <p:sldId id="485" r:id="rId36"/>
    <p:sldId id="260" r:id="rId37"/>
    <p:sldId id="262" r:id="rId38"/>
    <p:sldId id="264" r:id="rId39"/>
    <p:sldId id="263" r:id="rId40"/>
    <p:sldId id="259" r:id="rId41"/>
    <p:sldId id="265" r:id="rId42"/>
    <p:sldId id="266" r:id="rId43"/>
    <p:sldId id="525" r:id="rId44"/>
    <p:sldId id="268" r:id="rId45"/>
    <p:sldId id="270" r:id="rId46"/>
    <p:sldId id="271" r:id="rId47"/>
    <p:sldId id="417" r:id="rId48"/>
    <p:sldId id="273" r:id="rId49"/>
    <p:sldId id="418" r:id="rId50"/>
    <p:sldId id="419" r:id="rId51"/>
    <p:sldId id="317" r:id="rId52"/>
    <p:sldId id="275" r:id="rId53"/>
    <p:sldId id="486" r:id="rId54"/>
    <p:sldId id="324" r:id="rId55"/>
    <p:sldId id="404" r:id="rId56"/>
    <p:sldId id="487" r:id="rId57"/>
    <p:sldId id="526" r:id="rId58"/>
    <p:sldId id="328" r:id="rId59"/>
    <p:sldId id="318" r:id="rId60"/>
    <p:sldId id="399" r:id="rId61"/>
    <p:sldId id="392" r:id="rId62"/>
    <p:sldId id="393" r:id="rId63"/>
    <p:sldId id="379" r:id="rId64"/>
    <p:sldId id="382" r:id="rId65"/>
    <p:sldId id="488" r:id="rId66"/>
    <p:sldId id="489" r:id="rId67"/>
    <p:sldId id="414" r:id="rId68"/>
    <p:sldId id="415" r:id="rId69"/>
    <p:sldId id="416" r:id="rId70"/>
    <p:sldId id="289" r:id="rId71"/>
    <p:sldId id="420" r:id="rId72"/>
    <p:sldId id="422" r:id="rId73"/>
    <p:sldId id="492" r:id="rId74"/>
    <p:sldId id="283" r:id="rId75"/>
    <p:sldId id="341" r:id="rId76"/>
    <p:sldId id="398" r:id="rId77"/>
    <p:sldId id="493" r:id="rId78"/>
    <p:sldId id="494" r:id="rId79"/>
    <p:sldId id="388" r:id="rId80"/>
    <p:sldId id="413" r:id="rId81"/>
    <p:sldId id="277" r:id="rId82"/>
    <p:sldId id="530" r:id="rId83"/>
    <p:sldId id="278" r:id="rId84"/>
    <p:sldId id="390" r:id="rId85"/>
    <p:sldId id="391" r:id="rId86"/>
    <p:sldId id="496" r:id="rId87"/>
    <p:sldId id="497" r:id="rId88"/>
    <p:sldId id="498" r:id="rId89"/>
    <p:sldId id="408" r:id="rId90"/>
    <p:sldId id="499" r:id="rId91"/>
    <p:sldId id="439" r:id="rId92"/>
    <p:sldId id="500" r:id="rId93"/>
    <p:sldId id="501" r:id="rId94"/>
    <p:sldId id="502" r:id="rId95"/>
    <p:sldId id="442" r:id="rId96"/>
    <p:sldId id="443" r:id="rId97"/>
    <p:sldId id="444" r:id="rId98"/>
    <p:sldId id="445" r:id="rId99"/>
    <p:sldId id="446" r:id="rId100"/>
    <p:sldId id="531" r:id="rId101"/>
    <p:sldId id="532" r:id="rId102"/>
    <p:sldId id="533" r:id="rId103"/>
    <p:sldId id="534" r:id="rId104"/>
    <p:sldId id="535" r:id="rId105"/>
    <p:sldId id="410" r:id="rId106"/>
    <p:sldId id="411" r:id="rId107"/>
    <p:sldId id="412" r:id="rId108"/>
    <p:sldId id="536" r:id="rId109"/>
    <p:sldId id="537" r:id="rId110"/>
    <p:sldId id="538" r:id="rId111"/>
    <p:sldId id="409" r:id="rId112"/>
    <p:sldId id="428"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85"/>
    <p:restoredTop sz="94486"/>
  </p:normalViewPr>
  <p:slideViewPr>
    <p:cSldViewPr snapToGrid="0" snapToObjects="1">
      <p:cViewPr varScale="1">
        <p:scale>
          <a:sx n="110" d="100"/>
          <a:sy n="110" d="100"/>
        </p:scale>
        <p:origin x="31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860D6B-4B03-744F-9FE5-56CC883A05D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0A29EF-204B-9E49-96BF-10B2861F13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4D0CED-78CE-F449-8FF7-9FE11BC52E45}" type="datetimeFigureOut">
              <a:rPr lang="en-US" smtClean="0"/>
              <a:t>10/14/21</a:t>
            </a:fld>
            <a:endParaRPr lang="en-US" dirty="0"/>
          </a:p>
        </p:txBody>
      </p:sp>
      <p:sp>
        <p:nvSpPr>
          <p:cNvPr id="4" name="Footer Placeholder 3">
            <a:extLst>
              <a:ext uri="{FF2B5EF4-FFF2-40B4-BE49-F238E27FC236}">
                <a16:creationId xmlns:a16="http://schemas.microsoft.com/office/drawing/2014/main" id="{D1A34ABB-435A-174C-9E63-33DE41A17F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Syllabus</a:t>
            </a:r>
          </a:p>
        </p:txBody>
      </p:sp>
      <p:sp>
        <p:nvSpPr>
          <p:cNvPr id="5" name="Slide Number Placeholder 4">
            <a:extLst>
              <a:ext uri="{FF2B5EF4-FFF2-40B4-BE49-F238E27FC236}">
                <a16:creationId xmlns:a16="http://schemas.microsoft.com/office/drawing/2014/main" id="{BED6443E-873F-284A-B47A-D91DDD7D9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FADFA4-2AF3-F34E-BEA0-E8EBCF425F7D}" type="slidenum">
              <a:rPr lang="en-US" smtClean="0"/>
              <a:t>‹#›</a:t>
            </a:fld>
            <a:endParaRPr lang="en-US" dirty="0"/>
          </a:p>
        </p:txBody>
      </p:sp>
    </p:spTree>
    <p:extLst>
      <p:ext uri="{BB962C8B-B14F-4D97-AF65-F5344CB8AC3E}">
        <p14:creationId xmlns:p14="http://schemas.microsoft.com/office/powerpoint/2010/main" val="325443448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4F44CE-D1A2-3549-89C5-3537AA940F51}" type="datetimeFigureOut">
              <a:rPr lang="en-US" smtClean="0"/>
              <a:t>10/14/21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Syllabus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EF6006-E59E-4947-8707-F9D36EBEBD07}" type="slidenum">
              <a:rPr lang="en-US" smtClean="0"/>
              <a:t>‹#›</a:t>
            </a:fld>
            <a:endParaRPr lang="en-US" dirty="0"/>
          </a:p>
        </p:txBody>
      </p:sp>
    </p:spTree>
    <p:extLst>
      <p:ext uri="{BB962C8B-B14F-4D97-AF65-F5344CB8AC3E}">
        <p14:creationId xmlns:p14="http://schemas.microsoft.com/office/powerpoint/2010/main" val="136840993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a:extLst>
              <a:ext uri="{FF2B5EF4-FFF2-40B4-BE49-F238E27FC236}">
                <a16:creationId xmlns:a16="http://schemas.microsoft.com/office/drawing/2014/main" id="{D3339A2E-7420-1F40-8551-F704BE1ADE4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a:extLst>
              <a:ext uri="{FF2B5EF4-FFF2-40B4-BE49-F238E27FC236}">
                <a16:creationId xmlns:a16="http://schemas.microsoft.com/office/drawing/2014/main" id="{FCFFC3A7-B9DE-E64A-BC04-E1E29BA7B9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C2340330-3230-7C40-ABBA-19A60DDD40C8}"/>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C06721-442E-F346-B00C-70EDEB317A44}" type="slidenum">
              <a:rPr lang="en-US" altLang="en-US">
                <a:solidFill>
                  <a:srgbClr val="000000"/>
                </a:solidFill>
                <a:latin typeface="Calibri" panose="020F0502020204030204" pitchFamily="34" charset="0"/>
              </a:rPr>
              <a:pPr eaLnBrk="1" hangingPunct="1"/>
              <a:t>15</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292136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41E36844-281F-3842-949B-D5365B79BFAA}"/>
              </a:ext>
            </a:extLst>
          </p:cNvPr>
          <p:cNvSpPr>
            <a:spLocks noGrp="1" noChangeArrowheads="1"/>
          </p:cNvSpPr>
          <p:nvPr>
            <p:ph type="sldNum" sz="quarter" idx="5"/>
          </p:nvPr>
        </p:nvSpPr>
        <p:spPr>
          <a:ln/>
        </p:spPr>
        <p:txBody>
          <a:bodyPr/>
          <a:lstStyle/>
          <a:p>
            <a:fld id="{8822903E-BC98-CB49-928F-D21A8DD92620}" type="slidenum">
              <a:rPr lang="en-US" altLang="en-US"/>
              <a:pPr/>
              <a:t>62</a:t>
            </a:fld>
            <a:endParaRPr lang="en-US" altLang="en-US"/>
          </a:p>
        </p:txBody>
      </p:sp>
      <p:sp>
        <p:nvSpPr>
          <p:cNvPr id="1521666" name="Rectangle 2">
            <a:extLst>
              <a:ext uri="{FF2B5EF4-FFF2-40B4-BE49-F238E27FC236}">
                <a16:creationId xmlns:a16="http://schemas.microsoft.com/office/drawing/2014/main" id="{5B6BC546-81AB-C54C-9D9C-4AB6F1552333}"/>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21667" name="Rectangle 3">
            <a:extLst>
              <a:ext uri="{FF2B5EF4-FFF2-40B4-BE49-F238E27FC236}">
                <a16:creationId xmlns:a16="http://schemas.microsoft.com/office/drawing/2014/main" id="{5F8825C1-E4D2-1842-9C24-4E2F60CFF78B}"/>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619431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9BEE8A45-F0B1-0A49-BE32-B859E171CC95}"/>
              </a:ext>
            </a:extLst>
          </p:cNvPr>
          <p:cNvSpPr>
            <a:spLocks noGrp="1" noChangeArrowheads="1"/>
          </p:cNvSpPr>
          <p:nvPr>
            <p:ph type="sldNum" sz="quarter" idx="5"/>
          </p:nvPr>
        </p:nvSpPr>
        <p:spPr>
          <a:ln/>
        </p:spPr>
        <p:txBody>
          <a:bodyPr/>
          <a:lstStyle/>
          <a:p>
            <a:fld id="{2D7BD038-80EB-874C-B0E4-91AA843AC2EE}" type="slidenum">
              <a:rPr lang="en-US" altLang="en-US"/>
              <a:pPr/>
              <a:t>65</a:t>
            </a:fld>
            <a:endParaRPr lang="en-US" altLang="en-US"/>
          </a:p>
        </p:txBody>
      </p:sp>
      <p:sp>
        <p:nvSpPr>
          <p:cNvPr id="1534978" name="Text Box 2">
            <a:extLst>
              <a:ext uri="{FF2B5EF4-FFF2-40B4-BE49-F238E27FC236}">
                <a16:creationId xmlns:a16="http://schemas.microsoft.com/office/drawing/2014/main" id="{1F774A76-8A25-A34E-936D-E832E51BFD44}"/>
              </a:ext>
            </a:extLst>
          </p:cNvPr>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34979" name="Text Box 3">
            <a:extLst>
              <a:ext uri="{FF2B5EF4-FFF2-40B4-BE49-F238E27FC236}">
                <a16:creationId xmlns:a16="http://schemas.microsoft.com/office/drawing/2014/main" id="{B2CD0BDD-13BB-7048-B9EA-68F874F22AA8}"/>
              </a:ext>
            </a:extLst>
          </p:cNvPr>
          <p:cNvSpPr txBox="1">
            <a:spLocks noGrp="1" noChangeArrowheads="1"/>
          </p:cNvSpPr>
          <p:nvPr>
            <p:ph type="body"/>
          </p:nvPr>
        </p:nvSpPr>
        <p:spPr bwMode="auto">
          <a:xfrm>
            <a:off x="914400" y="4343400"/>
            <a:ext cx="50276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5156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9C9DC702-58EA-4648-B2DA-F82DAE7490F3}"/>
              </a:ext>
            </a:extLst>
          </p:cNvPr>
          <p:cNvSpPr>
            <a:spLocks noGrp="1" noChangeArrowheads="1"/>
          </p:cNvSpPr>
          <p:nvPr>
            <p:ph type="sldNum" sz="quarter" idx="5"/>
          </p:nvPr>
        </p:nvSpPr>
        <p:spPr>
          <a:ln/>
        </p:spPr>
        <p:txBody>
          <a:bodyPr/>
          <a:lstStyle/>
          <a:p>
            <a:fld id="{11C66DAE-1D47-DB4D-9BC2-803C2B3B5D88}" type="slidenum">
              <a:rPr lang="en-US" altLang="en-US"/>
              <a:pPr/>
              <a:t>66</a:t>
            </a:fld>
            <a:endParaRPr lang="en-US" altLang="en-US"/>
          </a:p>
        </p:txBody>
      </p:sp>
      <p:sp>
        <p:nvSpPr>
          <p:cNvPr id="1541122" name="Rectangle 2">
            <a:extLst>
              <a:ext uri="{FF2B5EF4-FFF2-40B4-BE49-F238E27FC236}">
                <a16:creationId xmlns:a16="http://schemas.microsoft.com/office/drawing/2014/main" id="{4A33479F-D047-2D4F-9DD9-3EB064684A92}"/>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1123" name="Rectangle 3">
            <a:extLst>
              <a:ext uri="{FF2B5EF4-FFF2-40B4-BE49-F238E27FC236}">
                <a16:creationId xmlns:a16="http://schemas.microsoft.com/office/drawing/2014/main" id="{86057093-87C9-2749-AA0B-4642F307B218}"/>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3556383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36C11CD-2CA4-471E-B377-9E2B0BC2BE1D}" type="slidenum">
              <a:rPr lang="en-US" smtClean="0"/>
              <a:pPr/>
              <a:t>85</a:t>
            </a:fld>
            <a:endParaRPr lang="en-US"/>
          </a:p>
        </p:txBody>
      </p:sp>
    </p:spTree>
    <p:extLst>
      <p:ext uri="{BB962C8B-B14F-4D97-AF65-F5344CB8AC3E}">
        <p14:creationId xmlns:p14="http://schemas.microsoft.com/office/powerpoint/2010/main" val="614371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a:extLst>
              <a:ext uri="{FF2B5EF4-FFF2-40B4-BE49-F238E27FC236}">
                <a16:creationId xmlns:a16="http://schemas.microsoft.com/office/drawing/2014/main" id="{880223C3-AB3C-6B4A-BFD4-50CA1F47641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a:extLst>
              <a:ext uri="{FF2B5EF4-FFF2-40B4-BE49-F238E27FC236}">
                <a16:creationId xmlns:a16="http://schemas.microsoft.com/office/drawing/2014/main" id="{5DFE4CAC-C563-1D49-97B9-61C280B85B3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4443660E-1F34-B14D-9FCD-0D7886F8C182}"/>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93987E6-B889-8C45-9CA3-788CF147E667}" type="slidenum">
              <a:rPr lang="en-US" altLang="en-US">
                <a:solidFill>
                  <a:srgbClr val="000000"/>
                </a:solidFill>
                <a:latin typeface="Calibri" panose="020F0502020204030204" pitchFamily="34" charset="0"/>
              </a:rPr>
              <a:pPr eaLnBrk="1" hangingPunct="1"/>
              <a:t>17</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1469664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a:extLst>
              <a:ext uri="{FF2B5EF4-FFF2-40B4-BE49-F238E27FC236}">
                <a16:creationId xmlns:a16="http://schemas.microsoft.com/office/drawing/2014/main" id="{5B4C64EC-0555-CC45-878F-09C960F40C2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a:extLst>
              <a:ext uri="{FF2B5EF4-FFF2-40B4-BE49-F238E27FC236}">
                <a16:creationId xmlns:a16="http://schemas.microsoft.com/office/drawing/2014/main" id="{FD40E2B7-7773-B24E-B256-9761EDCA241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CE8E370C-FFC0-074B-8168-18099051BF87}"/>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37F3413-EF39-6E42-ACB3-311F8317E9EF}" type="slidenum">
              <a:rPr lang="en-US" altLang="en-US">
                <a:solidFill>
                  <a:srgbClr val="000000"/>
                </a:solidFill>
                <a:latin typeface="Calibri" panose="020F0502020204030204" pitchFamily="34" charset="0"/>
              </a:rPr>
              <a:pPr eaLnBrk="1" hangingPunct="1"/>
              <a:t>18</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1433322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a:extLst>
              <a:ext uri="{FF2B5EF4-FFF2-40B4-BE49-F238E27FC236}">
                <a16:creationId xmlns:a16="http://schemas.microsoft.com/office/drawing/2014/main" id="{26EDCE72-11BE-8047-AA9D-A8AEB00EA2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a:extLst>
              <a:ext uri="{FF2B5EF4-FFF2-40B4-BE49-F238E27FC236}">
                <a16:creationId xmlns:a16="http://schemas.microsoft.com/office/drawing/2014/main" id="{771B21D6-B4EA-3547-8DA5-1C84DC070BC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935386E3-6404-2D46-B189-5022433ED98B}"/>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20D7461-76D4-2F4D-8D25-5BCC49994B42}" type="slidenum">
              <a:rPr lang="en-US" altLang="en-US">
                <a:solidFill>
                  <a:srgbClr val="000000"/>
                </a:solidFill>
                <a:latin typeface="Calibri" panose="020F0502020204030204" pitchFamily="34" charset="0"/>
              </a:rPr>
              <a:pPr eaLnBrk="1" hangingPunct="1"/>
              <a:t>26</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1628211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Footer Placeholder 3"/>
          <p:cNvSpPr>
            <a:spLocks noGrp="1"/>
          </p:cNvSpPr>
          <p:nvPr>
            <p:ph type="ftr" sz="quarter" idx="4"/>
          </p:nvPr>
        </p:nvSpPr>
        <p:spPr/>
        <p:txBody>
          <a:bodyPr/>
          <a:lstStyle/>
          <a:p>
            <a:r>
              <a:rPr lang="en-US"/>
              <a:t>Syllabus</a:t>
            </a:r>
            <a:endParaRPr lang="en-US" dirty="0"/>
          </a:p>
        </p:txBody>
      </p:sp>
      <p:sp>
        <p:nvSpPr>
          <p:cNvPr id="5" name="Slide Number Placeholder 4"/>
          <p:cNvSpPr>
            <a:spLocks noGrp="1"/>
          </p:cNvSpPr>
          <p:nvPr>
            <p:ph type="sldNum" sz="quarter" idx="5"/>
          </p:nvPr>
        </p:nvSpPr>
        <p:spPr/>
        <p:txBody>
          <a:bodyPr/>
          <a:lstStyle/>
          <a:p>
            <a:fld id="{5CEF6006-E59E-4947-8707-F9D36EBEBD07}" type="slidenum">
              <a:rPr lang="en-US" smtClean="0"/>
              <a:t>32</a:t>
            </a:fld>
            <a:endParaRPr lang="en-US" dirty="0"/>
          </a:p>
        </p:txBody>
      </p:sp>
    </p:spTree>
    <p:extLst>
      <p:ext uri="{BB962C8B-B14F-4D97-AF65-F5344CB8AC3E}">
        <p14:creationId xmlns:p14="http://schemas.microsoft.com/office/powerpoint/2010/main" val="2344408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0B20CD57-DEA3-554A-90EF-C313D2B28598}"/>
              </a:ext>
            </a:extLst>
          </p:cNvPr>
          <p:cNvSpPr>
            <a:spLocks noGrp="1" noChangeArrowheads="1"/>
          </p:cNvSpPr>
          <p:nvPr>
            <p:ph type="sldNum" sz="quarter" idx="5"/>
          </p:nvPr>
        </p:nvSpPr>
        <p:spPr>
          <a:ln/>
        </p:spPr>
        <p:txBody>
          <a:bodyPr/>
          <a:lstStyle/>
          <a:p>
            <a:fld id="{AA31002A-B058-C349-A57B-E1607FF1345E}" type="slidenum">
              <a:rPr lang="en-US" altLang="en-US"/>
              <a:pPr/>
              <a:t>53</a:t>
            </a:fld>
            <a:endParaRPr lang="en-US" altLang="en-US"/>
          </a:p>
        </p:txBody>
      </p:sp>
      <p:sp>
        <p:nvSpPr>
          <p:cNvPr id="1539074" name="Rectangle 2">
            <a:extLst>
              <a:ext uri="{FF2B5EF4-FFF2-40B4-BE49-F238E27FC236}">
                <a16:creationId xmlns:a16="http://schemas.microsoft.com/office/drawing/2014/main" id="{3583D823-A27F-014D-BBE4-4EE025FD42CB}"/>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39075" name="Rectangle 3">
            <a:extLst>
              <a:ext uri="{FF2B5EF4-FFF2-40B4-BE49-F238E27FC236}">
                <a16:creationId xmlns:a16="http://schemas.microsoft.com/office/drawing/2014/main" id="{B127327E-B99B-7442-8F1D-F7330D4A5B8A}"/>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2733081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F01E8253-C413-6947-BF17-87231728F00E}"/>
              </a:ext>
            </a:extLst>
          </p:cNvPr>
          <p:cNvSpPr>
            <a:spLocks noGrp="1" noChangeArrowheads="1"/>
          </p:cNvSpPr>
          <p:nvPr>
            <p:ph type="sldNum" sz="quarter" idx="5"/>
          </p:nvPr>
        </p:nvSpPr>
        <p:spPr>
          <a:ln/>
        </p:spPr>
        <p:txBody>
          <a:bodyPr/>
          <a:lstStyle/>
          <a:p>
            <a:fld id="{405AEC1A-D33A-7E45-B9B8-6403D3605F6D}" type="slidenum">
              <a:rPr lang="en-US" altLang="en-US"/>
              <a:pPr/>
              <a:t>55</a:t>
            </a:fld>
            <a:endParaRPr lang="en-US" altLang="en-US"/>
          </a:p>
        </p:txBody>
      </p:sp>
      <p:sp>
        <p:nvSpPr>
          <p:cNvPr id="1265666" name="Text Box 2">
            <a:extLst>
              <a:ext uri="{FF2B5EF4-FFF2-40B4-BE49-F238E27FC236}">
                <a16:creationId xmlns:a16="http://schemas.microsoft.com/office/drawing/2014/main" id="{6CA194C9-CB10-0D4E-AB48-0A1B33AE3027}"/>
              </a:ext>
            </a:extLst>
          </p:cNvPr>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65667" name="Text Box 3">
            <a:extLst>
              <a:ext uri="{FF2B5EF4-FFF2-40B4-BE49-F238E27FC236}">
                <a16:creationId xmlns:a16="http://schemas.microsoft.com/office/drawing/2014/main" id="{F4D1F4AD-8ABE-CC4F-8ABF-D0EE6AB57E02}"/>
              </a:ext>
            </a:extLst>
          </p:cNvPr>
          <p:cNvSpPr txBox="1">
            <a:spLocks noGrp="1" noChangeArrowheads="1"/>
          </p:cNvSpPr>
          <p:nvPr>
            <p:ph type="body"/>
          </p:nvPr>
        </p:nvSpPr>
        <p:spPr bwMode="auto">
          <a:xfrm>
            <a:off x="914400" y="4343400"/>
            <a:ext cx="50276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310729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6CE1410D-D321-C042-9FFF-5110B7889BDC}"/>
              </a:ext>
            </a:extLst>
          </p:cNvPr>
          <p:cNvSpPr>
            <a:spLocks noGrp="1" noChangeArrowheads="1"/>
          </p:cNvSpPr>
          <p:nvPr>
            <p:ph type="sldNum" sz="quarter" idx="5"/>
          </p:nvPr>
        </p:nvSpPr>
        <p:spPr>
          <a:ln/>
        </p:spPr>
        <p:txBody>
          <a:bodyPr/>
          <a:lstStyle/>
          <a:p>
            <a:fld id="{A1FABF35-542F-384C-9E7E-64013FF9C90D}" type="slidenum">
              <a:rPr lang="en-US" altLang="en-US"/>
              <a:pPr/>
              <a:t>56</a:t>
            </a:fld>
            <a:endParaRPr lang="en-US" altLang="en-US"/>
          </a:p>
        </p:txBody>
      </p:sp>
      <p:sp>
        <p:nvSpPr>
          <p:cNvPr id="1525762" name="Text Box 2">
            <a:extLst>
              <a:ext uri="{FF2B5EF4-FFF2-40B4-BE49-F238E27FC236}">
                <a16:creationId xmlns:a16="http://schemas.microsoft.com/office/drawing/2014/main" id="{80AA0413-A13B-264B-A91D-6751E575F95E}"/>
              </a:ext>
            </a:extLst>
          </p:cNvPr>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25763" name="Text Box 3">
            <a:extLst>
              <a:ext uri="{FF2B5EF4-FFF2-40B4-BE49-F238E27FC236}">
                <a16:creationId xmlns:a16="http://schemas.microsoft.com/office/drawing/2014/main" id="{C69A3711-2AF8-F845-BCC1-25945003FF9A}"/>
              </a:ext>
            </a:extLst>
          </p:cNvPr>
          <p:cNvSpPr txBox="1">
            <a:spLocks noGrp="1" noChangeArrowheads="1"/>
          </p:cNvSpPr>
          <p:nvPr>
            <p:ph type="body"/>
          </p:nvPr>
        </p:nvSpPr>
        <p:spPr bwMode="auto">
          <a:xfrm>
            <a:off x="914400" y="4343400"/>
            <a:ext cx="50276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661290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6967A65C-BBA0-ED4F-86BA-CEB7A5D3263F}"/>
              </a:ext>
            </a:extLst>
          </p:cNvPr>
          <p:cNvSpPr>
            <a:spLocks noGrp="1" noChangeArrowheads="1"/>
          </p:cNvSpPr>
          <p:nvPr>
            <p:ph type="sldNum" sz="quarter" idx="5"/>
          </p:nvPr>
        </p:nvSpPr>
        <p:spPr>
          <a:ln/>
        </p:spPr>
        <p:txBody>
          <a:bodyPr/>
          <a:lstStyle/>
          <a:p>
            <a:fld id="{888217C2-5974-D740-BB57-618A0E7A4467}" type="slidenum">
              <a:rPr lang="en-US" altLang="en-US"/>
              <a:pPr/>
              <a:t>61</a:t>
            </a:fld>
            <a:endParaRPr lang="en-US" altLang="en-US"/>
          </a:p>
        </p:txBody>
      </p:sp>
      <p:sp>
        <p:nvSpPr>
          <p:cNvPr id="1519618" name="Rectangle 2">
            <a:extLst>
              <a:ext uri="{FF2B5EF4-FFF2-40B4-BE49-F238E27FC236}">
                <a16:creationId xmlns:a16="http://schemas.microsoft.com/office/drawing/2014/main" id="{98870E17-F742-D744-9FE8-366D16C7D4D0}"/>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19619" name="Rectangle 3">
            <a:extLst>
              <a:ext uri="{FF2B5EF4-FFF2-40B4-BE49-F238E27FC236}">
                <a16:creationId xmlns:a16="http://schemas.microsoft.com/office/drawing/2014/main" id="{2AE65C5F-CC47-5C4C-B1B2-6BF55B1848F8}"/>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4420217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ctr">
              <a:lnSpc>
                <a:spcPct val="80000"/>
              </a:lnSpc>
              <a:defRPr sz="9600" cap="all" baseline="0">
                <a:blipFill dpi="0" rotWithShape="1">
                  <a:blip r:embed="rId4"/>
                  <a:srcRect/>
                  <a:tile tx="6350" ty="-127000" sx="65000" sy="64000" flip="none" algn="tl"/>
                </a:blipFill>
              </a:defRPr>
            </a:lvl1pPr>
          </a:lstStyle>
          <a:p>
            <a:r>
              <a:rPr lang="en-US" dirty="0"/>
              <a:t>Click to edit Master title style</a:t>
            </a:r>
          </a:p>
        </p:txBody>
      </p:sp>
      <p:sp>
        <p:nvSpPr>
          <p:cNvPr id="3" name="Subtitle 2"/>
          <p:cNvSpPr>
            <a:spLocks noGrp="1"/>
          </p:cNvSpPr>
          <p:nvPr>
            <p:ph type="subTitle" idx="1"/>
          </p:nvPr>
        </p:nvSpPr>
        <p:spPr>
          <a:xfrm>
            <a:off x="1069848" y="4452096"/>
            <a:ext cx="7891272" cy="1580636"/>
          </a:xfrm>
        </p:spPr>
        <p:txBody>
          <a:bodyPr>
            <a:normAutofit/>
          </a:bodyPr>
          <a:lstStyle>
            <a:lvl1pPr marL="0" indent="0" algn="ctr">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r>
              <a:rPr lang="en-US"/>
              <a:t>First Semester 2021-2022</a:t>
            </a:r>
            <a:endParaRPr lang="en-US" dirty="0"/>
          </a:p>
        </p:txBody>
      </p:sp>
      <p:sp>
        <p:nvSpPr>
          <p:cNvPr id="5" name="Footer Placeholder 4"/>
          <p:cNvSpPr>
            <a:spLocks noGrp="1"/>
          </p:cNvSpPr>
          <p:nvPr>
            <p:ph type="ftr" sz="quarter" idx="11"/>
          </p:nvPr>
        </p:nvSpPr>
        <p:spPr/>
        <p:txBody>
          <a:bodyPr/>
          <a:lstStyle/>
          <a:p>
            <a:r>
              <a:rPr lang="en-US" dirty="0"/>
              <a:t>Dr. Malak Abdullah</a:t>
            </a: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endParaRPr lang="en-US" dirty="0"/>
          </a:p>
        </p:txBody>
      </p:sp>
    </p:spTree>
    <p:extLst>
      <p:ext uri="{BB962C8B-B14F-4D97-AF65-F5344CB8AC3E}">
        <p14:creationId xmlns:p14="http://schemas.microsoft.com/office/powerpoint/2010/main" val="2514931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First Semester 2021-2022</a:t>
            </a:r>
            <a:endParaRPr lang="en-US" dirty="0"/>
          </a:p>
        </p:txBody>
      </p:sp>
      <p:sp>
        <p:nvSpPr>
          <p:cNvPr id="5" name="Footer Placeholder 4"/>
          <p:cNvSpPr>
            <a:spLocks noGrp="1"/>
          </p:cNvSpPr>
          <p:nvPr>
            <p:ph type="ftr" sz="quarter" idx="11"/>
          </p:nvPr>
        </p:nvSpPr>
        <p:spPr/>
        <p:txBody>
          <a:bodyPr/>
          <a:lstStyle/>
          <a:p>
            <a:r>
              <a:rPr lang="en-US" dirty="0"/>
              <a:t>Dr. Malak Abdullah</a:t>
            </a:r>
          </a:p>
        </p:txBody>
      </p:sp>
      <p:sp>
        <p:nvSpPr>
          <p:cNvPr id="6" name="Slide Number Placeholder 5"/>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3822336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4325" y="300038"/>
            <a:ext cx="11387137" cy="1271587"/>
          </a:xfrm>
        </p:spPr>
        <p:txBody>
          <a:bodyPr/>
          <a:lstStyle/>
          <a:p>
            <a:r>
              <a:rPr lang="en-US" dirty="0"/>
              <a:t>Click to edit Master title style</a:t>
            </a:r>
          </a:p>
        </p:txBody>
      </p:sp>
      <p:sp>
        <p:nvSpPr>
          <p:cNvPr id="3" name="Content Placeholder 2"/>
          <p:cNvSpPr>
            <a:spLocks noGrp="1"/>
          </p:cNvSpPr>
          <p:nvPr>
            <p:ph idx="1"/>
          </p:nvPr>
        </p:nvSpPr>
        <p:spPr>
          <a:xfrm>
            <a:off x="314325" y="1743075"/>
            <a:ext cx="11387137" cy="4429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First Semester 2021-2022</a:t>
            </a:r>
            <a:endParaRPr lang="en-US" dirty="0"/>
          </a:p>
        </p:txBody>
      </p:sp>
      <p:sp>
        <p:nvSpPr>
          <p:cNvPr id="5" name="Footer Placeholder 4"/>
          <p:cNvSpPr>
            <a:spLocks noGrp="1"/>
          </p:cNvSpPr>
          <p:nvPr>
            <p:ph type="ftr" sz="quarter" idx="11"/>
          </p:nvPr>
        </p:nvSpPr>
        <p:spPr>
          <a:xfrm>
            <a:off x="314325" y="6272784"/>
            <a:ext cx="7101459" cy="365125"/>
          </a:xfrm>
        </p:spPr>
        <p:txBody>
          <a:bodyPr/>
          <a:lstStyle/>
          <a:p>
            <a:r>
              <a:rPr lang="en-US" dirty="0"/>
              <a:t>Dr. Malak Abdullah</a:t>
            </a:r>
          </a:p>
        </p:txBody>
      </p:sp>
      <p:sp>
        <p:nvSpPr>
          <p:cNvPr id="6" name="Slide Number Placeholder 5"/>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1524761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r>
              <a:rPr lang="en-US"/>
              <a:t>First Semester 2021-2022</a:t>
            </a:r>
            <a:endParaRPr lang="en-US" dirty="0"/>
          </a:p>
        </p:txBody>
      </p:sp>
      <p:sp>
        <p:nvSpPr>
          <p:cNvPr id="5" name="Footer Placeholder 4"/>
          <p:cNvSpPr>
            <a:spLocks noGrp="1"/>
          </p:cNvSpPr>
          <p:nvPr>
            <p:ph type="ftr" sz="quarter" idx="11"/>
          </p:nvPr>
        </p:nvSpPr>
        <p:spPr>
          <a:xfrm>
            <a:off x="2182708" y="6272784"/>
            <a:ext cx="6327648" cy="365125"/>
          </a:xfrm>
        </p:spPr>
        <p:txBody>
          <a:bodyPr/>
          <a:lstStyle/>
          <a:p>
            <a:r>
              <a:rPr lang="en-US" dirty="0"/>
              <a:t>Dr. Malak Abdullah</a:t>
            </a: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8C2E80E-A818-EA4B-839C-9030708D7285}" type="slidenum">
              <a:rPr lang="en-US" smtClean="0"/>
              <a:t>‹#›</a:t>
            </a:fld>
            <a:endParaRPr lang="en-US" dirty="0"/>
          </a:p>
        </p:txBody>
      </p:sp>
    </p:spTree>
    <p:extLst>
      <p:ext uri="{BB962C8B-B14F-4D97-AF65-F5344CB8AC3E}">
        <p14:creationId xmlns:p14="http://schemas.microsoft.com/office/powerpoint/2010/main" val="3459866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0038" y="285750"/>
            <a:ext cx="11544299" cy="132873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00038" y="1829372"/>
            <a:ext cx="5929311" cy="4342828"/>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64223" y="1829372"/>
            <a:ext cx="5480113" cy="4342828"/>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First Semester 2021-2022</a:t>
            </a:r>
            <a:endParaRPr lang="en-US" dirty="0"/>
          </a:p>
        </p:txBody>
      </p:sp>
      <p:sp>
        <p:nvSpPr>
          <p:cNvPr id="6" name="Footer Placeholder 5"/>
          <p:cNvSpPr>
            <a:spLocks noGrp="1"/>
          </p:cNvSpPr>
          <p:nvPr>
            <p:ph type="ftr" sz="quarter" idx="11"/>
          </p:nvPr>
        </p:nvSpPr>
        <p:spPr>
          <a:xfrm>
            <a:off x="300039" y="6272784"/>
            <a:ext cx="7115746" cy="365125"/>
          </a:xfrm>
        </p:spPr>
        <p:txBody>
          <a:bodyPr/>
          <a:lstStyle/>
          <a:p>
            <a:r>
              <a:rPr lang="en-US" dirty="0"/>
              <a:t>Dr. Malak Abdullah</a:t>
            </a:r>
          </a:p>
        </p:txBody>
      </p:sp>
      <p:sp>
        <p:nvSpPr>
          <p:cNvPr id="7" name="Slide Number Placeholder 6"/>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277981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First Semester 2021-2022</a:t>
            </a:r>
            <a:endParaRPr lang="en-US" dirty="0"/>
          </a:p>
        </p:txBody>
      </p:sp>
      <p:sp>
        <p:nvSpPr>
          <p:cNvPr id="4" name="Footer Placeholder 3"/>
          <p:cNvSpPr>
            <a:spLocks noGrp="1"/>
          </p:cNvSpPr>
          <p:nvPr>
            <p:ph type="ftr" sz="quarter" idx="11"/>
          </p:nvPr>
        </p:nvSpPr>
        <p:spPr>
          <a:xfrm>
            <a:off x="271463" y="6272784"/>
            <a:ext cx="7144321" cy="365125"/>
          </a:xfrm>
        </p:spPr>
        <p:txBody>
          <a:bodyPr/>
          <a:lstStyle/>
          <a:p>
            <a:r>
              <a:rPr lang="en-US" dirty="0"/>
              <a:t>Dr. Malak Abdullah</a:t>
            </a:r>
          </a:p>
        </p:txBody>
      </p:sp>
      <p:sp>
        <p:nvSpPr>
          <p:cNvPr id="5" name="Slide Number Placeholder 4"/>
          <p:cNvSpPr>
            <a:spLocks noGrp="1"/>
          </p:cNvSpPr>
          <p:nvPr>
            <p:ph type="sldNum" sz="quarter" idx="12"/>
          </p:nvPr>
        </p:nvSpPr>
        <p:spPr/>
        <p:txBody>
          <a:bodyPr/>
          <a:lstStyle/>
          <a:p>
            <a:fld id="{D8C2E80E-A818-EA4B-839C-9030708D7285}" type="slidenum">
              <a:rPr lang="en-US" smtClean="0"/>
              <a:t>‹#›</a:t>
            </a:fld>
            <a:endParaRPr lang="en-US" dirty="0"/>
          </a:p>
        </p:txBody>
      </p:sp>
      <p:sp>
        <p:nvSpPr>
          <p:cNvPr id="6" name="Title 5"/>
          <p:cNvSpPr>
            <a:spLocks noGrp="1"/>
          </p:cNvSpPr>
          <p:nvPr>
            <p:ph type="title"/>
          </p:nvPr>
        </p:nvSpPr>
        <p:spPr>
          <a:xfrm>
            <a:off x="271463" y="200025"/>
            <a:ext cx="11572875" cy="1285875"/>
          </a:xfrm>
        </p:spPr>
        <p:txBody>
          <a:bodyPr/>
          <a:lstStyle/>
          <a:p>
            <a:r>
              <a:rPr lang="en-US"/>
              <a:t>Click to edit Master title style</a:t>
            </a:r>
          </a:p>
        </p:txBody>
      </p:sp>
    </p:spTree>
    <p:extLst>
      <p:ext uri="{BB962C8B-B14F-4D97-AF65-F5344CB8AC3E}">
        <p14:creationId xmlns:p14="http://schemas.microsoft.com/office/powerpoint/2010/main" val="119975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First Semester 2021-2022</a:t>
            </a:r>
            <a:endParaRPr lang="en-US" dirty="0"/>
          </a:p>
        </p:txBody>
      </p:sp>
      <p:sp>
        <p:nvSpPr>
          <p:cNvPr id="3" name="Footer Placeholder 2"/>
          <p:cNvSpPr>
            <a:spLocks noGrp="1"/>
          </p:cNvSpPr>
          <p:nvPr>
            <p:ph type="ftr" sz="quarter" idx="11"/>
          </p:nvPr>
        </p:nvSpPr>
        <p:spPr>
          <a:xfrm>
            <a:off x="214313" y="6272784"/>
            <a:ext cx="7201471" cy="365125"/>
          </a:xfrm>
        </p:spPr>
        <p:txBody>
          <a:bodyPr/>
          <a:lstStyle/>
          <a:p>
            <a:r>
              <a:rPr lang="en-US" dirty="0"/>
              <a:t>Dr. Malak Abdullah</a:t>
            </a:r>
          </a:p>
        </p:txBody>
      </p:sp>
      <p:sp>
        <p:nvSpPr>
          <p:cNvPr id="4" name="Slide Number Placeholder 3"/>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1486806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7658100" y="0"/>
            <a:ext cx="453389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792212" y="371475"/>
            <a:ext cx="4158996" cy="1156957"/>
          </a:xfrm>
        </p:spPr>
        <p:txBody>
          <a:bodyPr anchor="t">
            <a:normAutofit/>
          </a:bodyPr>
          <a:lstStyle>
            <a:lvl1pPr>
              <a:defRPr sz="3200" b="1"/>
            </a:lvl1pPr>
          </a:lstStyle>
          <a:p>
            <a:r>
              <a:rPr lang="en-US" dirty="0"/>
              <a:t>Click to edit Master title style</a:t>
            </a:r>
          </a:p>
        </p:txBody>
      </p:sp>
      <p:sp>
        <p:nvSpPr>
          <p:cNvPr id="3" name="Content Placeholder 2"/>
          <p:cNvSpPr>
            <a:spLocks noGrp="1"/>
          </p:cNvSpPr>
          <p:nvPr>
            <p:ph idx="1"/>
          </p:nvPr>
        </p:nvSpPr>
        <p:spPr>
          <a:xfrm>
            <a:off x="328613" y="371475"/>
            <a:ext cx="7221283" cy="5638116"/>
          </a:xfrm>
        </p:spPr>
        <p:txBody>
          <a:bodyPr anchor="t"/>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92212" y="1743075"/>
            <a:ext cx="4158996" cy="4266516"/>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a:xfrm>
            <a:off x="8303740" y="6272784"/>
            <a:ext cx="2934236" cy="365125"/>
          </a:xfrm>
        </p:spPr>
        <p:txBody>
          <a:bodyPr/>
          <a:lstStyle/>
          <a:p>
            <a:r>
              <a:rPr lang="en-US"/>
              <a:t>First Semester 2021-2022</a:t>
            </a:r>
            <a:endParaRPr lang="en-US" dirty="0"/>
          </a:p>
        </p:txBody>
      </p:sp>
      <p:sp>
        <p:nvSpPr>
          <p:cNvPr id="6" name="Footer Placeholder 5"/>
          <p:cNvSpPr>
            <a:spLocks noGrp="1"/>
          </p:cNvSpPr>
          <p:nvPr>
            <p:ph type="ftr" sz="quarter" idx="11"/>
          </p:nvPr>
        </p:nvSpPr>
        <p:spPr>
          <a:xfrm>
            <a:off x="328613" y="6272784"/>
            <a:ext cx="7087171" cy="365125"/>
          </a:xfrm>
        </p:spPr>
        <p:txBody>
          <a:bodyPr/>
          <a:lstStyle/>
          <a:p>
            <a:r>
              <a:rPr lang="en-US" dirty="0"/>
              <a:t>Dr. Malak Abdullah</a:t>
            </a: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185889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First Semester 2021-2022</a:t>
            </a:r>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3407852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First Semester 2021-2022</a:t>
            </a:r>
            <a:endParaRPr lang="en-US" dirty="0"/>
          </a:p>
        </p:txBody>
      </p:sp>
      <p:sp>
        <p:nvSpPr>
          <p:cNvPr id="5" name="Footer Placeholder 4"/>
          <p:cNvSpPr>
            <a:spLocks noGrp="1"/>
          </p:cNvSpPr>
          <p:nvPr>
            <p:ph type="ftr" sz="quarter" idx="11"/>
          </p:nvPr>
        </p:nvSpPr>
        <p:spPr/>
        <p:txBody>
          <a:bodyPr/>
          <a:lstStyle/>
          <a:p>
            <a:r>
              <a:rPr lang="en-US" dirty="0"/>
              <a:t>Dr. Malak Abdullah</a:t>
            </a:r>
          </a:p>
        </p:txBody>
      </p:sp>
      <p:sp>
        <p:nvSpPr>
          <p:cNvPr id="6" name="Slide Number Placeholder 5"/>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1983374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370332"/>
            <a:ext cx="11244263" cy="13584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199" y="1928813"/>
            <a:ext cx="11244263" cy="4243387"/>
          </a:xfrm>
          <a:prstGeom prst="rect">
            <a:avLst/>
          </a:prstGeom>
        </p:spPr>
        <p:txBody>
          <a:bodyPr vert="horz" lIns="91440" tIns="45720" rIns="91440" bIns="45720" rtlCol="0">
            <a:normAutofit/>
          </a:bodyPr>
          <a:lstStyle/>
          <a:p>
            <a:pPr lvl="0"/>
            <a:r>
              <a:rPr lang="en-US" dirty="0"/>
              <a:t>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r>
              <a:rPr lang="en-US"/>
              <a:t>First Semester 2021-2022</a:t>
            </a:r>
            <a:endParaRPr lang="en-US" dirty="0"/>
          </a:p>
        </p:txBody>
      </p:sp>
      <p:sp>
        <p:nvSpPr>
          <p:cNvPr id="5" name="Footer Placeholder 4"/>
          <p:cNvSpPr>
            <a:spLocks noGrp="1"/>
          </p:cNvSpPr>
          <p:nvPr>
            <p:ph type="ftr" sz="quarter" idx="3"/>
          </p:nvPr>
        </p:nvSpPr>
        <p:spPr>
          <a:xfrm>
            <a:off x="457199" y="6272784"/>
            <a:ext cx="6958585" cy="365125"/>
          </a:xfrm>
          <a:prstGeom prst="rect">
            <a:avLst/>
          </a:prstGeom>
        </p:spPr>
        <p:txBody>
          <a:bodyPr vert="horz" lIns="91440" tIns="45720" rIns="91440" bIns="45720" rtlCol="0" anchor="ctr"/>
          <a:lstStyle>
            <a:lvl1pPr algn="l">
              <a:defRPr sz="1100">
                <a:solidFill>
                  <a:schemeClr val="tx2"/>
                </a:solidFill>
              </a:defRPr>
            </a:lvl1pPr>
          </a:lstStyle>
          <a:p>
            <a:r>
              <a:rPr lang="en-US" dirty="0"/>
              <a:t>Dr. Malak Abdullah</a:t>
            </a: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2">
                <a:duotone>
                  <a:schemeClr val="accent1">
                    <a:shade val="45000"/>
                    <a:satMod val="135000"/>
                  </a:schemeClr>
                  <a:prstClr val="white"/>
                </a:duotone>
                <a:extLst>
                  <a:ext uri="{BEBA8EAE-BF5A-486C-A8C5-ECC9F3942E4B}">
                    <a14:imgProps xmlns:a14="http://schemas.microsoft.com/office/drawing/2010/main">
                      <a14:imgLayer r:embed="rId1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8C2E80E-A818-EA4B-839C-9030708D7285}" type="slidenum">
              <a:rPr lang="en-US" smtClean="0"/>
              <a:t>‹#›</a:t>
            </a:fld>
            <a:endParaRPr lang="en-US" dirty="0"/>
          </a:p>
        </p:txBody>
      </p:sp>
    </p:spTree>
    <p:extLst>
      <p:ext uri="{BB962C8B-B14F-4D97-AF65-F5344CB8AC3E}">
        <p14:creationId xmlns:p14="http://schemas.microsoft.com/office/powerpoint/2010/main" val="2160913249"/>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3" r:id="rId5"/>
    <p:sldLayoutId id="2147483774" r:id="rId6"/>
    <p:sldLayoutId id="2147483775" r:id="rId7"/>
    <p:sldLayoutId id="2147483776" r:id="rId8"/>
    <p:sldLayoutId id="2147483777" r:id="rId9"/>
    <p:sldLayoutId id="2147483778" r:id="rId10"/>
  </p:sldLayoutIdLst>
  <p:hf hdr="0"/>
  <p:txStyles>
    <p:titleStyle>
      <a:lvl1pPr algn="l" defTabSz="914400" rtl="0" eaLnBrk="1" latinLnBrk="0" hangingPunct="1">
        <a:lnSpc>
          <a:spcPct val="90000"/>
        </a:lnSpc>
        <a:spcBef>
          <a:spcPct val="0"/>
        </a:spcBef>
        <a:buNone/>
        <a:defRPr sz="5400" kern="1200" cap="all" baseline="0">
          <a:blipFill>
            <a:blip r:embed="rId14">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v"/>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www.youtube.com/watch?v=D4VlmL3G4_o"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youtu.be/7Hll55GCyvI?t=6"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en.wikipedia.org/wiki/Unix" TargetMode="External"/><Relationship Id="rId7" Type="http://schemas.openxmlformats.org/officeDocument/2006/relationships/image" Target="../media/image42.jpg"/><Relationship Id="rId2" Type="http://schemas.openxmlformats.org/officeDocument/2006/relationships/hyperlink" Target="https://en.wikipedia.org/wiki/ABC_(programming_language)" TargetMode="External"/><Relationship Id="rId1" Type="http://schemas.openxmlformats.org/officeDocument/2006/relationships/slideLayout" Target="../slideLayouts/slideLayout2.xml"/><Relationship Id="rId6" Type="http://schemas.openxmlformats.org/officeDocument/2006/relationships/hyperlink" Target="https://en.wikipedia.org/wiki/Monty_Python's_Flying_Circus" TargetMode="External"/><Relationship Id="rId5" Type="http://schemas.openxmlformats.org/officeDocument/2006/relationships/hyperlink" Target="https://en.wikipedia.org/wiki/Hacker_(programmer_subculture)" TargetMode="External"/><Relationship Id="rId4" Type="http://schemas.openxmlformats.org/officeDocument/2006/relationships/hyperlink" Target="https://en.wikipedia.org/wiki/C_(programming_languag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Y8Tko2YC5hA" TargetMode="External"/><Relationship Id="rId2" Type="http://schemas.openxmlformats.org/officeDocument/2006/relationships/hyperlink" Target="https://www.python.org/"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hyperlink" Target="https://youtu.be/yEIc9z-Ad3k?t=49" TargetMode="External"/><Relationship Id="rId2" Type="http://schemas.openxmlformats.org/officeDocument/2006/relationships/hyperlink" Target="https://www.youtube.com/watch?v=inN8seMm7UI&amp;feature=youtu.be&amp;t=15"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hyperlink" Target="https://git-scm.com/book/en/v2/Getting-Started-Installing-Git" TargetMode="External"/><Relationship Id="rId1" Type="http://schemas.openxmlformats.org/officeDocument/2006/relationships/slideLayout" Target="../slideLayouts/slideLayout2.xml"/><Relationship Id="rId4" Type="http://schemas.openxmlformats.org/officeDocument/2006/relationships/image" Target="../media/image53.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onlinegdb.com/online_python_compiler" TargetMode="External"/><Relationship Id="rId2" Type="http://schemas.openxmlformats.org/officeDocument/2006/relationships/hyperlink" Target="https://www.tutorialspoint.com/execute_python_online.php"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programiz.com/python-programming/for-loop" TargetMode="External"/><Relationship Id="rId2" Type="http://schemas.openxmlformats.org/officeDocument/2006/relationships/hyperlink" Target="https://www.programiz.com/python-programming/functio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docs.python.org/lib/module-math.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www.youtube.com/watch?v=I2wURDqiXdM"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youtube.com/watch?v=QghjaS0WQQU"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docs.python.org/3/reference/expressions.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www.youtube.com/watch?v=uz8PSSOB-4E" TargetMode="External"/><Relationship Id="rId5" Type="http://schemas.openxmlformats.org/officeDocument/2006/relationships/image" Target="../media/image14.jp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6613-A60B-F84D-81C0-B833A24DCB2E}"/>
              </a:ext>
            </a:extLst>
          </p:cNvPr>
          <p:cNvSpPr>
            <a:spLocks noGrp="1"/>
          </p:cNvSpPr>
          <p:nvPr>
            <p:ph type="ctrTitle"/>
          </p:nvPr>
        </p:nvSpPr>
        <p:spPr>
          <a:xfrm>
            <a:off x="1524000" y="1570672"/>
            <a:ext cx="9144000" cy="2603274"/>
          </a:xfrm>
        </p:spPr>
        <p:txBody>
          <a:bodyPr>
            <a:normAutofit/>
          </a:bodyPr>
          <a:lstStyle/>
          <a:p>
            <a:r>
              <a:rPr lang="en-US" sz="5400" dirty="0"/>
              <a:t>Week 1</a:t>
            </a:r>
            <a:br>
              <a:rPr lang="en-US" sz="5400" dirty="0"/>
            </a:br>
            <a:br>
              <a:rPr lang="en-US" sz="5400" dirty="0"/>
            </a:br>
            <a:r>
              <a:rPr lang="en-US" sz="4000" dirty="0">
                <a:solidFill>
                  <a:srgbClr val="FF0000"/>
                </a:solidFill>
              </a:rPr>
              <a:t>1- Machine learning            2- Python</a:t>
            </a:r>
          </a:p>
        </p:txBody>
      </p:sp>
      <p:sp>
        <p:nvSpPr>
          <p:cNvPr id="3" name="Subtitle 2">
            <a:extLst>
              <a:ext uri="{FF2B5EF4-FFF2-40B4-BE49-F238E27FC236}">
                <a16:creationId xmlns:a16="http://schemas.microsoft.com/office/drawing/2014/main" id="{63A7EAB4-3CB7-F64A-87A8-6ADB313E903C}"/>
              </a:ext>
            </a:extLst>
          </p:cNvPr>
          <p:cNvSpPr>
            <a:spLocks noGrp="1"/>
          </p:cNvSpPr>
          <p:nvPr>
            <p:ph type="subTitle" idx="1"/>
          </p:nvPr>
        </p:nvSpPr>
        <p:spPr>
          <a:xfrm>
            <a:off x="1524000" y="4718163"/>
            <a:ext cx="9144000" cy="1393711"/>
          </a:xfrm>
        </p:spPr>
        <p:txBody>
          <a:bodyPr>
            <a:normAutofit/>
          </a:bodyPr>
          <a:lstStyle/>
          <a:p>
            <a:pPr algn="ctr"/>
            <a:r>
              <a:rPr lang="en-US" dirty="0"/>
              <a:t>Dr. Malak Abdullah</a:t>
            </a:r>
          </a:p>
          <a:p>
            <a:pPr algn="ctr"/>
            <a:r>
              <a:rPr lang="en-US" dirty="0"/>
              <a:t>Computer Science Department</a:t>
            </a:r>
          </a:p>
          <a:p>
            <a:pPr algn="ctr"/>
            <a:r>
              <a:rPr lang="en-US" dirty="0"/>
              <a:t>Jordan University of Science and Technology</a:t>
            </a:r>
          </a:p>
        </p:txBody>
      </p:sp>
    </p:spTree>
    <p:extLst>
      <p:ext uri="{BB962C8B-B14F-4D97-AF65-F5344CB8AC3E}">
        <p14:creationId xmlns:p14="http://schemas.microsoft.com/office/powerpoint/2010/main" val="903109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10D7-28EF-764B-A361-A0F9B7C671F3}"/>
              </a:ext>
            </a:extLst>
          </p:cNvPr>
          <p:cNvSpPr>
            <a:spLocks noGrp="1"/>
          </p:cNvSpPr>
          <p:nvPr>
            <p:ph type="title"/>
          </p:nvPr>
        </p:nvSpPr>
        <p:spPr/>
        <p:txBody>
          <a:bodyPr/>
          <a:lstStyle/>
          <a:p>
            <a:r>
              <a:rPr lang="en-US" dirty="0"/>
              <a:t>ML Workflow</a:t>
            </a:r>
          </a:p>
        </p:txBody>
      </p:sp>
      <p:pic>
        <p:nvPicPr>
          <p:cNvPr id="7" name="Content Placeholder 6">
            <a:extLst>
              <a:ext uri="{FF2B5EF4-FFF2-40B4-BE49-F238E27FC236}">
                <a16:creationId xmlns:a16="http://schemas.microsoft.com/office/drawing/2014/main" id="{AFA62083-FE9D-804B-89B6-55E76326168C}"/>
              </a:ext>
            </a:extLst>
          </p:cNvPr>
          <p:cNvPicPr>
            <a:picLocks noGrp="1" noChangeAspect="1"/>
          </p:cNvPicPr>
          <p:nvPr>
            <p:ph idx="1"/>
          </p:nvPr>
        </p:nvPicPr>
        <p:blipFill>
          <a:blip r:embed="rId2"/>
          <a:stretch>
            <a:fillRect/>
          </a:stretch>
        </p:blipFill>
        <p:spPr>
          <a:xfrm>
            <a:off x="863663" y="1571625"/>
            <a:ext cx="9613214" cy="4429125"/>
          </a:xfrm>
        </p:spPr>
      </p:pic>
      <p:sp>
        <p:nvSpPr>
          <p:cNvPr id="4" name="Date Placeholder 3">
            <a:extLst>
              <a:ext uri="{FF2B5EF4-FFF2-40B4-BE49-F238E27FC236}">
                <a16:creationId xmlns:a16="http://schemas.microsoft.com/office/drawing/2014/main" id="{0F9F242C-5141-A94D-983D-C42625C7A933}"/>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EE034977-23E8-044B-BD9F-C34194A64DA5}"/>
              </a:ext>
            </a:extLst>
          </p:cNvPr>
          <p:cNvSpPr>
            <a:spLocks noGrp="1"/>
          </p:cNvSpPr>
          <p:nvPr>
            <p:ph type="sldNum" sz="quarter" idx="12"/>
          </p:nvPr>
        </p:nvSpPr>
        <p:spPr/>
        <p:txBody>
          <a:bodyPr/>
          <a:lstStyle/>
          <a:p>
            <a:fld id="{D8C2E80E-A818-EA4B-839C-9030708D7285}" type="slidenum">
              <a:rPr lang="en-US" smtClean="0"/>
              <a:t>10</a:t>
            </a:fld>
            <a:endParaRPr lang="en-US" dirty="0"/>
          </a:p>
        </p:txBody>
      </p:sp>
      <p:sp>
        <p:nvSpPr>
          <p:cNvPr id="3" name="Footer Placeholder 2">
            <a:extLst>
              <a:ext uri="{FF2B5EF4-FFF2-40B4-BE49-F238E27FC236}">
                <a16:creationId xmlns:a16="http://schemas.microsoft.com/office/drawing/2014/main" id="{2A563D5C-3F72-EB42-B384-0A67ACF167CB}"/>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0981204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A0BEB-F00B-5F48-B320-FE334D916213}"/>
              </a:ext>
            </a:extLst>
          </p:cNvPr>
          <p:cNvSpPr>
            <a:spLocks noGrp="1"/>
          </p:cNvSpPr>
          <p:nvPr>
            <p:ph type="title"/>
          </p:nvPr>
        </p:nvSpPr>
        <p:spPr/>
        <p:txBody>
          <a:bodyPr>
            <a:noAutofit/>
          </a:bodyPr>
          <a:lstStyle/>
          <a:p>
            <a:r>
              <a:rPr lang="en-US" sz="8800" dirty="0"/>
              <a:t>Visualization</a:t>
            </a:r>
          </a:p>
        </p:txBody>
      </p:sp>
      <p:sp>
        <p:nvSpPr>
          <p:cNvPr id="3" name="Content Placeholder 2">
            <a:extLst>
              <a:ext uri="{FF2B5EF4-FFF2-40B4-BE49-F238E27FC236}">
                <a16:creationId xmlns:a16="http://schemas.microsoft.com/office/drawing/2014/main" id="{31BCFE91-FFEB-704B-9C9D-C9F7EB18C613}"/>
              </a:ext>
            </a:extLst>
          </p:cNvPr>
          <p:cNvSpPr>
            <a:spLocks noGrp="1"/>
          </p:cNvSpPr>
          <p:nvPr>
            <p:ph idx="1"/>
          </p:nvPr>
        </p:nvSpPr>
        <p:spPr/>
        <p:txBody>
          <a:bodyPr/>
          <a:lstStyle/>
          <a:p>
            <a:pPr marL="0" indent="0">
              <a:buNone/>
            </a:pPr>
            <a:endParaRPr lang="en-US" dirty="0"/>
          </a:p>
        </p:txBody>
      </p:sp>
      <p:sp>
        <p:nvSpPr>
          <p:cNvPr id="4" name="Date Placeholder 3">
            <a:extLst>
              <a:ext uri="{FF2B5EF4-FFF2-40B4-BE49-F238E27FC236}">
                <a16:creationId xmlns:a16="http://schemas.microsoft.com/office/drawing/2014/main" id="{3915DE04-9A68-8C4D-BD8A-E2F5D6813292}"/>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37B33815-5475-5C41-924B-137D11344CD7}"/>
              </a:ext>
            </a:extLst>
          </p:cNvPr>
          <p:cNvSpPr>
            <a:spLocks noGrp="1"/>
          </p:cNvSpPr>
          <p:nvPr>
            <p:ph type="sldNum" sz="quarter" idx="12"/>
          </p:nvPr>
        </p:nvSpPr>
        <p:spPr/>
        <p:txBody>
          <a:bodyPr/>
          <a:lstStyle/>
          <a:p>
            <a:fld id="{D8C2E80E-A818-EA4B-839C-9030708D7285}" type="slidenum">
              <a:rPr lang="en-US" smtClean="0"/>
              <a:t>100</a:t>
            </a:fld>
            <a:endParaRPr lang="en-US" dirty="0"/>
          </a:p>
        </p:txBody>
      </p:sp>
      <p:sp>
        <p:nvSpPr>
          <p:cNvPr id="6" name="Footer Placeholder 5">
            <a:extLst>
              <a:ext uri="{FF2B5EF4-FFF2-40B4-BE49-F238E27FC236}">
                <a16:creationId xmlns:a16="http://schemas.microsoft.com/office/drawing/2014/main" id="{8ADDD994-3527-5B4F-B3FD-AB71071BDFDF}"/>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18003184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2889-3CD2-914C-8658-09C6423BA52F}"/>
              </a:ext>
            </a:extLst>
          </p:cNvPr>
          <p:cNvSpPr>
            <a:spLocks noGrp="1"/>
          </p:cNvSpPr>
          <p:nvPr>
            <p:ph type="title"/>
          </p:nvPr>
        </p:nvSpPr>
        <p:spPr>
          <a:xfrm>
            <a:off x="314325" y="300038"/>
            <a:ext cx="11387137" cy="1271587"/>
          </a:xfrm>
        </p:spPr>
        <p:txBody>
          <a:bodyPr/>
          <a:lstStyle/>
          <a:p>
            <a:r>
              <a:rPr lang="en-US"/>
              <a:t>import matplotlib.pyplot as plt </a:t>
            </a:r>
            <a:endParaRPr lang="en-US" dirty="0"/>
          </a:p>
        </p:txBody>
      </p:sp>
      <p:sp>
        <p:nvSpPr>
          <p:cNvPr id="3" name="Content Placeholder 2">
            <a:extLst>
              <a:ext uri="{FF2B5EF4-FFF2-40B4-BE49-F238E27FC236}">
                <a16:creationId xmlns:a16="http://schemas.microsoft.com/office/drawing/2014/main" id="{E9DCA1B3-981A-EA4B-B90A-690A86D3AE23}"/>
              </a:ext>
            </a:extLst>
          </p:cNvPr>
          <p:cNvSpPr>
            <a:spLocks noGrp="1"/>
          </p:cNvSpPr>
          <p:nvPr>
            <p:ph idx="1"/>
          </p:nvPr>
        </p:nvSpPr>
        <p:spPr>
          <a:xfrm>
            <a:off x="314325" y="1743075"/>
            <a:ext cx="5752481" cy="4429125"/>
          </a:xfrm>
        </p:spPr>
        <p:txBody>
          <a:bodyPr/>
          <a:lstStyle/>
          <a:p>
            <a:r>
              <a:rPr lang="nl-NL" altLang="en-US" sz="2400" dirty="0" err="1"/>
              <a:t>matplotlib.pyplot</a:t>
            </a:r>
            <a:r>
              <a:rPr lang="nl-NL" altLang="en-US" sz="2400" dirty="0"/>
              <a:t> is a </a:t>
            </a:r>
            <a:r>
              <a:rPr lang="nl-NL" altLang="en-US" sz="2400" dirty="0" err="1"/>
              <a:t>collection</a:t>
            </a:r>
            <a:r>
              <a:rPr lang="nl-NL" altLang="en-US" sz="2400" dirty="0"/>
              <a:t> of </a:t>
            </a:r>
            <a:r>
              <a:rPr lang="nl-NL" altLang="en-US" sz="2400" dirty="0" err="1"/>
              <a:t>command</a:t>
            </a:r>
            <a:r>
              <a:rPr lang="nl-NL" altLang="en-US" sz="2400" dirty="0"/>
              <a:t> </a:t>
            </a:r>
            <a:r>
              <a:rPr lang="nl-NL" altLang="en-US" sz="2400" dirty="0" err="1"/>
              <a:t>style</a:t>
            </a:r>
            <a:r>
              <a:rPr lang="nl-NL" altLang="en-US" sz="2400" dirty="0"/>
              <a:t> </a:t>
            </a:r>
            <a:r>
              <a:rPr lang="nl-NL" altLang="en-US" sz="2400" dirty="0" err="1"/>
              <a:t>functions</a:t>
            </a:r>
            <a:r>
              <a:rPr lang="nl-NL" altLang="en-US" sz="2400" dirty="0"/>
              <a:t> </a:t>
            </a:r>
            <a:r>
              <a:rPr lang="nl-NL" altLang="en-US" sz="2400" dirty="0" err="1"/>
              <a:t>that</a:t>
            </a:r>
            <a:r>
              <a:rPr lang="nl-NL" altLang="en-US" sz="2400" dirty="0"/>
              <a:t> make </a:t>
            </a:r>
            <a:r>
              <a:rPr lang="nl-NL" altLang="en-US" sz="2400" dirty="0" err="1"/>
              <a:t>matplotlib</a:t>
            </a:r>
            <a:r>
              <a:rPr lang="nl-NL" altLang="en-US" sz="2400" dirty="0"/>
              <a:t> </a:t>
            </a:r>
            <a:r>
              <a:rPr lang="nl-NL" altLang="en-US" sz="2400" dirty="0" err="1"/>
              <a:t>work</a:t>
            </a:r>
            <a:r>
              <a:rPr lang="nl-NL" altLang="en-US" sz="2400" dirty="0"/>
              <a:t> like MATLAB. </a:t>
            </a:r>
            <a:r>
              <a:rPr lang="nl-NL" altLang="en-US" sz="2400" dirty="0" err="1"/>
              <a:t>Each</a:t>
            </a:r>
            <a:r>
              <a:rPr lang="nl-NL" altLang="en-US" sz="2400" dirty="0"/>
              <a:t> </a:t>
            </a:r>
            <a:r>
              <a:rPr lang="nl-NL" altLang="en-US" sz="2400" dirty="0" err="1"/>
              <a:t>pyplot</a:t>
            </a:r>
            <a:r>
              <a:rPr lang="nl-NL" altLang="en-US" sz="2400" dirty="0"/>
              <a:t> </a:t>
            </a:r>
            <a:r>
              <a:rPr lang="nl-NL" altLang="en-US" sz="2400" dirty="0" err="1"/>
              <a:t>unction</a:t>
            </a:r>
            <a:r>
              <a:rPr lang="nl-NL" altLang="en-US" sz="2400" dirty="0"/>
              <a:t> </a:t>
            </a:r>
            <a:r>
              <a:rPr lang="nl-NL" altLang="en-US" sz="2400" dirty="0" err="1"/>
              <a:t>makes</a:t>
            </a:r>
            <a:r>
              <a:rPr lang="nl-NL" altLang="en-US" sz="2400" dirty="0"/>
              <a:t> </a:t>
            </a:r>
            <a:r>
              <a:rPr lang="nl-NL" altLang="en-US" sz="2400" dirty="0" err="1"/>
              <a:t>some</a:t>
            </a:r>
            <a:r>
              <a:rPr lang="nl-NL" altLang="en-US" sz="2400" dirty="0"/>
              <a:t> change </a:t>
            </a:r>
            <a:r>
              <a:rPr lang="nl-NL" altLang="en-US" sz="2400" dirty="0" err="1"/>
              <a:t>to</a:t>
            </a:r>
            <a:r>
              <a:rPr lang="nl-NL" altLang="en-US" sz="2400" dirty="0"/>
              <a:t> a </a:t>
            </a:r>
            <a:r>
              <a:rPr lang="nl-NL" altLang="en-US" sz="2400" dirty="0" err="1"/>
              <a:t>figure</a:t>
            </a:r>
            <a:r>
              <a:rPr lang="nl-NL" altLang="en-US" sz="2400" dirty="0"/>
              <a:t>: eg, </a:t>
            </a:r>
            <a:r>
              <a:rPr lang="nl-NL" altLang="en-US" sz="2400" dirty="0" err="1"/>
              <a:t>create</a:t>
            </a:r>
            <a:r>
              <a:rPr lang="nl-NL" altLang="en-US" sz="2400" dirty="0"/>
              <a:t> a </a:t>
            </a:r>
            <a:r>
              <a:rPr lang="nl-NL" altLang="en-US" sz="2400" dirty="0" err="1"/>
              <a:t>figure</a:t>
            </a:r>
            <a:r>
              <a:rPr lang="nl-NL" altLang="en-US" sz="2400" dirty="0"/>
              <a:t>, </a:t>
            </a:r>
            <a:r>
              <a:rPr lang="nl-NL" altLang="en-US" sz="2400" dirty="0" err="1"/>
              <a:t>create</a:t>
            </a:r>
            <a:r>
              <a:rPr lang="nl-NL" altLang="en-US" sz="2400" dirty="0"/>
              <a:t> a </a:t>
            </a:r>
            <a:r>
              <a:rPr lang="nl-NL" altLang="en-US" sz="2400" dirty="0" err="1"/>
              <a:t>plotting</a:t>
            </a:r>
            <a:r>
              <a:rPr lang="nl-NL" altLang="en-US" sz="2400" dirty="0"/>
              <a:t> area in a </a:t>
            </a:r>
            <a:r>
              <a:rPr lang="nl-NL" altLang="en-US" sz="2400" dirty="0" err="1"/>
              <a:t>figure</a:t>
            </a:r>
            <a:r>
              <a:rPr lang="nl-NL" altLang="en-US" sz="2400" dirty="0"/>
              <a:t>, plot </a:t>
            </a:r>
            <a:r>
              <a:rPr lang="nl-NL" altLang="en-US" sz="2400" dirty="0" err="1"/>
              <a:t>some</a:t>
            </a:r>
            <a:r>
              <a:rPr lang="nl-NL" altLang="en-US" sz="2400" dirty="0"/>
              <a:t> </a:t>
            </a:r>
            <a:r>
              <a:rPr lang="nl-NL" altLang="en-US" sz="2400" dirty="0" err="1"/>
              <a:t>lines</a:t>
            </a:r>
            <a:r>
              <a:rPr lang="nl-NL" altLang="en-US" sz="2400" dirty="0"/>
              <a:t> in a </a:t>
            </a:r>
            <a:r>
              <a:rPr lang="nl-NL" altLang="en-US" sz="2400" dirty="0" err="1"/>
              <a:t>plotting</a:t>
            </a:r>
            <a:r>
              <a:rPr lang="nl-NL" altLang="en-US" sz="2400" dirty="0"/>
              <a:t> area, </a:t>
            </a:r>
            <a:r>
              <a:rPr lang="nl-NL" altLang="en-US" sz="2400" dirty="0" err="1"/>
              <a:t>decorate</a:t>
            </a:r>
            <a:r>
              <a:rPr lang="nl-NL" altLang="en-US" sz="2400" dirty="0"/>
              <a:t> </a:t>
            </a:r>
            <a:r>
              <a:rPr lang="nl-NL" altLang="en-US" sz="2400" dirty="0" err="1"/>
              <a:t>the</a:t>
            </a:r>
            <a:r>
              <a:rPr lang="nl-NL" altLang="en-US" sz="2400" dirty="0"/>
              <a:t> plot </a:t>
            </a:r>
            <a:r>
              <a:rPr lang="nl-NL" altLang="en-US" sz="2400" dirty="0" err="1"/>
              <a:t>with</a:t>
            </a:r>
            <a:r>
              <a:rPr lang="nl-NL" altLang="en-US" sz="2400" dirty="0"/>
              <a:t> labels, etc.... </a:t>
            </a:r>
          </a:p>
          <a:p>
            <a:endParaRPr lang="en-US" dirty="0"/>
          </a:p>
          <a:p>
            <a:r>
              <a:rPr lang="en-US" dirty="0">
                <a:hlinkClick r:id="rId2"/>
              </a:rPr>
              <a:t>https://www.youtube.com/watch?v=D4VlmL3G4_o</a:t>
            </a:r>
            <a:endParaRPr lang="en-US" dirty="0"/>
          </a:p>
          <a:p>
            <a:endParaRPr lang="en-US" dirty="0"/>
          </a:p>
        </p:txBody>
      </p:sp>
      <p:sp>
        <p:nvSpPr>
          <p:cNvPr id="4" name="Date Placeholder 3">
            <a:extLst>
              <a:ext uri="{FF2B5EF4-FFF2-40B4-BE49-F238E27FC236}">
                <a16:creationId xmlns:a16="http://schemas.microsoft.com/office/drawing/2014/main" id="{D360CB2C-F7DA-C244-A978-57AE746031E0}"/>
              </a:ext>
            </a:extLst>
          </p:cNvPr>
          <p:cNvSpPr>
            <a:spLocks noGrp="1"/>
          </p:cNvSpPr>
          <p:nvPr>
            <p:ph type="dt" sz="half" idx="10"/>
          </p:nvPr>
        </p:nvSpPr>
        <p:spPr>
          <a:xfrm>
            <a:off x="7964424" y="6272784"/>
            <a:ext cx="3273552" cy="365125"/>
          </a:xfrm>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022B3733-0918-ED4C-AFCD-C288EB6B1BAA}"/>
              </a:ext>
            </a:extLst>
          </p:cNvPr>
          <p:cNvSpPr>
            <a:spLocks noGrp="1"/>
          </p:cNvSpPr>
          <p:nvPr>
            <p:ph type="sldNum" sz="quarter" idx="12"/>
          </p:nvPr>
        </p:nvSpPr>
        <p:spPr>
          <a:xfrm>
            <a:off x="11311128" y="6272784"/>
            <a:ext cx="640080" cy="365125"/>
          </a:xfrm>
        </p:spPr>
        <p:txBody>
          <a:bodyPr/>
          <a:lstStyle/>
          <a:p>
            <a:fld id="{D8C2E80E-A818-EA4B-839C-9030708D7285}" type="slidenum">
              <a:rPr lang="en-US" smtClean="0"/>
              <a:t>101</a:t>
            </a:fld>
            <a:endParaRPr lang="en-US" dirty="0"/>
          </a:p>
        </p:txBody>
      </p:sp>
      <p:pic>
        <p:nvPicPr>
          <p:cNvPr id="7" name="Picture 6">
            <a:extLst>
              <a:ext uri="{FF2B5EF4-FFF2-40B4-BE49-F238E27FC236}">
                <a16:creationId xmlns:a16="http://schemas.microsoft.com/office/drawing/2014/main" id="{12809DA1-A332-2E41-8E63-C6C33E2DC52C}"/>
              </a:ext>
            </a:extLst>
          </p:cNvPr>
          <p:cNvPicPr>
            <a:picLocks noChangeAspect="1"/>
          </p:cNvPicPr>
          <p:nvPr/>
        </p:nvPicPr>
        <p:blipFill rotWithShape="1">
          <a:blip r:embed="rId3"/>
          <a:srcRect l="36252" t="27345" r="39029" b="34689"/>
          <a:stretch/>
        </p:blipFill>
        <p:spPr>
          <a:xfrm>
            <a:off x="6066807" y="1184381"/>
            <a:ext cx="5300421" cy="5088403"/>
          </a:xfrm>
          <a:prstGeom prst="rect">
            <a:avLst/>
          </a:prstGeom>
        </p:spPr>
      </p:pic>
      <p:sp>
        <p:nvSpPr>
          <p:cNvPr id="8" name="Rectangle 7">
            <a:extLst>
              <a:ext uri="{FF2B5EF4-FFF2-40B4-BE49-F238E27FC236}">
                <a16:creationId xmlns:a16="http://schemas.microsoft.com/office/drawing/2014/main" id="{1909254E-F06D-1948-8B61-F4120DB66CC6}"/>
              </a:ext>
            </a:extLst>
          </p:cNvPr>
          <p:cNvSpPr/>
          <p:nvPr/>
        </p:nvSpPr>
        <p:spPr>
          <a:xfrm>
            <a:off x="516853" y="5668494"/>
            <a:ext cx="5347426" cy="369332"/>
          </a:xfrm>
          <a:prstGeom prst="rect">
            <a:avLst/>
          </a:prstGeom>
        </p:spPr>
        <p:txBody>
          <a:bodyPr wrap="none">
            <a:spAutoFit/>
          </a:bodyPr>
          <a:lstStyle/>
          <a:p>
            <a:r>
              <a:rPr lang="en-US" dirty="0"/>
              <a:t>https://</a:t>
            </a:r>
            <a:r>
              <a:rPr lang="en-US" dirty="0" err="1"/>
              <a:t>matplotlib.org</a:t>
            </a:r>
            <a:r>
              <a:rPr lang="en-US" dirty="0"/>
              <a:t>/users/</a:t>
            </a:r>
            <a:r>
              <a:rPr lang="en-US" dirty="0" err="1"/>
              <a:t>pyplot_tutorial.html</a:t>
            </a:r>
            <a:endParaRPr lang="en-US" dirty="0"/>
          </a:p>
        </p:txBody>
      </p:sp>
      <p:sp>
        <p:nvSpPr>
          <p:cNvPr id="6" name="Footer Placeholder 5">
            <a:extLst>
              <a:ext uri="{FF2B5EF4-FFF2-40B4-BE49-F238E27FC236}">
                <a16:creationId xmlns:a16="http://schemas.microsoft.com/office/drawing/2014/main" id="{660C4977-84F9-0149-B8C6-77D2EFF3A9A3}"/>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41675871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1765-A59E-A54B-A000-B81F328FFA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310BD9-827F-424D-B579-522C196EF197}"/>
              </a:ext>
            </a:extLst>
          </p:cNvPr>
          <p:cNvSpPr>
            <a:spLocks noGrp="1"/>
          </p:cNvSpPr>
          <p:nvPr>
            <p:ph idx="1"/>
          </p:nvPr>
        </p:nvSpPr>
        <p:spPr>
          <a:xfrm>
            <a:off x="314325" y="1743075"/>
            <a:ext cx="10720468" cy="4429125"/>
          </a:xfrm>
        </p:spPr>
        <p:txBody>
          <a:bodyPr/>
          <a:lstStyle/>
          <a:p>
            <a:pPr marL="0" indent="0">
              <a:buNone/>
            </a:pPr>
            <a:r>
              <a:rPr lang="en-US" dirty="0"/>
              <a:t>The required libraries are NumPy, SciPy and </a:t>
            </a:r>
            <a:r>
              <a:rPr lang="en-US" dirty="0" err="1"/>
              <a:t>MatPlotLib</a:t>
            </a:r>
            <a:r>
              <a:rPr lang="en-US" dirty="0"/>
              <a:t>. Installing </a:t>
            </a:r>
            <a:r>
              <a:rPr lang="en-US" dirty="0" err="1"/>
              <a:t>PyLab</a:t>
            </a:r>
            <a:r>
              <a:rPr lang="en-US" dirty="0"/>
              <a:t> is an easy way of setting up all the three libraries correctly. </a:t>
            </a:r>
          </a:p>
          <a:p>
            <a:pPr marL="0" indent="0">
              <a:buNone/>
            </a:pPr>
            <a:endParaRPr lang="en-US" dirty="0"/>
          </a:p>
        </p:txBody>
      </p:sp>
      <p:sp>
        <p:nvSpPr>
          <p:cNvPr id="4" name="Date Placeholder 3">
            <a:extLst>
              <a:ext uri="{FF2B5EF4-FFF2-40B4-BE49-F238E27FC236}">
                <a16:creationId xmlns:a16="http://schemas.microsoft.com/office/drawing/2014/main" id="{EC1F1C57-27AA-3647-9D6E-F06979A0EAF6}"/>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836E7443-DFF4-8A42-90AA-51CFD3E3CCD0}"/>
              </a:ext>
            </a:extLst>
          </p:cNvPr>
          <p:cNvSpPr>
            <a:spLocks noGrp="1"/>
          </p:cNvSpPr>
          <p:nvPr>
            <p:ph type="sldNum" sz="quarter" idx="12"/>
          </p:nvPr>
        </p:nvSpPr>
        <p:spPr/>
        <p:txBody>
          <a:bodyPr/>
          <a:lstStyle/>
          <a:p>
            <a:fld id="{D8C2E80E-A818-EA4B-839C-9030708D7285}" type="slidenum">
              <a:rPr lang="en-US" smtClean="0"/>
              <a:t>102</a:t>
            </a:fld>
            <a:endParaRPr lang="en-US" dirty="0"/>
          </a:p>
        </p:txBody>
      </p:sp>
      <p:pic>
        <p:nvPicPr>
          <p:cNvPr id="7" name="Picture 1">
            <a:extLst>
              <a:ext uri="{FF2B5EF4-FFF2-40B4-BE49-F238E27FC236}">
                <a16:creationId xmlns:a16="http://schemas.microsoft.com/office/drawing/2014/main" id="{09368911-286C-B14A-AE6B-1B18CE4F6CA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13670" y="3205746"/>
            <a:ext cx="3379474" cy="296645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3F9F065-C384-4B45-8DBF-104E012EFD53}"/>
              </a:ext>
            </a:extLst>
          </p:cNvPr>
          <p:cNvPicPr>
            <a:picLocks noChangeAspect="1"/>
          </p:cNvPicPr>
          <p:nvPr/>
        </p:nvPicPr>
        <p:blipFill rotWithShape="1">
          <a:blip r:embed="rId3"/>
          <a:srcRect l="11336" t="4375" r="37537" b="66126"/>
          <a:stretch/>
        </p:blipFill>
        <p:spPr>
          <a:xfrm>
            <a:off x="98856" y="3205746"/>
            <a:ext cx="8452022" cy="3047916"/>
          </a:xfrm>
          <a:prstGeom prst="rect">
            <a:avLst/>
          </a:prstGeom>
        </p:spPr>
      </p:pic>
      <p:sp>
        <p:nvSpPr>
          <p:cNvPr id="6" name="Footer Placeholder 5">
            <a:extLst>
              <a:ext uri="{FF2B5EF4-FFF2-40B4-BE49-F238E27FC236}">
                <a16:creationId xmlns:a16="http://schemas.microsoft.com/office/drawing/2014/main" id="{68963BFD-9661-0F46-BD78-07181E9759F0}"/>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15964892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D176B-B5C4-1A4B-BED7-7934DD87AD58}"/>
              </a:ext>
            </a:extLst>
          </p:cNvPr>
          <p:cNvSpPr>
            <a:spLocks noGrp="1"/>
          </p:cNvSpPr>
          <p:nvPr>
            <p:ph type="title"/>
          </p:nvPr>
        </p:nvSpPr>
        <p:spPr/>
        <p:txBody>
          <a:bodyPr/>
          <a:lstStyle/>
          <a:p>
            <a:r>
              <a:rPr lang="en-US" dirty="0"/>
              <a:t>Another Example</a:t>
            </a:r>
          </a:p>
        </p:txBody>
      </p:sp>
      <p:sp>
        <p:nvSpPr>
          <p:cNvPr id="3" name="Content Placeholder 2">
            <a:extLst>
              <a:ext uri="{FF2B5EF4-FFF2-40B4-BE49-F238E27FC236}">
                <a16:creationId xmlns:a16="http://schemas.microsoft.com/office/drawing/2014/main" id="{426AD759-7A52-6D44-AF8F-B6FB5D33B00A}"/>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CD4A420-05BD-AC47-825C-37AC9FE96AF3}"/>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A65FE742-1BEC-EB4C-A608-D9D4212E0E98}"/>
              </a:ext>
            </a:extLst>
          </p:cNvPr>
          <p:cNvSpPr>
            <a:spLocks noGrp="1"/>
          </p:cNvSpPr>
          <p:nvPr>
            <p:ph type="sldNum" sz="quarter" idx="12"/>
          </p:nvPr>
        </p:nvSpPr>
        <p:spPr/>
        <p:txBody>
          <a:bodyPr/>
          <a:lstStyle/>
          <a:p>
            <a:fld id="{D8C2E80E-A818-EA4B-839C-9030708D7285}" type="slidenum">
              <a:rPr lang="en-US" smtClean="0"/>
              <a:t>103</a:t>
            </a:fld>
            <a:endParaRPr lang="en-US" dirty="0"/>
          </a:p>
        </p:txBody>
      </p:sp>
      <p:pic>
        <p:nvPicPr>
          <p:cNvPr id="6" name="Picture 5">
            <a:extLst>
              <a:ext uri="{FF2B5EF4-FFF2-40B4-BE49-F238E27FC236}">
                <a16:creationId xmlns:a16="http://schemas.microsoft.com/office/drawing/2014/main" id="{02D3A01C-E612-1C45-A866-25E46873361E}"/>
              </a:ext>
            </a:extLst>
          </p:cNvPr>
          <p:cNvPicPr>
            <a:picLocks noChangeAspect="1"/>
          </p:cNvPicPr>
          <p:nvPr/>
        </p:nvPicPr>
        <p:blipFill rotWithShape="1">
          <a:blip r:embed="rId2"/>
          <a:srcRect l="2698" t="4015" r="53308" b="49549"/>
          <a:stretch/>
        </p:blipFill>
        <p:spPr>
          <a:xfrm>
            <a:off x="2342838" y="1619750"/>
            <a:ext cx="7330110" cy="4835596"/>
          </a:xfrm>
          <a:prstGeom prst="rect">
            <a:avLst/>
          </a:prstGeom>
        </p:spPr>
      </p:pic>
      <p:sp>
        <p:nvSpPr>
          <p:cNvPr id="7" name="Footer Placeholder 6">
            <a:extLst>
              <a:ext uri="{FF2B5EF4-FFF2-40B4-BE49-F238E27FC236}">
                <a16:creationId xmlns:a16="http://schemas.microsoft.com/office/drawing/2014/main" id="{7B70C126-550B-9145-8021-D0638DA1D6A8}"/>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8288335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60355-467F-874C-A144-DEACA571EC1E}"/>
              </a:ext>
            </a:extLst>
          </p:cNvPr>
          <p:cNvSpPr>
            <a:spLocks noGrp="1"/>
          </p:cNvSpPr>
          <p:nvPr>
            <p:ph type="title"/>
          </p:nvPr>
        </p:nvSpPr>
        <p:spPr/>
        <p:txBody>
          <a:bodyPr/>
          <a:lstStyle/>
          <a:p>
            <a:r>
              <a:rPr lang="en-US" dirty="0"/>
              <a:t>Plotting</a:t>
            </a:r>
          </a:p>
        </p:txBody>
      </p:sp>
      <p:sp>
        <p:nvSpPr>
          <p:cNvPr id="3" name="Content Placeholder 2">
            <a:extLst>
              <a:ext uri="{FF2B5EF4-FFF2-40B4-BE49-F238E27FC236}">
                <a16:creationId xmlns:a16="http://schemas.microsoft.com/office/drawing/2014/main" id="{7C588563-9E57-B640-9650-495A5F679095}"/>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DA62191F-1238-8041-A4F8-EAF3397B46C2}"/>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D04DE39B-4A01-EB46-B362-B023F0F738A1}"/>
              </a:ext>
            </a:extLst>
          </p:cNvPr>
          <p:cNvSpPr>
            <a:spLocks noGrp="1"/>
          </p:cNvSpPr>
          <p:nvPr>
            <p:ph type="sldNum" sz="quarter" idx="12"/>
          </p:nvPr>
        </p:nvSpPr>
        <p:spPr/>
        <p:txBody>
          <a:bodyPr/>
          <a:lstStyle/>
          <a:p>
            <a:fld id="{D8C2E80E-A818-EA4B-839C-9030708D7285}" type="slidenum">
              <a:rPr lang="en-US" smtClean="0"/>
              <a:t>104</a:t>
            </a:fld>
            <a:endParaRPr lang="en-US" dirty="0"/>
          </a:p>
        </p:txBody>
      </p:sp>
      <p:pic>
        <p:nvPicPr>
          <p:cNvPr id="6" name="Picture 5">
            <a:extLst>
              <a:ext uri="{FF2B5EF4-FFF2-40B4-BE49-F238E27FC236}">
                <a16:creationId xmlns:a16="http://schemas.microsoft.com/office/drawing/2014/main" id="{F79DA477-10FA-CB40-BCF2-19E44844DD5B}"/>
              </a:ext>
            </a:extLst>
          </p:cNvPr>
          <p:cNvPicPr>
            <a:picLocks noChangeAspect="1"/>
          </p:cNvPicPr>
          <p:nvPr/>
        </p:nvPicPr>
        <p:blipFill rotWithShape="1">
          <a:blip r:embed="rId2"/>
          <a:srcRect l="9310" t="4375" r="35510" b="54595"/>
          <a:stretch/>
        </p:blipFill>
        <p:spPr>
          <a:xfrm>
            <a:off x="314325" y="1743075"/>
            <a:ext cx="10898659" cy="5064957"/>
          </a:xfrm>
          <a:prstGeom prst="rect">
            <a:avLst/>
          </a:prstGeom>
        </p:spPr>
      </p:pic>
      <p:sp>
        <p:nvSpPr>
          <p:cNvPr id="7" name="Footer Placeholder 6">
            <a:extLst>
              <a:ext uri="{FF2B5EF4-FFF2-40B4-BE49-F238E27FC236}">
                <a16:creationId xmlns:a16="http://schemas.microsoft.com/office/drawing/2014/main" id="{D728694C-87F7-BF4E-B677-4BB03370AB00}"/>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11990679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35BDA-3AB6-834A-91E5-F57433D81092}"/>
              </a:ext>
            </a:extLst>
          </p:cNvPr>
          <p:cNvSpPr>
            <a:spLocks noGrp="1"/>
          </p:cNvSpPr>
          <p:nvPr>
            <p:ph type="title"/>
          </p:nvPr>
        </p:nvSpPr>
        <p:spPr>
          <a:xfrm>
            <a:off x="314325" y="300038"/>
            <a:ext cx="11877675" cy="1271587"/>
          </a:xfrm>
        </p:spPr>
        <p:txBody>
          <a:bodyPr>
            <a:normAutofit/>
          </a:bodyPr>
          <a:lstStyle/>
          <a:p>
            <a:r>
              <a:rPr lang="en-US" b="1" dirty="0"/>
              <a:t>Working with multiple figures</a:t>
            </a:r>
            <a:endParaRPr lang="en-US" dirty="0"/>
          </a:p>
        </p:txBody>
      </p:sp>
      <p:sp>
        <p:nvSpPr>
          <p:cNvPr id="3" name="Content Placeholder 2">
            <a:extLst>
              <a:ext uri="{FF2B5EF4-FFF2-40B4-BE49-F238E27FC236}">
                <a16:creationId xmlns:a16="http://schemas.microsoft.com/office/drawing/2014/main" id="{EF1B3EE5-96C2-3641-9075-32181429456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3C205F35-0D28-DE4D-9F95-9AC226529B13}"/>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C891CBCE-4259-9342-83DE-F16AACB49E16}"/>
              </a:ext>
            </a:extLst>
          </p:cNvPr>
          <p:cNvSpPr>
            <a:spLocks noGrp="1"/>
          </p:cNvSpPr>
          <p:nvPr>
            <p:ph type="sldNum" sz="quarter" idx="12"/>
          </p:nvPr>
        </p:nvSpPr>
        <p:spPr/>
        <p:txBody>
          <a:bodyPr/>
          <a:lstStyle/>
          <a:p>
            <a:fld id="{D8C2E80E-A818-EA4B-839C-9030708D7285}" type="slidenum">
              <a:rPr lang="en-US" smtClean="0"/>
              <a:t>105</a:t>
            </a:fld>
            <a:endParaRPr lang="en-US" dirty="0"/>
          </a:p>
        </p:txBody>
      </p:sp>
      <p:pic>
        <p:nvPicPr>
          <p:cNvPr id="7" name="Picture 6">
            <a:extLst>
              <a:ext uri="{FF2B5EF4-FFF2-40B4-BE49-F238E27FC236}">
                <a16:creationId xmlns:a16="http://schemas.microsoft.com/office/drawing/2014/main" id="{2C7DFDEB-ABE4-7B48-B7F6-D6389BE9E1F9}"/>
              </a:ext>
            </a:extLst>
          </p:cNvPr>
          <p:cNvPicPr>
            <a:picLocks noChangeAspect="1"/>
          </p:cNvPicPr>
          <p:nvPr/>
        </p:nvPicPr>
        <p:blipFill rotWithShape="1">
          <a:blip r:embed="rId2"/>
          <a:srcRect t="4375" r="32972" b="15676"/>
          <a:stretch/>
        </p:blipFill>
        <p:spPr>
          <a:xfrm>
            <a:off x="560173" y="1200239"/>
            <a:ext cx="7669427" cy="5717456"/>
          </a:xfrm>
          <a:prstGeom prst="rect">
            <a:avLst/>
          </a:prstGeom>
        </p:spPr>
      </p:pic>
      <p:sp>
        <p:nvSpPr>
          <p:cNvPr id="6" name="Footer Placeholder 5">
            <a:extLst>
              <a:ext uri="{FF2B5EF4-FFF2-40B4-BE49-F238E27FC236}">
                <a16:creationId xmlns:a16="http://schemas.microsoft.com/office/drawing/2014/main" id="{31C3AD6E-67D6-C549-A6D2-A62B290E4B3E}"/>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12323190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8EDB3-A375-0B4F-8576-DCA4B642F38B}"/>
              </a:ext>
            </a:extLst>
          </p:cNvPr>
          <p:cNvSpPr>
            <a:spLocks noGrp="1"/>
          </p:cNvSpPr>
          <p:nvPr>
            <p:ph type="title"/>
          </p:nvPr>
        </p:nvSpPr>
        <p:spPr/>
        <p:txBody>
          <a:bodyPr/>
          <a:lstStyle/>
          <a:p>
            <a:r>
              <a:rPr lang="en-US" dirty="0" err="1"/>
              <a:t>BarChart</a:t>
            </a:r>
            <a:endParaRPr lang="en-US" dirty="0"/>
          </a:p>
        </p:txBody>
      </p:sp>
      <p:sp>
        <p:nvSpPr>
          <p:cNvPr id="3" name="Content Placeholder 2">
            <a:extLst>
              <a:ext uri="{FF2B5EF4-FFF2-40B4-BE49-F238E27FC236}">
                <a16:creationId xmlns:a16="http://schemas.microsoft.com/office/drawing/2014/main" id="{F86E2A3B-D87F-AD4A-8195-9BD95454E20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F07395F1-DFFC-6846-8591-8D64E5DA5990}"/>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F6966387-A064-6247-881E-CB9766E318B5}"/>
              </a:ext>
            </a:extLst>
          </p:cNvPr>
          <p:cNvSpPr>
            <a:spLocks noGrp="1"/>
          </p:cNvSpPr>
          <p:nvPr>
            <p:ph type="sldNum" sz="quarter" idx="12"/>
          </p:nvPr>
        </p:nvSpPr>
        <p:spPr/>
        <p:txBody>
          <a:bodyPr/>
          <a:lstStyle/>
          <a:p>
            <a:fld id="{D8C2E80E-A818-EA4B-839C-9030708D7285}" type="slidenum">
              <a:rPr lang="en-US" smtClean="0"/>
              <a:t>106</a:t>
            </a:fld>
            <a:endParaRPr lang="en-US" dirty="0"/>
          </a:p>
        </p:txBody>
      </p:sp>
      <p:pic>
        <p:nvPicPr>
          <p:cNvPr id="6" name="Picture 5">
            <a:extLst>
              <a:ext uri="{FF2B5EF4-FFF2-40B4-BE49-F238E27FC236}">
                <a16:creationId xmlns:a16="http://schemas.microsoft.com/office/drawing/2014/main" id="{D5B36A4F-F375-9D42-BAFD-57D616E66CF9}"/>
              </a:ext>
            </a:extLst>
          </p:cNvPr>
          <p:cNvPicPr>
            <a:picLocks noChangeAspect="1"/>
          </p:cNvPicPr>
          <p:nvPr/>
        </p:nvPicPr>
        <p:blipFill rotWithShape="1">
          <a:blip r:embed="rId2"/>
          <a:srcRect l="6157" t="4375" r="24024" b="56757"/>
          <a:stretch/>
        </p:blipFill>
        <p:spPr>
          <a:xfrm>
            <a:off x="237603" y="2258290"/>
            <a:ext cx="11393565" cy="3964202"/>
          </a:xfrm>
          <a:prstGeom prst="rect">
            <a:avLst/>
          </a:prstGeom>
        </p:spPr>
      </p:pic>
      <p:sp>
        <p:nvSpPr>
          <p:cNvPr id="7" name="Footer Placeholder 6">
            <a:extLst>
              <a:ext uri="{FF2B5EF4-FFF2-40B4-BE49-F238E27FC236}">
                <a16:creationId xmlns:a16="http://schemas.microsoft.com/office/drawing/2014/main" id="{906FE455-24C1-6142-BAC8-6C64B752E39B}"/>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16310551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24D14-5A5E-D74F-BF54-04DCC778F394}"/>
              </a:ext>
            </a:extLst>
          </p:cNvPr>
          <p:cNvSpPr>
            <a:spLocks noGrp="1"/>
          </p:cNvSpPr>
          <p:nvPr>
            <p:ph type="title"/>
          </p:nvPr>
        </p:nvSpPr>
        <p:spPr/>
        <p:txBody>
          <a:bodyPr/>
          <a:lstStyle/>
          <a:p>
            <a:r>
              <a:rPr lang="en-US" dirty="0" err="1"/>
              <a:t>Barchart</a:t>
            </a:r>
            <a:r>
              <a:rPr lang="en-US" dirty="0"/>
              <a:t> horizontally </a:t>
            </a:r>
          </a:p>
        </p:txBody>
      </p:sp>
      <p:sp>
        <p:nvSpPr>
          <p:cNvPr id="3" name="Content Placeholder 2">
            <a:extLst>
              <a:ext uri="{FF2B5EF4-FFF2-40B4-BE49-F238E27FC236}">
                <a16:creationId xmlns:a16="http://schemas.microsoft.com/office/drawing/2014/main" id="{65A941A0-9B1C-684E-AC56-08FCF7EA8B9B}"/>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A530DA01-6EF7-9040-AF29-6205533BB4C1}"/>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D16E3324-D634-6345-8289-44C9DFD31B0B}"/>
              </a:ext>
            </a:extLst>
          </p:cNvPr>
          <p:cNvSpPr>
            <a:spLocks noGrp="1"/>
          </p:cNvSpPr>
          <p:nvPr>
            <p:ph type="sldNum" sz="quarter" idx="12"/>
          </p:nvPr>
        </p:nvSpPr>
        <p:spPr/>
        <p:txBody>
          <a:bodyPr/>
          <a:lstStyle/>
          <a:p>
            <a:fld id="{D8C2E80E-A818-EA4B-839C-9030708D7285}" type="slidenum">
              <a:rPr lang="en-US" smtClean="0"/>
              <a:t>107</a:t>
            </a:fld>
            <a:endParaRPr lang="en-US" dirty="0"/>
          </a:p>
        </p:txBody>
      </p:sp>
      <p:pic>
        <p:nvPicPr>
          <p:cNvPr id="6" name="Picture 5">
            <a:extLst>
              <a:ext uri="{FF2B5EF4-FFF2-40B4-BE49-F238E27FC236}">
                <a16:creationId xmlns:a16="http://schemas.microsoft.com/office/drawing/2014/main" id="{D7FA5A1C-8821-3944-A842-94AC9F7C3597}"/>
              </a:ext>
            </a:extLst>
          </p:cNvPr>
          <p:cNvPicPr>
            <a:picLocks noChangeAspect="1"/>
          </p:cNvPicPr>
          <p:nvPr/>
        </p:nvPicPr>
        <p:blipFill rotWithShape="1">
          <a:blip r:embed="rId2"/>
          <a:srcRect l="7282" t="4375" r="21546" b="41262"/>
          <a:stretch/>
        </p:blipFill>
        <p:spPr>
          <a:xfrm>
            <a:off x="314325" y="1571625"/>
            <a:ext cx="9847359" cy="4701159"/>
          </a:xfrm>
          <a:prstGeom prst="rect">
            <a:avLst/>
          </a:prstGeom>
        </p:spPr>
      </p:pic>
      <p:sp>
        <p:nvSpPr>
          <p:cNvPr id="7" name="Footer Placeholder 6">
            <a:extLst>
              <a:ext uri="{FF2B5EF4-FFF2-40B4-BE49-F238E27FC236}">
                <a16:creationId xmlns:a16="http://schemas.microsoft.com/office/drawing/2014/main" id="{174F5A6A-0115-7843-998F-DF2764346C26}"/>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5062251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F267F-7897-3F45-BA03-DF13DE4FE7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C64F8C-3FFF-DD48-B5BE-7F0E8EAFF808}"/>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DE9E3C8C-F90D-5940-8E96-66B0AAB98E9B}"/>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7AF380CB-25B5-904F-AED1-29CFC751E98B}"/>
              </a:ext>
            </a:extLst>
          </p:cNvPr>
          <p:cNvSpPr>
            <a:spLocks noGrp="1"/>
          </p:cNvSpPr>
          <p:nvPr>
            <p:ph type="sldNum" sz="quarter" idx="12"/>
          </p:nvPr>
        </p:nvSpPr>
        <p:spPr/>
        <p:txBody>
          <a:bodyPr/>
          <a:lstStyle/>
          <a:p>
            <a:fld id="{D8C2E80E-A818-EA4B-839C-9030708D7285}" type="slidenum">
              <a:rPr lang="en-US" smtClean="0"/>
              <a:t>108</a:t>
            </a:fld>
            <a:endParaRPr lang="en-US" dirty="0"/>
          </a:p>
        </p:txBody>
      </p:sp>
      <p:pic>
        <p:nvPicPr>
          <p:cNvPr id="6" name="Picture 5">
            <a:extLst>
              <a:ext uri="{FF2B5EF4-FFF2-40B4-BE49-F238E27FC236}">
                <a16:creationId xmlns:a16="http://schemas.microsoft.com/office/drawing/2014/main" id="{65CE9B65-0CB9-CC4A-AC9F-1E3255EC8B7B}"/>
              </a:ext>
            </a:extLst>
          </p:cNvPr>
          <p:cNvPicPr>
            <a:picLocks noChangeAspect="1"/>
          </p:cNvPicPr>
          <p:nvPr/>
        </p:nvPicPr>
        <p:blipFill rotWithShape="1">
          <a:blip r:embed="rId2"/>
          <a:srcRect l="2326" t="4375" r="25376" b="38018"/>
          <a:stretch/>
        </p:blipFill>
        <p:spPr>
          <a:xfrm>
            <a:off x="314324" y="1571624"/>
            <a:ext cx="10559621" cy="5258735"/>
          </a:xfrm>
          <a:prstGeom prst="rect">
            <a:avLst/>
          </a:prstGeom>
        </p:spPr>
      </p:pic>
      <p:sp>
        <p:nvSpPr>
          <p:cNvPr id="7" name="Footer Placeholder 6">
            <a:extLst>
              <a:ext uri="{FF2B5EF4-FFF2-40B4-BE49-F238E27FC236}">
                <a16:creationId xmlns:a16="http://schemas.microsoft.com/office/drawing/2014/main" id="{7AE6A67B-E190-6547-A618-3B4B18CE626A}"/>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4820306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D7B6A-EA7E-5C4D-92FF-F1A6A5B1C2AC}"/>
              </a:ext>
            </a:extLst>
          </p:cNvPr>
          <p:cNvSpPr>
            <a:spLocks noGrp="1"/>
          </p:cNvSpPr>
          <p:nvPr>
            <p:ph type="title"/>
          </p:nvPr>
        </p:nvSpPr>
        <p:spPr/>
        <p:txBody>
          <a:bodyPr/>
          <a:lstStyle/>
          <a:p>
            <a:r>
              <a:rPr lang="en-US" dirty="0"/>
              <a:t>Save the figure</a:t>
            </a:r>
          </a:p>
        </p:txBody>
      </p:sp>
      <p:pic>
        <p:nvPicPr>
          <p:cNvPr id="6" name="Content Placeholder 5">
            <a:extLst>
              <a:ext uri="{FF2B5EF4-FFF2-40B4-BE49-F238E27FC236}">
                <a16:creationId xmlns:a16="http://schemas.microsoft.com/office/drawing/2014/main" id="{7738115D-5C15-4C44-A0A7-B73CC13EFD4C}"/>
              </a:ext>
            </a:extLst>
          </p:cNvPr>
          <p:cNvPicPr>
            <a:picLocks noGrp="1" noChangeAspect="1"/>
          </p:cNvPicPr>
          <p:nvPr>
            <p:ph idx="1"/>
          </p:nvPr>
        </p:nvPicPr>
        <p:blipFill rotWithShape="1">
          <a:blip r:embed="rId2"/>
          <a:srcRect l="21019" t="4725" r="32598" b="65702"/>
          <a:stretch/>
        </p:blipFill>
        <p:spPr>
          <a:xfrm>
            <a:off x="314325" y="1292439"/>
            <a:ext cx="10841799" cy="4320416"/>
          </a:xfrm>
          <a:prstGeom prst="rect">
            <a:avLst/>
          </a:prstGeom>
        </p:spPr>
      </p:pic>
      <p:sp>
        <p:nvSpPr>
          <p:cNvPr id="4" name="Date Placeholder 3">
            <a:extLst>
              <a:ext uri="{FF2B5EF4-FFF2-40B4-BE49-F238E27FC236}">
                <a16:creationId xmlns:a16="http://schemas.microsoft.com/office/drawing/2014/main" id="{1D779539-115B-914A-B9B1-56342AAE8338}"/>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DAD61AC1-ED23-9741-AFEC-D14C27C79E42}"/>
              </a:ext>
            </a:extLst>
          </p:cNvPr>
          <p:cNvSpPr>
            <a:spLocks noGrp="1"/>
          </p:cNvSpPr>
          <p:nvPr>
            <p:ph type="sldNum" sz="quarter" idx="12"/>
          </p:nvPr>
        </p:nvSpPr>
        <p:spPr/>
        <p:txBody>
          <a:bodyPr/>
          <a:lstStyle/>
          <a:p>
            <a:fld id="{D8C2E80E-A818-EA4B-839C-9030708D7285}" type="slidenum">
              <a:rPr lang="en-US" smtClean="0"/>
              <a:t>109</a:t>
            </a:fld>
            <a:endParaRPr lang="en-US" dirty="0"/>
          </a:p>
        </p:txBody>
      </p:sp>
      <p:sp>
        <p:nvSpPr>
          <p:cNvPr id="7" name="Rectangle 6">
            <a:extLst>
              <a:ext uri="{FF2B5EF4-FFF2-40B4-BE49-F238E27FC236}">
                <a16:creationId xmlns:a16="http://schemas.microsoft.com/office/drawing/2014/main" id="{F2025A43-B689-1948-B249-4757607A12F5}"/>
              </a:ext>
            </a:extLst>
          </p:cNvPr>
          <p:cNvSpPr/>
          <p:nvPr/>
        </p:nvSpPr>
        <p:spPr>
          <a:xfrm>
            <a:off x="511766" y="5903452"/>
            <a:ext cx="3763672" cy="461665"/>
          </a:xfrm>
          <a:prstGeom prst="rect">
            <a:avLst/>
          </a:prstGeom>
        </p:spPr>
        <p:txBody>
          <a:bodyPr wrap="square">
            <a:spAutoFit/>
          </a:bodyPr>
          <a:lstStyle/>
          <a:p>
            <a:r>
              <a:rPr lang="en-US" sz="2400" dirty="0" err="1"/>
              <a:t>fig.</a:t>
            </a:r>
            <a:r>
              <a:rPr lang="en-US" sz="2400" dirty="0" err="1">
                <a:solidFill>
                  <a:srgbClr val="000000"/>
                </a:solidFill>
              </a:rPr>
              <a:t>savefig</a:t>
            </a:r>
            <a:r>
              <a:rPr lang="en-US" sz="2400" dirty="0">
                <a:solidFill>
                  <a:srgbClr val="000000"/>
                </a:solidFill>
              </a:rPr>
              <a:t>(</a:t>
            </a:r>
            <a:r>
              <a:rPr lang="en-US" sz="2400" dirty="0">
                <a:solidFill>
                  <a:srgbClr val="00008B"/>
                </a:solidFill>
              </a:rPr>
              <a:t>'</a:t>
            </a:r>
            <a:r>
              <a:rPr lang="en-US" sz="2400" dirty="0" err="1">
                <a:solidFill>
                  <a:srgbClr val="00008B"/>
                </a:solidFill>
              </a:rPr>
              <a:t>plot.pdf</a:t>
            </a:r>
            <a:r>
              <a:rPr lang="en-US" sz="2400" dirty="0">
                <a:solidFill>
                  <a:srgbClr val="00008B"/>
                </a:solidFill>
              </a:rPr>
              <a:t>'</a:t>
            </a:r>
            <a:r>
              <a:rPr lang="en-US" sz="2400" dirty="0">
                <a:solidFill>
                  <a:srgbClr val="000000"/>
                </a:solidFill>
              </a:rPr>
              <a:t>)</a:t>
            </a:r>
            <a:endParaRPr lang="en-US" sz="2400" dirty="0"/>
          </a:p>
        </p:txBody>
      </p:sp>
      <p:sp>
        <p:nvSpPr>
          <p:cNvPr id="8" name="Rectangle 7">
            <a:extLst>
              <a:ext uri="{FF2B5EF4-FFF2-40B4-BE49-F238E27FC236}">
                <a16:creationId xmlns:a16="http://schemas.microsoft.com/office/drawing/2014/main" id="{A74512B3-FFD4-F74F-83EE-553BEF510E93}"/>
              </a:ext>
            </a:extLst>
          </p:cNvPr>
          <p:cNvSpPr/>
          <p:nvPr/>
        </p:nvSpPr>
        <p:spPr>
          <a:xfrm>
            <a:off x="511766" y="6375929"/>
            <a:ext cx="2499659" cy="461665"/>
          </a:xfrm>
          <a:prstGeom prst="rect">
            <a:avLst/>
          </a:prstGeom>
        </p:spPr>
        <p:txBody>
          <a:bodyPr wrap="none">
            <a:spAutoFit/>
          </a:bodyPr>
          <a:lstStyle/>
          <a:p>
            <a:r>
              <a:rPr lang="en-US" sz="2400" dirty="0"/>
              <a:t>display </a:t>
            </a:r>
            <a:r>
              <a:rPr lang="en-US" sz="2400" dirty="0" err="1"/>
              <a:t>plot.</a:t>
            </a:r>
            <a:r>
              <a:rPr lang="en-US" sz="2400" dirty="0" err="1">
                <a:solidFill>
                  <a:srgbClr val="000000"/>
                </a:solidFill>
              </a:rPr>
              <a:t>png</a:t>
            </a:r>
            <a:endParaRPr lang="en-US" sz="2400" dirty="0"/>
          </a:p>
        </p:txBody>
      </p:sp>
      <p:sp>
        <p:nvSpPr>
          <p:cNvPr id="3" name="Footer Placeholder 2">
            <a:extLst>
              <a:ext uri="{FF2B5EF4-FFF2-40B4-BE49-F238E27FC236}">
                <a16:creationId xmlns:a16="http://schemas.microsoft.com/office/drawing/2014/main" id="{01CBC5A6-CC83-0A4E-AECE-3BE19C20B576}"/>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547900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D2548D1-E69F-5342-AAF5-BE5565B00E66}"/>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7C5AFAE6-025E-B546-BEA3-4387AEAD4076}"/>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DE97894E-65B9-0D4E-B18A-91353CE002D8}"/>
              </a:ext>
            </a:extLst>
          </p:cNvPr>
          <p:cNvSpPr>
            <a:spLocks noGrp="1"/>
          </p:cNvSpPr>
          <p:nvPr>
            <p:ph type="sldNum" sz="quarter" idx="12"/>
          </p:nvPr>
        </p:nvSpPr>
        <p:spPr/>
        <p:txBody>
          <a:bodyPr/>
          <a:lstStyle/>
          <a:p>
            <a:fld id="{D8C2E80E-A818-EA4B-839C-9030708D7285}" type="slidenum">
              <a:rPr lang="en-US" smtClean="0"/>
              <a:t>11</a:t>
            </a:fld>
            <a:endParaRPr lang="en-US" dirty="0"/>
          </a:p>
        </p:txBody>
      </p:sp>
      <p:pic>
        <p:nvPicPr>
          <p:cNvPr id="7" name="Picture 6">
            <a:extLst>
              <a:ext uri="{FF2B5EF4-FFF2-40B4-BE49-F238E27FC236}">
                <a16:creationId xmlns:a16="http://schemas.microsoft.com/office/drawing/2014/main" id="{0D81C44A-50BD-4047-BDFA-276AF6FA828D}"/>
              </a:ext>
            </a:extLst>
          </p:cNvPr>
          <p:cNvPicPr>
            <a:picLocks noChangeAspect="1"/>
          </p:cNvPicPr>
          <p:nvPr/>
        </p:nvPicPr>
        <p:blipFill>
          <a:blip r:embed="rId2"/>
          <a:stretch>
            <a:fillRect/>
          </a:stretch>
        </p:blipFill>
        <p:spPr>
          <a:xfrm>
            <a:off x="13647" y="220091"/>
            <a:ext cx="7702813" cy="5790897"/>
          </a:xfrm>
          <a:prstGeom prst="rect">
            <a:avLst/>
          </a:prstGeom>
        </p:spPr>
      </p:pic>
    </p:spTree>
    <p:extLst>
      <p:ext uri="{BB962C8B-B14F-4D97-AF65-F5344CB8AC3E}">
        <p14:creationId xmlns:p14="http://schemas.microsoft.com/office/powerpoint/2010/main" val="23964687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CDDE-109F-EA4A-A7F0-D63AD4F25FD8}"/>
              </a:ext>
            </a:extLst>
          </p:cNvPr>
          <p:cNvSpPr>
            <a:spLocks noGrp="1"/>
          </p:cNvSpPr>
          <p:nvPr>
            <p:ph type="title"/>
          </p:nvPr>
        </p:nvSpPr>
        <p:spPr/>
        <p:txBody>
          <a:bodyPr/>
          <a:lstStyle/>
          <a:p>
            <a:r>
              <a:rPr lang="en-US" dirty="0"/>
              <a:t>Pie chart</a:t>
            </a:r>
          </a:p>
        </p:txBody>
      </p:sp>
      <p:sp>
        <p:nvSpPr>
          <p:cNvPr id="3" name="Content Placeholder 2">
            <a:extLst>
              <a:ext uri="{FF2B5EF4-FFF2-40B4-BE49-F238E27FC236}">
                <a16:creationId xmlns:a16="http://schemas.microsoft.com/office/drawing/2014/main" id="{E9021F54-9B87-A040-AB2A-57BED34441C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706BAD1-ACF4-3542-AB47-52A88D802BDE}"/>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83E23948-8F71-8741-86AB-79BE46A817CA}"/>
              </a:ext>
            </a:extLst>
          </p:cNvPr>
          <p:cNvSpPr>
            <a:spLocks noGrp="1"/>
          </p:cNvSpPr>
          <p:nvPr>
            <p:ph type="sldNum" sz="quarter" idx="12"/>
          </p:nvPr>
        </p:nvSpPr>
        <p:spPr/>
        <p:txBody>
          <a:bodyPr/>
          <a:lstStyle/>
          <a:p>
            <a:fld id="{D8C2E80E-A818-EA4B-839C-9030708D7285}" type="slidenum">
              <a:rPr lang="en-US" smtClean="0"/>
              <a:t>110</a:t>
            </a:fld>
            <a:endParaRPr lang="en-US" dirty="0"/>
          </a:p>
        </p:txBody>
      </p:sp>
      <p:pic>
        <p:nvPicPr>
          <p:cNvPr id="6" name="Picture 5">
            <a:extLst>
              <a:ext uri="{FF2B5EF4-FFF2-40B4-BE49-F238E27FC236}">
                <a16:creationId xmlns:a16="http://schemas.microsoft.com/office/drawing/2014/main" id="{32537BDA-5271-5B4D-8BA7-0185CD8C9FAD}"/>
              </a:ext>
            </a:extLst>
          </p:cNvPr>
          <p:cNvPicPr>
            <a:picLocks noChangeAspect="1"/>
          </p:cNvPicPr>
          <p:nvPr/>
        </p:nvPicPr>
        <p:blipFill rotWithShape="1">
          <a:blip r:embed="rId2"/>
          <a:srcRect l="7957" t="4375" r="19970" b="50270"/>
          <a:stretch/>
        </p:blipFill>
        <p:spPr>
          <a:xfrm>
            <a:off x="314324" y="1672209"/>
            <a:ext cx="11441319" cy="4499991"/>
          </a:xfrm>
          <a:prstGeom prst="rect">
            <a:avLst/>
          </a:prstGeom>
        </p:spPr>
      </p:pic>
      <p:sp>
        <p:nvSpPr>
          <p:cNvPr id="7" name="Footer Placeholder 6">
            <a:extLst>
              <a:ext uri="{FF2B5EF4-FFF2-40B4-BE49-F238E27FC236}">
                <a16:creationId xmlns:a16="http://schemas.microsoft.com/office/drawing/2014/main" id="{A10E198F-1340-CA4B-943B-04B824792955}"/>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11585924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EEBB1-8110-2B43-ABB7-B2E76F11FBE2}"/>
              </a:ext>
            </a:extLst>
          </p:cNvPr>
          <p:cNvSpPr>
            <a:spLocks noGrp="1"/>
          </p:cNvSpPr>
          <p:nvPr>
            <p:ph type="title"/>
          </p:nvPr>
        </p:nvSpPr>
        <p:spPr/>
        <p:txBody>
          <a:bodyPr/>
          <a:lstStyle/>
          <a:p>
            <a:r>
              <a:rPr lang="en-US" dirty="0"/>
              <a:t>coding!!</a:t>
            </a:r>
          </a:p>
        </p:txBody>
      </p:sp>
      <p:pic>
        <p:nvPicPr>
          <p:cNvPr id="6" name="Content Placeholder 5">
            <a:extLst>
              <a:ext uri="{FF2B5EF4-FFF2-40B4-BE49-F238E27FC236}">
                <a16:creationId xmlns:a16="http://schemas.microsoft.com/office/drawing/2014/main" id="{92C59FAE-CC32-4144-9B3B-413BAB56B595}"/>
              </a:ext>
            </a:extLst>
          </p:cNvPr>
          <p:cNvPicPr>
            <a:picLocks noGrp="1" noChangeAspect="1"/>
          </p:cNvPicPr>
          <p:nvPr>
            <p:ph idx="1"/>
          </p:nvPr>
        </p:nvPicPr>
        <p:blipFill rotWithShape="1">
          <a:blip r:embed="rId2"/>
          <a:srcRect l="28546" t="13687" r="32743" b="28824"/>
          <a:stretch/>
        </p:blipFill>
        <p:spPr>
          <a:xfrm>
            <a:off x="4869530" y="527390"/>
            <a:ext cx="6189787" cy="5745394"/>
          </a:xfrm>
          <a:prstGeom prst="rect">
            <a:avLst/>
          </a:prstGeom>
        </p:spPr>
      </p:pic>
      <p:sp>
        <p:nvSpPr>
          <p:cNvPr id="4" name="Date Placeholder 3">
            <a:extLst>
              <a:ext uri="{FF2B5EF4-FFF2-40B4-BE49-F238E27FC236}">
                <a16:creationId xmlns:a16="http://schemas.microsoft.com/office/drawing/2014/main" id="{98B81652-575D-B244-8190-E1475CA8CC2F}"/>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B3A19E2B-DBF7-5448-A793-EF1904081329}"/>
              </a:ext>
            </a:extLst>
          </p:cNvPr>
          <p:cNvSpPr>
            <a:spLocks noGrp="1"/>
          </p:cNvSpPr>
          <p:nvPr>
            <p:ph type="sldNum" sz="quarter" idx="12"/>
          </p:nvPr>
        </p:nvSpPr>
        <p:spPr/>
        <p:txBody>
          <a:bodyPr/>
          <a:lstStyle/>
          <a:p>
            <a:fld id="{D8C2E80E-A818-EA4B-839C-9030708D7285}" type="slidenum">
              <a:rPr lang="en-US" smtClean="0"/>
              <a:t>111</a:t>
            </a:fld>
            <a:endParaRPr lang="en-US" dirty="0"/>
          </a:p>
        </p:txBody>
      </p:sp>
      <p:sp>
        <p:nvSpPr>
          <p:cNvPr id="3" name="Footer Placeholder 2">
            <a:extLst>
              <a:ext uri="{FF2B5EF4-FFF2-40B4-BE49-F238E27FC236}">
                <a16:creationId xmlns:a16="http://schemas.microsoft.com/office/drawing/2014/main" id="{90EC3CDB-163A-8242-BC75-500A02AE129D}"/>
              </a:ext>
            </a:extLst>
          </p:cNvPr>
          <p:cNvSpPr>
            <a:spLocks noGrp="1"/>
          </p:cNvSpPr>
          <p:nvPr>
            <p:ph type="ftr" sz="quarter" idx="11"/>
          </p:nvPr>
        </p:nvSpPr>
        <p:spPr/>
        <p:txBody>
          <a:bodyPr/>
          <a:lstStyle/>
          <a:p>
            <a:r>
              <a:rPr lang="en-US"/>
              <a:t>Dr. Malak Abdullah</a:t>
            </a:r>
            <a:endParaRPr lang="en-US" dirty="0"/>
          </a:p>
        </p:txBody>
      </p:sp>
      <p:sp>
        <p:nvSpPr>
          <p:cNvPr id="7" name="TextBox 6">
            <a:extLst>
              <a:ext uri="{FF2B5EF4-FFF2-40B4-BE49-F238E27FC236}">
                <a16:creationId xmlns:a16="http://schemas.microsoft.com/office/drawing/2014/main" id="{4BA63C63-F064-104E-908E-C885999FF57F}"/>
              </a:ext>
            </a:extLst>
          </p:cNvPr>
          <p:cNvSpPr txBox="1"/>
          <p:nvPr/>
        </p:nvSpPr>
        <p:spPr>
          <a:xfrm>
            <a:off x="219919" y="1909823"/>
            <a:ext cx="3892218" cy="3693319"/>
          </a:xfrm>
          <a:prstGeom prst="rect">
            <a:avLst/>
          </a:prstGeom>
          <a:noFill/>
        </p:spPr>
        <p:txBody>
          <a:bodyPr wrap="square" rtlCol="0">
            <a:spAutoFit/>
          </a:bodyPr>
          <a:lstStyle/>
          <a:p>
            <a:endParaRPr lang="en-US" dirty="0"/>
          </a:p>
          <a:p>
            <a:r>
              <a:rPr lang="en-US" dirty="0">
                <a:solidFill>
                  <a:srgbClr val="FF0000"/>
                </a:solidFill>
              </a:rPr>
              <a:t>Try the code at home</a:t>
            </a:r>
          </a:p>
          <a:p>
            <a:endParaRPr lang="en-US" dirty="0"/>
          </a:p>
          <a:p>
            <a:endParaRPr lang="en-US" dirty="0"/>
          </a:p>
          <a:p>
            <a:r>
              <a:rPr lang="en-US" dirty="0"/>
              <a:t>import </a:t>
            </a:r>
            <a:r>
              <a:rPr lang="en-US" dirty="0" err="1"/>
              <a:t>numpy</a:t>
            </a:r>
            <a:r>
              <a:rPr lang="en-US" dirty="0"/>
              <a:t> as np</a:t>
            </a:r>
          </a:p>
          <a:p>
            <a:r>
              <a:rPr lang="en-US" dirty="0"/>
              <a:t>import </a:t>
            </a:r>
            <a:r>
              <a:rPr lang="en-US" dirty="0" err="1"/>
              <a:t>matplotlib.pyplot</a:t>
            </a:r>
            <a:r>
              <a:rPr lang="en-US" dirty="0"/>
              <a:t> as </a:t>
            </a:r>
            <a:r>
              <a:rPr lang="en-US" dirty="0" err="1"/>
              <a:t>plt</a:t>
            </a:r>
            <a:endParaRPr lang="en-US" dirty="0"/>
          </a:p>
          <a:p>
            <a:r>
              <a:rPr lang="en-US" dirty="0"/>
              <a:t>N=50</a:t>
            </a:r>
          </a:p>
          <a:p>
            <a:r>
              <a:rPr lang="en-US" dirty="0"/>
              <a:t>X= </a:t>
            </a:r>
            <a:r>
              <a:rPr lang="en-US" dirty="0" err="1"/>
              <a:t>np.random.rand</a:t>
            </a:r>
            <a:r>
              <a:rPr lang="en-US" dirty="0"/>
              <a:t>(N)</a:t>
            </a:r>
          </a:p>
          <a:p>
            <a:r>
              <a:rPr lang="en-US" dirty="0"/>
              <a:t>y= </a:t>
            </a:r>
            <a:r>
              <a:rPr lang="en-US" dirty="0" err="1"/>
              <a:t>np.random.rand</a:t>
            </a:r>
            <a:r>
              <a:rPr lang="en-US" dirty="0"/>
              <a:t>(N)</a:t>
            </a:r>
          </a:p>
          <a:p>
            <a:r>
              <a:rPr lang="en-US" dirty="0"/>
              <a:t>colors= </a:t>
            </a:r>
            <a:r>
              <a:rPr lang="en-US" dirty="0" err="1"/>
              <a:t>np.random.rand</a:t>
            </a:r>
            <a:r>
              <a:rPr lang="en-US" dirty="0"/>
              <a:t>(N)</a:t>
            </a:r>
          </a:p>
          <a:p>
            <a:endParaRPr lang="en-US" dirty="0"/>
          </a:p>
          <a:p>
            <a:r>
              <a:rPr lang="en-US" dirty="0" err="1"/>
              <a:t>plt.scatter</a:t>
            </a:r>
            <a:r>
              <a:rPr lang="en-US" dirty="0"/>
              <a:t>(X, y, c=colors)</a:t>
            </a:r>
          </a:p>
          <a:p>
            <a:r>
              <a:rPr lang="en-US" dirty="0" err="1"/>
              <a:t>plt.show</a:t>
            </a:r>
            <a:r>
              <a:rPr lang="en-US" dirty="0"/>
              <a:t>()</a:t>
            </a:r>
          </a:p>
        </p:txBody>
      </p:sp>
    </p:spTree>
    <p:extLst>
      <p:ext uri="{BB962C8B-B14F-4D97-AF65-F5344CB8AC3E}">
        <p14:creationId xmlns:p14="http://schemas.microsoft.com/office/powerpoint/2010/main" val="36383015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0B603-4B6D-4644-86FA-3A07ED6F22EF}"/>
              </a:ext>
            </a:extLst>
          </p:cNvPr>
          <p:cNvSpPr>
            <a:spLocks noGrp="1"/>
          </p:cNvSpPr>
          <p:nvPr>
            <p:ph type="title"/>
          </p:nvPr>
        </p:nvSpPr>
        <p:spPr/>
        <p:txBody>
          <a:bodyPr/>
          <a:lstStyle/>
          <a:p>
            <a:r>
              <a:rPr lang="en-US" dirty="0" err="1"/>
              <a:t>Scikit</a:t>
            </a:r>
            <a:r>
              <a:rPr lang="en-US" dirty="0"/>
              <a:t>-learn</a:t>
            </a:r>
          </a:p>
        </p:txBody>
      </p:sp>
      <p:sp>
        <p:nvSpPr>
          <p:cNvPr id="3" name="Content Placeholder 2">
            <a:extLst>
              <a:ext uri="{FF2B5EF4-FFF2-40B4-BE49-F238E27FC236}">
                <a16:creationId xmlns:a16="http://schemas.microsoft.com/office/drawing/2014/main" id="{58D51E99-DE84-9748-A7EC-0034E9DCB1B0}"/>
              </a:ext>
            </a:extLst>
          </p:cNvPr>
          <p:cNvSpPr>
            <a:spLocks noGrp="1"/>
          </p:cNvSpPr>
          <p:nvPr>
            <p:ph idx="1"/>
          </p:nvPr>
        </p:nvSpPr>
        <p:spPr/>
        <p:txBody>
          <a:bodyPr>
            <a:normAutofit/>
          </a:bodyPr>
          <a:lstStyle/>
          <a:p>
            <a:r>
              <a:rPr lang="en-US" dirty="0"/>
              <a:t>Machine Learning library </a:t>
            </a:r>
          </a:p>
          <a:p>
            <a:r>
              <a:rPr lang="en-US" dirty="0"/>
              <a:t>Designed to inter-operate with NumPy (n-dimensional arrays) and SciPy (Science and Math)</a:t>
            </a:r>
          </a:p>
          <a:p>
            <a:r>
              <a:rPr lang="en-US" dirty="0"/>
              <a:t>Features: </a:t>
            </a:r>
          </a:p>
          <a:p>
            <a:pPr lvl="1"/>
            <a:r>
              <a:rPr lang="en-US" dirty="0"/>
              <a:t>Classification </a:t>
            </a:r>
          </a:p>
          <a:p>
            <a:pPr lvl="1"/>
            <a:r>
              <a:rPr lang="en-US" dirty="0"/>
              <a:t>Clustering </a:t>
            </a:r>
          </a:p>
          <a:p>
            <a:pPr lvl="1"/>
            <a:r>
              <a:rPr lang="en-US" dirty="0"/>
              <a:t>Regression</a:t>
            </a:r>
          </a:p>
          <a:p>
            <a:pPr lvl="1"/>
            <a:r>
              <a:rPr lang="en-US" dirty="0"/>
              <a:t>... </a:t>
            </a:r>
          </a:p>
          <a:p>
            <a:r>
              <a:rPr lang="en-US" dirty="0"/>
              <a:t>Website: http://</a:t>
            </a:r>
            <a:r>
              <a:rPr lang="en-US" dirty="0" err="1"/>
              <a:t>scikit-learn.org</a:t>
            </a:r>
            <a:r>
              <a:rPr lang="en-US" dirty="0"/>
              <a:t>/ </a:t>
            </a:r>
          </a:p>
          <a:p>
            <a:r>
              <a:rPr lang="en-US" dirty="0"/>
              <a:t>Import </a:t>
            </a:r>
          </a:p>
          <a:p>
            <a:pPr lvl="1"/>
            <a:r>
              <a:rPr lang="en-US" b="1" dirty="0"/>
              <a:t> import </a:t>
            </a:r>
            <a:r>
              <a:rPr lang="en-US" b="1" dirty="0" err="1"/>
              <a:t>sklearn</a:t>
            </a:r>
            <a:r>
              <a:rPr lang="en-US" b="1" dirty="0"/>
              <a:t> </a:t>
            </a:r>
            <a:endParaRPr lang="en-US" dirty="0"/>
          </a:p>
          <a:p>
            <a:r>
              <a:rPr lang="en-US" dirty="0"/>
              <a:t>Fun fact:  the name originates from the fact that this library is a scientific toolbox built around SciPy</a:t>
            </a:r>
          </a:p>
        </p:txBody>
      </p:sp>
      <p:sp>
        <p:nvSpPr>
          <p:cNvPr id="4" name="Date Placeholder 3">
            <a:extLst>
              <a:ext uri="{FF2B5EF4-FFF2-40B4-BE49-F238E27FC236}">
                <a16:creationId xmlns:a16="http://schemas.microsoft.com/office/drawing/2014/main" id="{1EEA015A-336C-494B-A0D2-EF33627D5A9D}"/>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67D0A0A6-10FE-4043-8497-8971BB90E4AE}"/>
              </a:ext>
            </a:extLst>
          </p:cNvPr>
          <p:cNvSpPr>
            <a:spLocks noGrp="1"/>
          </p:cNvSpPr>
          <p:nvPr>
            <p:ph type="sldNum" sz="quarter" idx="12"/>
          </p:nvPr>
        </p:nvSpPr>
        <p:spPr/>
        <p:txBody>
          <a:bodyPr/>
          <a:lstStyle/>
          <a:p>
            <a:fld id="{D8C2E80E-A818-EA4B-839C-9030708D7285}" type="slidenum">
              <a:rPr lang="en-US" smtClean="0"/>
              <a:t>112</a:t>
            </a:fld>
            <a:endParaRPr lang="en-US" dirty="0"/>
          </a:p>
        </p:txBody>
      </p:sp>
      <p:sp>
        <p:nvSpPr>
          <p:cNvPr id="6" name="Footer Placeholder 5">
            <a:extLst>
              <a:ext uri="{FF2B5EF4-FFF2-40B4-BE49-F238E27FC236}">
                <a16:creationId xmlns:a16="http://schemas.microsoft.com/office/drawing/2014/main" id="{9DC5DA8D-DB5C-2640-94FC-89FD52868050}"/>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1557815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E7540-AB58-0A45-A934-3BF08152F179}"/>
              </a:ext>
            </a:extLst>
          </p:cNvPr>
          <p:cNvSpPr>
            <a:spLocks noGrp="1"/>
          </p:cNvSpPr>
          <p:nvPr>
            <p:ph type="title"/>
          </p:nvPr>
        </p:nvSpPr>
        <p:spPr/>
        <p:txBody>
          <a:bodyPr>
            <a:normAutofit fontScale="90000"/>
          </a:bodyPr>
          <a:lstStyle/>
          <a:p>
            <a:r>
              <a:rPr lang="en-US" dirty="0"/>
              <a:t>Machine learning algorithms are often categorized as supervised or unsupervised:</a:t>
            </a:r>
          </a:p>
        </p:txBody>
      </p:sp>
      <p:sp>
        <p:nvSpPr>
          <p:cNvPr id="3" name="Content Placeholder 2">
            <a:extLst>
              <a:ext uri="{FF2B5EF4-FFF2-40B4-BE49-F238E27FC236}">
                <a16:creationId xmlns:a16="http://schemas.microsoft.com/office/drawing/2014/main" id="{03AC0DC3-7C00-F54C-A18B-75252C19015B}"/>
              </a:ext>
            </a:extLst>
          </p:cNvPr>
          <p:cNvSpPr>
            <a:spLocks noGrp="1"/>
          </p:cNvSpPr>
          <p:nvPr>
            <p:ph idx="1"/>
          </p:nvPr>
        </p:nvSpPr>
        <p:spPr/>
        <p:txBody>
          <a:bodyPr>
            <a:normAutofit/>
          </a:bodyPr>
          <a:lstStyle/>
          <a:p>
            <a:r>
              <a:rPr lang="en-US" b="1" dirty="0"/>
              <a:t>Supervised machine learning algorithms </a:t>
            </a:r>
            <a:r>
              <a:rPr lang="en-US" dirty="0"/>
              <a:t>can apply what has been learned in the past to new data using labeled examples to predict future events. </a:t>
            </a:r>
          </a:p>
          <a:p>
            <a:r>
              <a:rPr lang="en-US" b="1" dirty="0"/>
              <a:t>unsupervised machine learning algorithms </a:t>
            </a:r>
            <a:r>
              <a:rPr lang="en-US" dirty="0"/>
              <a:t>are used when the information used to train is neither classified nor labeled. Unsupervised learning studies how systems can infer a function to describe a hidden structure from unlabeled data</a:t>
            </a:r>
          </a:p>
          <a:p>
            <a:r>
              <a:rPr lang="en-US" b="1" dirty="0"/>
              <a:t>Semi-supervised machine learning algorithms</a:t>
            </a:r>
            <a:r>
              <a:rPr lang="en-US" dirty="0"/>
              <a:t> fall somewhere in between supervised and unsupervised learning, since they use both labeled and unlabeled data for training – typically a small amount of labeled data and a large amount of unlabeled data. The systems that use this method are able to considerably improve learning accuracy. </a:t>
            </a:r>
          </a:p>
          <a:p>
            <a:r>
              <a:rPr lang="en-US" b="1" dirty="0"/>
              <a:t>Reinforcement machine learning algorithms </a:t>
            </a:r>
            <a:r>
              <a:rPr lang="en-US" dirty="0"/>
              <a:t>is a learning method that interacts with its environment by producing actions and discovers errors or rewards. Trial and error search and delayed reward are the most relevant characteristics of reinforcement learning.</a:t>
            </a:r>
          </a:p>
        </p:txBody>
      </p:sp>
      <p:sp>
        <p:nvSpPr>
          <p:cNvPr id="4" name="Date Placeholder 3">
            <a:extLst>
              <a:ext uri="{FF2B5EF4-FFF2-40B4-BE49-F238E27FC236}">
                <a16:creationId xmlns:a16="http://schemas.microsoft.com/office/drawing/2014/main" id="{FD9DFF0D-6316-E745-AA97-DB54979F9F5C}"/>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DF081766-5CD3-9549-AF89-7315D446F233}"/>
              </a:ext>
            </a:extLst>
          </p:cNvPr>
          <p:cNvSpPr>
            <a:spLocks noGrp="1"/>
          </p:cNvSpPr>
          <p:nvPr>
            <p:ph type="sldNum" sz="quarter" idx="12"/>
          </p:nvPr>
        </p:nvSpPr>
        <p:spPr/>
        <p:txBody>
          <a:bodyPr/>
          <a:lstStyle/>
          <a:p>
            <a:fld id="{D8C2E80E-A818-EA4B-839C-9030708D7285}" type="slidenum">
              <a:rPr lang="en-US" smtClean="0"/>
              <a:t>12</a:t>
            </a:fld>
            <a:endParaRPr lang="en-US" dirty="0"/>
          </a:p>
        </p:txBody>
      </p:sp>
      <p:sp>
        <p:nvSpPr>
          <p:cNvPr id="6" name="Footer Placeholder 5">
            <a:extLst>
              <a:ext uri="{FF2B5EF4-FFF2-40B4-BE49-F238E27FC236}">
                <a16:creationId xmlns:a16="http://schemas.microsoft.com/office/drawing/2014/main" id="{F2FE0CCC-D21C-1D4C-BF17-6BB7263BA436}"/>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1030608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290DB7-BAF1-D14C-8CCF-0708BF62BCC1}"/>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E8204CCF-DF88-684D-9A13-62CC00957A15}"/>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78EEFCD5-B410-1642-BB3C-A7C7D30E7113}"/>
              </a:ext>
            </a:extLst>
          </p:cNvPr>
          <p:cNvSpPr>
            <a:spLocks noGrp="1"/>
          </p:cNvSpPr>
          <p:nvPr>
            <p:ph type="sldNum" sz="quarter" idx="12"/>
          </p:nvPr>
        </p:nvSpPr>
        <p:spPr/>
        <p:txBody>
          <a:bodyPr/>
          <a:lstStyle/>
          <a:p>
            <a:fld id="{D8C2E80E-A818-EA4B-839C-9030708D7285}" type="slidenum">
              <a:rPr lang="en-US" smtClean="0"/>
              <a:t>13</a:t>
            </a:fld>
            <a:endParaRPr lang="en-US" dirty="0"/>
          </a:p>
        </p:txBody>
      </p:sp>
      <p:pic>
        <p:nvPicPr>
          <p:cNvPr id="7" name="Picture 6">
            <a:extLst>
              <a:ext uri="{FF2B5EF4-FFF2-40B4-BE49-F238E27FC236}">
                <a16:creationId xmlns:a16="http://schemas.microsoft.com/office/drawing/2014/main" id="{63E2C2F9-F4E3-6A43-B3FA-D7617765A5C4}"/>
              </a:ext>
            </a:extLst>
          </p:cNvPr>
          <p:cNvPicPr>
            <a:picLocks noChangeAspect="1"/>
          </p:cNvPicPr>
          <p:nvPr/>
        </p:nvPicPr>
        <p:blipFill>
          <a:blip r:embed="rId2"/>
          <a:stretch>
            <a:fillRect/>
          </a:stretch>
        </p:blipFill>
        <p:spPr>
          <a:xfrm>
            <a:off x="0" y="0"/>
            <a:ext cx="8496886" cy="6337916"/>
          </a:xfrm>
          <a:prstGeom prst="rect">
            <a:avLst/>
          </a:prstGeom>
        </p:spPr>
      </p:pic>
    </p:spTree>
    <p:extLst>
      <p:ext uri="{BB962C8B-B14F-4D97-AF65-F5344CB8AC3E}">
        <p14:creationId xmlns:p14="http://schemas.microsoft.com/office/powerpoint/2010/main" val="2556407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8E2EB6-6FEE-704A-AE6F-71A7305A9FFB}"/>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23954ED2-4283-2A48-88A6-27C5B25A9B2F}"/>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81122F3C-3EBD-4D42-BDE5-548910CCD642}"/>
              </a:ext>
            </a:extLst>
          </p:cNvPr>
          <p:cNvSpPr>
            <a:spLocks noGrp="1"/>
          </p:cNvSpPr>
          <p:nvPr>
            <p:ph type="sldNum" sz="quarter" idx="12"/>
          </p:nvPr>
        </p:nvSpPr>
        <p:spPr/>
        <p:txBody>
          <a:bodyPr/>
          <a:lstStyle/>
          <a:p>
            <a:fld id="{D8C2E80E-A818-EA4B-839C-9030708D7285}" type="slidenum">
              <a:rPr lang="en-US" smtClean="0"/>
              <a:t>14</a:t>
            </a:fld>
            <a:endParaRPr lang="en-US" dirty="0"/>
          </a:p>
        </p:txBody>
      </p:sp>
      <p:pic>
        <p:nvPicPr>
          <p:cNvPr id="7" name="Picture 6">
            <a:extLst>
              <a:ext uri="{FF2B5EF4-FFF2-40B4-BE49-F238E27FC236}">
                <a16:creationId xmlns:a16="http://schemas.microsoft.com/office/drawing/2014/main" id="{2927FACE-7857-2F4B-BF82-A516FC8E984D}"/>
              </a:ext>
            </a:extLst>
          </p:cNvPr>
          <p:cNvPicPr>
            <a:picLocks noChangeAspect="1"/>
          </p:cNvPicPr>
          <p:nvPr/>
        </p:nvPicPr>
        <p:blipFill>
          <a:blip r:embed="rId2"/>
          <a:stretch>
            <a:fillRect/>
          </a:stretch>
        </p:blipFill>
        <p:spPr>
          <a:xfrm>
            <a:off x="0" y="107549"/>
            <a:ext cx="7964424" cy="5548371"/>
          </a:xfrm>
          <a:prstGeom prst="rect">
            <a:avLst/>
          </a:prstGeom>
        </p:spPr>
      </p:pic>
    </p:spTree>
    <p:extLst>
      <p:ext uri="{BB962C8B-B14F-4D97-AF65-F5344CB8AC3E}">
        <p14:creationId xmlns:p14="http://schemas.microsoft.com/office/powerpoint/2010/main" val="1633345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1BCA805E-BFDD-FB4A-9717-606FCA714611}"/>
              </a:ext>
            </a:extLst>
          </p:cNvPr>
          <p:cNvSpPr>
            <a:spLocks noGrp="1"/>
          </p:cNvSpPr>
          <p:nvPr>
            <p:ph type="title"/>
          </p:nvPr>
        </p:nvSpPr>
        <p:spPr/>
        <p:txBody>
          <a:bodyPr/>
          <a:lstStyle/>
          <a:p>
            <a:r>
              <a:rPr lang="en-US" altLang="en-US"/>
              <a:t>The machine learning framework</a:t>
            </a:r>
          </a:p>
        </p:txBody>
      </p:sp>
      <p:sp>
        <p:nvSpPr>
          <p:cNvPr id="52227" name="Content Placeholder 2">
            <a:extLst>
              <a:ext uri="{FF2B5EF4-FFF2-40B4-BE49-F238E27FC236}">
                <a16:creationId xmlns:a16="http://schemas.microsoft.com/office/drawing/2014/main" id="{E9D664AD-2977-764D-AB49-079B6D64C64D}"/>
              </a:ext>
            </a:extLst>
          </p:cNvPr>
          <p:cNvSpPr>
            <a:spLocks noGrp="1"/>
          </p:cNvSpPr>
          <p:nvPr>
            <p:ph idx="1"/>
          </p:nvPr>
        </p:nvSpPr>
        <p:spPr>
          <a:xfrm>
            <a:off x="692149" y="1807368"/>
            <a:ext cx="10110833" cy="4144963"/>
          </a:xfrm>
        </p:spPr>
        <p:txBody>
          <a:bodyPr/>
          <a:lstStyle/>
          <a:p>
            <a:r>
              <a:rPr lang="en-US" altLang="en-US" sz="2400" dirty="0"/>
              <a:t>Apply a prediction function to a feature representation of the image to get the desired output:</a:t>
            </a:r>
            <a:br>
              <a:rPr lang="en-US" altLang="en-US" sz="2400" dirty="0"/>
            </a:br>
            <a:endParaRPr lang="en-US" altLang="en-US" sz="2400" dirty="0"/>
          </a:p>
          <a:p>
            <a:pPr>
              <a:buFontTx/>
              <a:buNone/>
            </a:pPr>
            <a:r>
              <a:rPr lang="en-US" altLang="en-US" sz="2400" dirty="0">
                <a:solidFill>
                  <a:srgbClr val="0000FF"/>
                </a:solidFill>
              </a:rPr>
              <a:t>			</a:t>
            </a:r>
            <a:r>
              <a:rPr lang="en-US" altLang="en-US" sz="6000" dirty="0">
                <a:solidFill>
                  <a:srgbClr val="0000FF"/>
                </a:solidFill>
              </a:rPr>
              <a:t>f(    ) = “apple”</a:t>
            </a:r>
          </a:p>
          <a:p>
            <a:pPr>
              <a:buFontTx/>
              <a:buNone/>
            </a:pPr>
            <a:r>
              <a:rPr lang="en-US" altLang="en-US" sz="6000" dirty="0">
                <a:solidFill>
                  <a:srgbClr val="0000FF"/>
                </a:solidFill>
              </a:rPr>
              <a:t>			f(    ) = “tomato”</a:t>
            </a:r>
          </a:p>
          <a:p>
            <a:pPr>
              <a:buFontTx/>
              <a:buNone/>
            </a:pPr>
            <a:r>
              <a:rPr lang="en-US" altLang="en-US" sz="6000" dirty="0">
                <a:solidFill>
                  <a:srgbClr val="0000FF"/>
                </a:solidFill>
              </a:rPr>
              <a:t>			f(    ) = “cow”</a:t>
            </a:r>
          </a:p>
          <a:p>
            <a:pPr>
              <a:buFontTx/>
              <a:buNone/>
            </a:pPr>
            <a:endParaRPr lang="en-US" altLang="en-US" dirty="0"/>
          </a:p>
          <a:p>
            <a:pPr>
              <a:buFontTx/>
              <a:buNone/>
            </a:pPr>
            <a:endParaRPr lang="en-US" altLang="en-US" dirty="0"/>
          </a:p>
          <a:p>
            <a:pPr>
              <a:buFontTx/>
              <a:buNone/>
            </a:pPr>
            <a:endParaRPr lang="en-US" altLang="en-US" dirty="0"/>
          </a:p>
        </p:txBody>
      </p:sp>
      <p:pic>
        <p:nvPicPr>
          <p:cNvPr id="52228" name="Picture 2">
            <a:extLst>
              <a:ext uri="{FF2B5EF4-FFF2-40B4-BE49-F238E27FC236}">
                <a16:creationId xmlns:a16="http://schemas.microsoft.com/office/drawing/2014/main" id="{0084266E-BCA8-7D48-8C19-E0087986C6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6377" y="3130549"/>
            <a:ext cx="762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3">
            <a:extLst>
              <a:ext uri="{FF2B5EF4-FFF2-40B4-BE49-F238E27FC236}">
                <a16:creationId xmlns:a16="http://schemas.microsoft.com/office/drawing/2014/main" id="{48475B64-C776-344D-81EB-CCF4D23861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3677" y="4023360"/>
            <a:ext cx="7747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4">
            <a:extLst>
              <a:ext uri="{FF2B5EF4-FFF2-40B4-BE49-F238E27FC236}">
                <a16:creationId xmlns:a16="http://schemas.microsoft.com/office/drawing/2014/main" id="{025F7C31-1562-EB4C-BC6C-571B25EBE7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6377" y="5008403"/>
            <a:ext cx="774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CA488D02-2E98-8741-A619-8A701CFC592E}"/>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5C86C02C-C4BD-1640-A816-4B1A53C4F65C}"/>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3DA0E22A-CCB2-8440-B32F-8B1C0C43174B}"/>
              </a:ext>
            </a:extLst>
          </p:cNvPr>
          <p:cNvSpPr>
            <a:spLocks noGrp="1"/>
          </p:cNvSpPr>
          <p:nvPr>
            <p:ph type="sldNum" sz="quarter" idx="12"/>
          </p:nvPr>
        </p:nvSpPr>
        <p:spPr/>
        <p:txBody>
          <a:bodyPr/>
          <a:lstStyle/>
          <a:p>
            <a:fld id="{D8C2E80E-A818-EA4B-839C-9030708D7285}" type="slidenum">
              <a:rPr lang="en-US" smtClean="0"/>
              <a:t>15</a:t>
            </a:fld>
            <a:endParaRPr lang="en-US" dirty="0"/>
          </a:p>
        </p:txBody>
      </p:sp>
    </p:spTree>
    <p:extLst>
      <p:ext uri="{BB962C8B-B14F-4D97-AF65-F5344CB8AC3E}">
        <p14:creationId xmlns:p14="http://schemas.microsoft.com/office/powerpoint/2010/main" val="2334246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1B065-462C-544E-BF8F-975E8A89FADE}"/>
              </a:ext>
            </a:extLst>
          </p:cNvPr>
          <p:cNvSpPr>
            <a:spLocks noGrp="1"/>
          </p:cNvSpPr>
          <p:nvPr>
            <p:ph type="title"/>
          </p:nvPr>
        </p:nvSpPr>
        <p:spPr/>
        <p:txBody>
          <a:bodyPr>
            <a:normAutofit/>
          </a:bodyPr>
          <a:lstStyle/>
          <a:p>
            <a:pPr fontAlgn="base"/>
            <a:r>
              <a:rPr lang="en-US" dirty="0"/>
              <a:t>The algorithm is mainly divided into:</a:t>
            </a:r>
          </a:p>
        </p:txBody>
      </p:sp>
      <p:sp>
        <p:nvSpPr>
          <p:cNvPr id="3" name="Content Placeholder 2">
            <a:extLst>
              <a:ext uri="{FF2B5EF4-FFF2-40B4-BE49-F238E27FC236}">
                <a16:creationId xmlns:a16="http://schemas.microsoft.com/office/drawing/2014/main" id="{B1681120-7967-4D4E-9CEA-D1A3B3E2AACF}"/>
              </a:ext>
            </a:extLst>
          </p:cNvPr>
          <p:cNvSpPr>
            <a:spLocks noGrp="1"/>
          </p:cNvSpPr>
          <p:nvPr>
            <p:ph idx="1"/>
          </p:nvPr>
        </p:nvSpPr>
        <p:spPr/>
        <p:txBody>
          <a:bodyPr/>
          <a:lstStyle/>
          <a:p>
            <a:r>
              <a:rPr lang="en-US" dirty="0"/>
              <a:t>Training Phase</a:t>
            </a:r>
          </a:p>
          <a:p>
            <a:r>
              <a:rPr lang="en-US" dirty="0"/>
              <a:t>Testing phase</a:t>
            </a:r>
            <a:br>
              <a:rPr lang="en-US" dirty="0"/>
            </a:br>
            <a:endParaRPr lang="en-US" dirty="0"/>
          </a:p>
        </p:txBody>
      </p:sp>
      <p:sp>
        <p:nvSpPr>
          <p:cNvPr id="4" name="Date Placeholder 3">
            <a:extLst>
              <a:ext uri="{FF2B5EF4-FFF2-40B4-BE49-F238E27FC236}">
                <a16:creationId xmlns:a16="http://schemas.microsoft.com/office/drawing/2014/main" id="{0D6CAAEF-DC6A-FC4E-85E9-C8D79E44D68A}"/>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AD1C1BCD-C40A-A247-ADD3-E1D30B473452}"/>
              </a:ext>
            </a:extLst>
          </p:cNvPr>
          <p:cNvSpPr>
            <a:spLocks noGrp="1"/>
          </p:cNvSpPr>
          <p:nvPr>
            <p:ph type="sldNum" sz="quarter" idx="12"/>
          </p:nvPr>
        </p:nvSpPr>
        <p:spPr/>
        <p:txBody>
          <a:bodyPr/>
          <a:lstStyle/>
          <a:p>
            <a:fld id="{D8C2E80E-A818-EA4B-839C-9030708D7285}" type="slidenum">
              <a:rPr lang="en-US" smtClean="0"/>
              <a:t>16</a:t>
            </a:fld>
            <a:endParaRPr lang="en-US" dirty="0"/>
          </a:p>
        </p:txBody>
      </p:sp>
      <p:pic>
        <p:nvPicPr>
          <p:cNvPr id="7" name="Picture 6">
            <a:extLst>
              <a:ext uri="{FF2B5EF4-FFF2-40B4-BE49-F238E27FC236}">
                <a16:creationId xmlns:a16="http://schemas.microsoft.com/office/drawing/2014/main" id="{D487E1DE-8666-2C47-8AD1-5385A39C4533}"/>
              </a:ext>
            </a:extLst>
          </p:cNvPr>
          <p:cNvPicPr>
            <a:picLocks noChangeAspect="1"/>
          </p:cNvPicPr>
          <p:nvPr/>
        </p:nvPicPr>
        <p:blipFill>
          <a:blip r:embed="rId2"/>
          <a:stretch>
            <a:fillRect/>
          </a:stretch>
        </p:blipFill>
        <p:spPr>
          <a:xfrm>
            <a:off x="1070839" y="1519975"/>
            <a:ext cx="10042637" cy="5308883"/>
          </a:xfrm>
          <a:prstGeom prst="rect">
            <a:avLst/>
          </a:prstGeom>
        </p:spPr>
      </p:pic>
      <p:sp>
        <p:nvSpPr>
          <p:cNvPr id="6" name="Footer Placeholder 5">
            <a:extLst>
              <a:ext uri="{FF2B5EF4-FFF2-40B4-BE49-F238E27FC236}">
                <a16:creationId xmlns:a16="http://schemas.microsoft.com/office/drawing/2014/main" id="{A2309CA6-E9E6-7047-99E7-A38550352A8E}"/>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165040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8F074CB7-CE19-1A49-81D4-BAFCEE9EA00C}"/>
              </a:ext>
            </a:extLst>
          </p:cNvPr>
          <p:cNvSpPr>
            <a:spLocks noGrp="1"/>
          </p:cNvSpPr>
          <p:nvPr>
            <p:ph type="title"/>
          </p:nvPr>
        </p:nvSpPr>
        <p:spPr/>
        <p:txBody>
          <a:bodyPr/>
          <a:lstStyle/>
          <a:p>
            <a:r>
              <a:rPr lang="en-US" altLang="en-US"/>
              <a:t>The machine learning framework</a:t>
            </a:r>
          </a:p>
        </p:txBody>
      </p:sp>
      <p:sp>
        <p:nvSpPr>
          <p:cNvPr id="3" name="Content Placeholder 2">
            <a:extLst>
              <a:ext uri="{FF2B5EF4-FFF2-40B4-BE49-F238E27FC236}">
                <a16:creationId xmlns:a16="http://schemas.microsoft.com/office/drawing/2014/main" id="{BB73BC55-3290-B74D-9869-61322B8D32E7}"/>
              </a:ext>
            </a:extLst>
          </p:cNvPr>
          <p:cNvSpPr>
            <a:spLocks noGrp="1"/>
          </p:cNvSpPr>
          <p:nvPr>
            <p:ph idx="1"/>
          </p:nvPr>
        </p:nvSpPr>
        <p:spPr>
          <a:xfrm>
            <a:off x="1828800" y="1600201"/>
            <a:ext cx="8610600" cy="2788919"/>
          </a:xfrm>
        </p:spPr>
        <p:txBody>
          <a:bodyPr/>
          <a:lstStyle/>
          <a:p>
            <a:pPr algn="ctr">
              <a:buFontTx/>
              <a:buNone/>
            </a:pPr>
            <a:r>
              <a:rPr lang="en-US" altLang="en-US" sz="6000" dirty="0">
                <a:solidFill>
                  <a:srgbClr val="0000FF"/>
                </a:solidFill>
              </a:rPr>
              <a:t>y = f(</a:t>
            </a:r>
            <a:r>
              <a:rPr lang="en-US" altLang="en-US" sz="6000" b="1" dirty="0">
                <a:solidFill>
                  <a:srgbClr val="0000FF"/>
                </a:solidFill>
              </a:rPr>
              <a:t>x</a:t>
            </a:r>
            <a:r>
              <a:rPr lang="en-US" altLang="en-US" sz="6000" dirty="0">
                <a:solidFill>
                  <a:srgbClr val="0000FF"/>
                </a:solidFill>
              </a:rPr>
              <a:t>)</a:t>
            </a:r>
          </a:p>
          <a:p>
            <a:pPr>
              <a:buFontTx/>
              <a:buNone/>
            </a:pPr>
            <a:endParaRPr lang="en-US" altLang="en-US" dirty="0"/>
          </a:p>
          <a:p>
            <a:pPr>
              <a:buFontTx/>
              <a:buNone/>
            </a:pPr>
            <a:endParaRPr lang="en-US" altLang="en-US" dirty="0"/>
          </a:p>
          <a:p>
            <a:pPr>
              <a:buFontTx/>
              <a:buNone/>
            </a:pPr>
            <a:br>
              <a:rPr lang="en-US" altLang="en-US" dirty="0"/>
            </a:br>
            <a:endParaRPr lang="en-US" altLang="en-US" dirty="0"/>
          </a:p>
        </p:txBody>
      </p:sp>
      <p:cxnSp>
        <p:nvCxnSpPr>
          <p:cNvPr id="5" name="Straight Arrow Connector 4">
            <a:extLst>
              <a:ext uri="{FF2B5EF4-FFF2-40B4-BE49-F238E27FC236}">
                <a16:creationId xmlns:a16="http://schemas.microsoft.com/office/drawing/2014/main" id="{60817C8E-7647-EE43-BA9F-DCEAF5CBC1BD}"/>
              </a:ext>
            </a:extLst>
          </p:cNvPr>
          <p:cNvCxnSpPr/>
          <p:nvPr/>
        </p:nvCxnSpPr>
        <p:spPr>
          <a:xfrm rot="5400000" flipH="1" flipV="1">
            <a:off x="4764088" y="2933700"/>
            <a:ext cx="684212"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1F4538F-AD8C-D843-81A4-A6211F158CBA}"/>
              </a:ext>
            </a:extLst>
          </p:cNvPr>
          <p:cNvCxnSpPr/>
          <p:nvPr/>
        </p:nvCxnSpPr>
        <p:spPr>
          <a:xfrm rot="5400000" flipH="1" flipV="1">
            <a:off x="5905501" y="2933701"/>
            <a:ext cx="685800" cy="31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BF3B525-FEB8-374A-A612-EF4273CF572C}"/>
              </a:ext>
            </a:extLst>
          </p:cNvPr>
          <p:cNvCxnSpPr/>
          <p:nvPr/>
        </p:nvCxnSpPr>
        <p:spPr>
          <a:xfrm rot="10800000">
            <a:off x="6858000" y="2590800"/>
            <a:ext cx="914400"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255" name="TextBox 8">
            <a:extLst>
              <a:ext uri="{FF2B5EF4-FFF2-40B4-BE49-F238E27FC236}">
                <a16:creationId xmlns:a16="http://schemas.microsoft.com/office/drawing/2014/main" id="{C5981563-242E-E24D-8A2D-E9E6AE0A8327}"/>
              </a:ext>
            </a:extLst>
          </p:cNvPr>
          <p:cNvSpPr txBox="1">
            <a:spLocks noChangeArrowheads="1"/>
          </p:cNvSpPr>
          <p:nvPr/>
        </p:nvSpPr>
        <p:spPr bwMode="auto">
          <a:xfrm>
            <a:off x="4737100" y="3276600"/>
            <a:ext cx="82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output</a:t>
            </a:r>
          </a:p>
        </p:txBody>
      </p:sp>
      <p:sp>
        <p:nvSpPr>
          <p:cNvPr id="53256" name="TextBox 9">
            <a:extLst>
              <a:ext uri="{FF2B5EF4-FFF2-40B4-BE49-F238E27FC236}">
                <a16:creationId xmlns:a16="http://schemas.microsoft.com/office/drawing/2014/main" id="{D688A617-F058-B942-8410-8AC6C11BCDFD}"/>
              </a:ext>
            </a:extLst>
          </p:cNvPr>
          <p:cNvSpPr txBox="1">
            <a:spLocks noChangeArrowheads="1"/>
          </p:cNvSpPr>
          <p:nvPr/>
        </p:nvSpPr>
        <p:spPr bwMode="auto">
          <a:xfrm>
            <a:off x="5346700" y="3276601"/>
            <a:ext cx="1892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prediction function</a:t>
            </a:r>
          </a:p>
        </p:txBody>
      </p:sp>
      <p:sp>
        <p:nvSpPr>
          <p:cNvPr id="53257" name="TextBox 10">
            <a:extLst>
              <a:ext uri="{FF2B5EF4-FFF2-40B4-BE49-F238E27FC236}">
                <a16:creationId xmlns:a16="http://schemas.microsoft.com/office/drawing/2014/main" id="{A8CA56D4-AD4B-9143-97F4-C8CA6C4136A3}"/>
              </a:ext>
            </a:extLst>
          </p:cNvPr>
          <p:cNvSpPr txBox="1">
            <a:spLocks noChangeArrowheads="1"/>
          </p:cNvSpPr>
          <p:nvPr/>
        </p:nvSpPr>
        <p:spPr bwMode="auto">
          <a:xfrm>
            <a:off x="7023100" y="3276601"/>
            <a:ext cx="1511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Image feature</a:t>
            </a:r>
          </a:p>
        </p:txBody>
      </p:sp>
      <p:sp>
        <p:nvSpPr>
          <p:cNvPr id="12" name="TextBox 11">
            <a:extLst>
              <a:ext uri="{FF2B5EF4-FFF2-40B4-BE49-F238E27FC236}">
                <a16:creationId xmlns:a16="http://schemas.microsoft.com/office/drawing/2014/main" id="{F9A90C94-AB11-C548-A445-4AE9C12556B2}"/>
              </a:ext>
            </a:extLst>
          </p:cNvPr>
          <p:cNvSpPr txBox="1"/>
          <p:nvPr/>
        </p:nvSpPr>
        <p:spPr>
          <a:xfrm>
            <a:off x="8839201" y="6581776"/>
            <a:ext cx="1812925"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
        <p:nvSpPr>
          <p:cNvPr id="2" name="Rectangle 1">
            <a:extLst>
              <a:ext uri="{FF2B5EF4-FFF2-40B4-BE49-F238E27FC236}">
                <a16:creationId xmlns:a16="http://schemas.microsoft.com/office/drawing/2014/main" id="{FF609C48-E0D4-264A-9643-B95CD0C37123}"/>
              </a:ext>
            </a:extLst>
          </p:cNvPr>
          <p:cNvSpPr/>
          <p:nvPr/>
        </p:nvSpPr>
        <p:spPr>
          <a:xfrm>
            <a:off x="314325" y="4249718"/>
            <a:ext cx="10981509" cy="1938992"/>
          </a:xfrm>
          <a:prstGeom prst="rect">
            <a:avLst/>
          </a:prstGeom>
        </p:spPr>
        <p:txBody>
          <a:bodyPr wrap="square">
            <a:spAutoFit/>
          </a:bodyPr>
          <a:lstStyle/>
          <a:p>
            <a:r>
              <a:rPr lang="en-US" altLang="en-US" sz="2400" b="1" dirty="0"/>
              <a:t>Training: </a:t>
            </a:r>
            <a:r>
              <a:rPr lang="en-US" altLang="en-US" sz="2400" dirty="0"/>
              <a:t>given a </a:t>
            </a:r>
            <a:r>
              <a:rPr lang="en-US" altLang="en-US" sz="2400" i="1" dirty="0"/>
              <a:t>training set </a:t>
            </a:r>
            <a:r>
              <a:rPr lang="en-US" altLang="en-US" sz="2400" dirty="0"/>
              <a:t>of labeled examples</a:t>
            </a:r>
            <a:r>
              <a:rPr lang="en-US" altLang="en-US" sz="2400" i="1" dirty="0"/>
              <a:t> </a:t>
            </a:r>
            <a:r>
              <a:rPr lang="en-US" altLang="en-US" sz="2400" dirty="0">
                <a:solidFill>
                  <a:srgbClr val="0000FF"/>
                </a:solidFill>
              </a:rPr>
              <a:t>{(</a:t>
            </a:r>
            <a:r>
              <a:rPr lang="en-US" altLang="en-US" sz="2400" b="1" dirty="0">
                <a:solidFill>
                  <a:srgbClr val="0000FF"/>
                </a:solidFill>
              </a:rPr>
              <a:t>x</a:t>
            </a:r>
            <a:r>
              <a:rPr lang="en-US" altLang="en-US" sz="2400" baseline="-25000" dirty="0">
                <a:solidFill>
                  <a:srgbClr val="0000FF"/>
                </a:solidFill>
              </a:rPr>
              <a:t>1</a:t>
            </a:r>
            <a:r>
              <a:rPr lang="en-US" altLang="en-US" sz="2400" dirty="0">
                <a:solidFill>
                  <a:srgbClr val="0000FF"/>
                </a:solidFill>
              </a:rPr>
              <a:t>,y</a:t>
            </a:r>
            <a:r>
              <a:rPr lang="en-US" altLang="en-US" sz="2400" baseline="-25000" dirty="0">
                <a:solidFill>
                  <a:srgbClr val="0000FF"/>
                </a:solidFill>
              </a:rPr>
              <a:t>1</a:t>
            </a:r>
            <a:r>
              <a:rPr lang="en-US" altLang="en-US" sz="2400" dirty="0">
                <a:solidFill>
                  <a:srgbClr val="0000FF"/>
                </a:solidFill>
              </a:rPr>
              <a:t>), …, (</a:t>
            </a:r>
            <a:r>
              <a:rPr lang="en-US" altLang="en-US" sz="2400" b="1" dirty="0" err="1">
                <a:solidFill>
                  <a:srgbClr val="0000FF"/>
                </a:solidFill>
              </a:rPr>
              <a:t>x</a:t>
            </a:r>
            <a:r>
              <a:rPr lang="en-US" altLang="en-US" sz="2400" baseline="-25000" dirty="0" err="1">
                <a:solidFill>
                  <a:srgbClr val="0000FF"/>
                </a:solidFill>
              </a:rPr>
              <a:t>N</a:t>
            </a:r>
            <a:r>
              <a:rPr lang="en-US" altLang="en-US" sz="2400" dirty="0" err="1">
                <a:solidFill>
                  <a:srgbClr val="0000FF"/>
                </a:solidFill>
              </a:rPr>
              <a:t>,y</a:t>
            </a:r>
            <a:r>
              <a:rPr lang="en-US" altLang="en-US" sz="2400" baseline="-25000" dirty="0" err="1">
                <a:solidFill>
                  <a:srgbClr val="0000FF"/>
                </a:solidFill>
              </a:rPr>
              <a:t>N</a:t>
            </a:r>
            <a:r>
              <a:rPr lang="en-US" altLang="en-US" sz="2400" dirty="0">
                <a:solidFill>
                  <a:srgbClr val="0000FF"/>
                </a:solidFill>
              </a:rPr>
              <a:t>)}</a:t>
            </a:r>
            <a:r>
              <a:rPr lang="en-US" altLang="en-US" sz="2400" dirty="0"/>
              <a:t>, estimate the prediction function </a:t>
            </a:r>
            <a:r>
              <a:rPr lang="en-US" altLang="en-US" sz="2400" dirty="0">
                <a:solidFill>
                  <a:srgbClr val="0000FF"/>
                </a:solidFill>
              </a:rPr>
              <a:t>f </a:t>
            </a:r>
            <a:r>
              <a:rPr lang="en-US" altLang="en-US" sz="2400" dirty="0"/>
              <a:t>by minimizing the prediction error on the training set</a:t>
            </a:r>
          </a:p>
          <a:p>
            <a:r>
              <a:rPr lang="en-US" altLang="en-US" sz="2400" b="1" dirty="0"/>
              <a:t>Testing:</a:t>
            </a:r>
            <a:r>
              <a:rPr lang="en-US" altLang="en-US" sz="2400" dirty="0"/>
              <a:t> apply </a:t>
            </a:r>
            <a:r>
              <a:rPr lang="en-US" altLang="en-US" sz="2400" dirty="0">
                <a:solidFill>
                  <a:srgbClr val="0000FF"/>
                </a:solidFill>
              </a:rPr>
              <a:t>f</a:t>
            </a:r>
            <a:r>
              <a:rPr lang="en-US" altLang="en-US" sz="2400" dirty="0"/>
              <a:t> to a never before seen </a:t>
            </a:r>
            <a:r>
              <a:rPr lang="en-US" altLang="en-US" sz="2400" i="1" dirty="0"/>
              <a:t>test example</a:t>
            </a:r>
            <a:r>
              <a:rPr lang="en-US" altLang="en-US" sz="2400" dirty="0"/>
              <a:t> </a:t>
            </a:r>
            <a:r>
              <a:rPr lang="en-US" altLang="en-US" sz="2400" b="1" dirty="0">
                <a:solidFill>
                  <a:srgbClr val="0000FF"/>
                </a:solidFill>
              </a:rPr>
              <a:t>x</a:t>
            </a:r>
            <a:r>
              <a:rPr lang="en-US" altLang="en-US" sz="2400" dirty="0"/>
              <a:t> and output the predicted value </a:t>
            </a:r>
            <a:r>
              <a:rPr lang="en-US" altLang="en-US" sz="2400" dirty="0">
                <a:solidFill>
                  <a:srgbClr val="0000FF"/>
                </a:solidFill>
              </a:rPr>
              <a:t>y = f(</a:t>
            </a:r>
            <a:r>
              <a:rPr lang="en-US" altLang="en-US" sz="2400" b="1" dirty="0">
                <a:solidFill>
                  <a:srgbClr val="0000FF"/>
                </a:solidFill>
              </a:rPr>
              <a:t>x</a:t>
            </a:r>
            <a:r>
              <a:rPr lang="en-US" altLang="en-US" sz="2400" dirty="0">
                <a:solidFill>
                  <a:srgbClr val="0000FF"/>
                </a:solidFill>
              </a:rPr>
              <a:t>)</a:t>
            </a:r>
          </a:p>
        </p:txBody>
      </p:sp>
      <p:sp>
        <p:nvSpPr>
          <p:cNvPr id="4" name="Date Placeholder 3">
            <a:extLst>
              <a:ext uri="{FF2B5EF4-FFF2-40B4-BE49-F238E27FC236}">
                <a16:creationId xmlns:a16="http://schemas.microsoft.com/office/drawing/2014/main" id="{FD20EA6B-AB08-1648-BE35-B72AC0B0B36E}"/>
              </a:ext>
            </a:extLst>
          </p:cNvPr>
          <p:cNvSpPr>
            <a:spLocks noGrp="1"/>
          </p:cNvSpPr>
          <p:nvPr>
            <p:ph type="dt" sz="half" idx="10"/>
          </p:nvPr>
        </p:nvSpPr>
        <p:spPr/>
        <p:txBody>
          <a:bodyPr/>
          <a:lstStyle/>
          <a:p>
            <a:r>
              <a:rPr lang="en-US"/>
              <a:t>First Semester 2021-2022</a:t>
            </a:r>
            <a:endParaRPr lang="en-US" dirty="0"/>
          </a:p>
        </p:txBody>
      </p:sp>
      <p:sp>
        <p:nvSpPr>
          <p:cNvPr id="6" name="Footer Placeholder 5">
            <a:extLst>
              <a:ext uri="{FF2B5EF4-FFF2-40B4-BE49-F238E27FC236}">
                <a16:creationId xmlns:a16="http://schemas.microsoft.com/office/drawing/2014/main" id="{0797F042-A6C3-0645-A60C-132D7A468070}"/>
              </a:ext>
            </a:extLst>
          </p:cNvPr>
          <p:cNvSpPr>
            <a:spLocks noGrp="1"/>
          </p:cNvSpPr>
          <p:nvPr>
            <p:ph type="ftr" sz="quarter" idx="11"/>
          </p:nvPr>
        </p:nvSpPr>
        <p:spPr/>
        <p:txBody>
          <a:bodyPr/>
          <a:lstStyle/>
          <a:p>
            <a:r>
              <a:rPr lang="en-US"/>
              <a:t>Dr. Malak Abdullah</a:t>
            </a:r>
            <a:endParaRPr lang="en-US" dirty="0"/>
          </a:p>
        </p:txBody>
      </p:sp>
      <p:sp>
        <p:nvSpPr>
          <p:cNvPr id="9" name="Slide Number Placeholder 8">
            <a:extLst>
              <a:ext uri="{FF2B5EF4-FFF2-40B4-BE49-F238E27FC236}">
                <a16:creationId xmlns:a16="http://schemas.microsoft.com/office/drawing/2014/main" id="{8DD813C2-91EB-BD41-8775-3B8F580CC57F}"/>
              </a:ext>
            </a:extLst>
          </p:cNvPr>
          <p:cNvSpPr>
            <a:spLocks noGrp="1"/>
          </p:cNvSpPr>
          <p:nvPr>
            <p:ph type="sldNum" sz="quarter" idx="12"/>
          </p:nvPr>
        </p:nvSpPr>
        <p:spPr/>
        <p:txBody>
          <a:bodyPr/>
          <a:lstStyle/>
          <a:p>
            <a:fld id="{D8C2E80E-A818-EA4B-839C-9030708D7285}" type="slidenum">
              <a:rPr lang="en-US" smtClean="0"/>
              <a:t>17</a:t>
            </a:fld>
            <a:endParaRPr lang="en-US" dirty="0"/>
          </a:p>
        </p:txBody>
      </p:sp>
    </p:spTree>
    <p:extLst>
      <p:ext uri="{BB962C8B-B14F-4D97-AF65-F5344CB8AC3E}">
        <p14:creationId xmlns:p14="http://schemas.microsoft.com/office/powerpoint/2010/main" val="444642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238DFD44-6B86-0645-A527-557507794175}"/>
              </a:ext>
            </a:extLst>
          </p:cNvPr>
          <p:cNvSpPr/>
          <p:nvPr/>
        </p:nvSpPr>
        <p:spPr>
          <a:xfrm>
            <a:off x="8816051" y="5138293"/>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Prediction</a:t>
            </a:r>
          </a:p>
        </p:txBody>
      </p:sp>
      <p:sp>
        <p:nvSpPr>
          <p:cNvPr id="10" name="Rounded Rectangle 9">
            <a:extLst>
              <a:ext uri="{FF2B5EF4-FFF2-40B4-BE49-F238E27FC236}">
                <a16:creationId xmlns:a16="http://schemas.microsoft.com/office/drawing/2014/main" id="{79D495CE-04E5-0342-A43D-A4DE0223FDA0}"/>
              </a:ext>
            </a:extLst>
          </p:cNvPr>
          <p:cNvSpPr/>
          <p:nvPr/>
        </p:nvSpPr>
        <p:spPr>
          <a:xfrm>
            <a:off x="6758651" y="566293"/>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 Labels</a:t>
            </a:r>
          </a:p>
        </p:txBody>
      </p:sp>
      <p:grpSp>
        <p:nvGrpSpPr>
          <p:cNvPr id="54277" name="Group 12">
            <a:extLst>
              <a:ext uri="{FF2B5EF4-FFF2-40B4-BE49-F238E27FC236}">
                <a16:creationId xmlns:a16="http://schemas.microsoft.com/office/drawing/2014/main" id="{2C1D218D-1B24-1F4A-B766-73E9A4F214B5}"/>
              </a:ext>
            </a:extLst>
          </p:cNvPr>
          <p:cNvGrpSpPr>
            <a:grpSpLocks/>
          </p:cNvGrpSpPr>
          <p:nvPr/>
        </p:nvGrpSpPr>
        <p:grpSpPr bwMode="auto">
          <a:xfrm>
            <a:off x="1577051" y="1145731"/>
            <a:ext cx="2438400" cy="3078162"/>
            <a:chOff x="228600" y="1417320"/>
            <a:chExt cx="2438400" cy="2849880"/>
          </a:xfrm>
        </p:grpSpPr>
        <p:sp>
          <p:nvSpPr>
            <p:cNvPr id="54296" name="TextBox 7">
              <a:extLst>
                <a:ext uri="{FF2B5EF4-FFF2-40B4-BE49-F238E27FC236}">
                  <a16:creationId xmlns:a16="http://schemas.microsoft.com/office/drawing/2014/main" id="{44A6015E-5BA4-DF48-9307-B9BB05948ABD}"/>
                </a:ext>
              </a:extLst>
            </p:cNvPr>
            <p:cNvSpPr txBox="1">
              <a:spLocks noChangeArrowheads="1"/>
            </p:cNvSpPr>
            <p:nvPr/>
          </p:nvSpPr>
          <p:spPr bwMode="auto">
            <a:xfrm>
              <a:off x="533400" y="1417320"/>
              <a:ext cx="1828800" cy="769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a:solidFill>
                    <a:srgbClr val="000000"/>
                  </a:solidFill>
                </a:rPr>
                <a:t>Training Images</a:t>
              </a:r>
            </a:p>
          </p:txBody>
        </p:sp>
        <p:sp>
          <p:nvSpPr>
            <p:cNvPr id="11" name="Rounded Rectangle 10">
              <a:extLst>
                <a:ext uri="{FF2B5EF4-FFF2-40B4-BE49-F238E27FC236}">
                  <a16:creationId xmlns:a16="http://schemas.microsoft.com/office/drawing/2014/main" id="{A47A6D4A-03C9-B84A-B4B8-38731C201EBD}"/>
                </a:ext>
              </a:extLst>
            </p:cNvPr>
            <p:cNvSpPr/>
            <p:nvPr/>
          </p:nvSpPr>
          <p:spPr>
            <a:xfrm>
              <a:off x="228600" y="1448185"/>
              <a:ext cx="2438400" cy="28190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12" name="Rounded Rectangle 11">
            <a:extLst>
              <a:ext uri="{FF2B5EF4-FFF2-40B4-BE49-F238E27FC236}">
                <a16:creationId xmlns:a16="http://schemas.microsoft.com/office/drawing/2014/main" id="{8E42A6AD-9A09-F049-80A1-1E89BE26D67E}"/>
              </a:ext>
            </a:extLst>
          </p:cNvPr>
          <p:cNvSpPr/>
          <p:nvPr/>
        </p:nvSpPr>
        <p:spPr>
          <a:xfrm>
            <a:off x="6911051" y="2014093"/>
            <a:ext cx="14478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a:t>
            </a:r>
          </a:p>
        </p:txBody>
      </p:sp>
      <p:sp>
        <p:nvSpPr>
          <p:cNvPr id="54279" name="TextBox 13">
            <a:extLst>
              <a:ext uri="{FF2B5EF4-FFF2-40B4-BE49-F238E27FC236}">
                <a16:creationId xmlns:a16="http://schemas.microsoft.com/office/drawing/2014/main" id="{AE072C9A-4E20-034B-B521-7960992345F9}"/>
              </a:ext>
            </a:extLst>
          </p:cNvPr>
          <p:cNvSpPr txBox="1">
            <a:spLocks noChangeArrowheads="1"/>
          </p:cNvSpPr>
          <p:nvPr/>
        </p:nvSpPr>
        <p:spPr bwMode="auto">
          <a:xfrm>
            <a:off x="2053301" y="413894"/>
            <a:ext cx="1581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b="1">
                <a:solidFill>
                  <a:srgbClr val="000000"/>
                </a:solidFill>
              </a:rPr>
              <a:t>Training</a:t>
            </a:r>
          </a:p>
        </p:txBody>
      </p:sp>
      <p:sp>
        <p:nvSpPr>
          <p:cNvPr id="15" name="Rounded Rectangle 14">
            <a:extLst>
              <a:ext uri="{FF2B5EF4-FFF2-40B4-BE49-F238E27FC236}">
                <a16:creationId xmlns:a16="http://schemas.microsoft.com/office/drawing/2014/main" id="{03443D0A-A441-2944-8708-6DAA53EF7E18}"/>
              </a:ext>
            </a:extLst>
          </p:cNvPr>
          <p:cNvSpPr/>
          <p:nvPr/>
        </p:nvSpPr>
        <p:spPr>
          <a:xfrm>
            <a:off x="4701251" y="2014093"/>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Image Features</a:t>
            </a:r>
          </a:p>
        </p:txBody>
      </p:sp>
      <p:sp>
        <p:nvSpPr>
          <p:cNvPr id="16" name="Right Arrow 15">
            <a:extLst>
              <a:ext uri="{FF2B5EF4-FFF2-40B4-BE49-F238E27FC236}">
                <a16:creationId xmlns:a16="http://schemas.microsoft.com/office/drawing/2014/main" id="{A9C6EC7F-7568-AB4B-B800-047B028431F8}"/>
              </a:ext>
            </a:extLst>
          </p:cNvPr>
          <p:cNvSpPr/>
          <p:nvPr/>
        </p:nvSpPr>
        <p:spPr>
          <a:xfrm>
            <a:off x="4091651" y="2318893"/>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7" name="Right Arrow 16">
            <a:extLst>
              <a:ext uri="{FF2B5EF4-FFF2-40B4-BE49-F238E27FC236}">
                <a16:creationId xmlns:a16="http://schemas.microsoft.com/office/drawing/2014/main" id="{47F4BCAC-892D-2447-ADBE-A890CA70ECBE}"/>
              </a:ext>
            </a:extLst>
          </p:cNvPr>
          <p:cNvSpPr/>
          <p:nvPr/>
        </p:nvSpPr>
        <p:spPr>
          <a:xfrm>
            <a:off x="6301451" y="2318893"/>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8" name="Right Arrow 17">
            <a:extLst>
              <a:ext uri="{FF2B5EF4-FFF2-40B4-BE49-F238E27FC236}">
                <a16:creationId xmlns:a16="http://schemas.microsoft.com/office/drawing/2014/main" id="{97AB23E1-0F67-2345-B9A9-D6FFD35BB417}"/>
              </a:ext>
            </a:extLst>
          </p:cNvPr>
          <p:cNvSpPr/>
          <p:nvPr/>
        </p:nvSpPr>
        <p:spPr>
          <a:xfrm rot="5400000">
            <a:off x="7322214" y="1556893"/>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9" name="Rounded Rectangle 18">
            <a:extLst>
              <a:ext uri="{FF2B5EF4-FFF2-40B4-BE49-F238E27FC236}">
                <a16:creationId xmlns:a16="http://schemas.microsoft.com/office/drawing/2014/main" id="{5E4DC86C-2FDE-714C-BBC9-3B979486C8C1}"/>
              </a:ext>
            </a:extLst>
          </p:cNvPr>
          <p:cNvSpPr/>
          <p:nvPr/>
        </p:nvSpPr>
        <p:spPr>
          <a:xfrm>
            <a:off x="4244051" y="5138293"/>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Image Features</a:t>
            </a:r>
          </a:p>
        </p:txBody>
      </p:sp>
      <p:sp>
        <p:nvSpPr>
          <p:cNvPr id="20" name="Right Arrow 19">
            <a:extLst>
              <a:ext uri="{FF2B5EF4-FFF2-40B4-BE49-F238E27FC236}">
                <a16:creationId xmlns:a16="http://schemas.microsoft.com/office/drawing/2014/main" id="{9B89F9FA-F90C-1A43-B69E-C2EDF2649A85}"/>
              </a:ext>
            </a:extLst>
          </p:cNvPr>
          <p:cNvSpPr/>
          <p:nvPr/>
        </p:nvSpPr>
        <p:spPr>
          <a:xfrm>
            <a:off x="3634451" y="5443093"/>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254" name="TextBox 20">
            <a:extLst>
              <a:ext uri="{FF2B5EF4-FFF2-40B4-BE49-F238E27FC236}">
                <a16:creationId xmlns:a16="http://schemas.microsoft.com/office/drawing/2014/main" id="{2DEF4CE1-24FD-A14A-9753-96AA4D2A1931}"/>
              </a:ext>
            </a:extLst>
          </p:cNvPr>
          <p:cNvSpPr txBox="1">
            <a:spLocks noChangeArrowheads="1"/>
          </p:cNvSpPr>
          <p:nvPr/>
        </p:nvSpPr>
        <p:spPr bwMode="auto">
          <a:xfrm>
            <a:off x="2121565" y="4376294"/>
            <a:ext cx="1436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b="1">
                <a:solidFill>
                  <a:srgbClr val="000000"/>
                </a:solidFill>
              </a:rPr>
              <a:t>Testing</a:t>
            </a:r>
          </a:p>
        </p:txBody>
      </p:sp>
      <p:sp>
        <p:nvSpPr>
          <p:cNvPr id="10255" name="TextBox 21">
            <a:extLst>
              <a:ext uri="{FF2B5EF4-FFF2-40B4-BE49-F238E27FC236}">
                <a16:creationId xmlns:a16="http://schemas.microsoft.com/office/drawing/2014/main" id="{EA733BA1-5A9D-2D46-9B4C-62CE4AFD6E84}"/>
              </a:ext>
            </a:extLst>
          </p:cNvPr>
          <p:cNvSpPr txBox="1">
            <a:spLocks noChangeArrowheads="1"/>
          </p:cNvSpPr>
          <p:nvPr/>
        </p:nvSpPr>
        <p:spPr bwMode="auto">
          <a:xfrm>
            <a:off x="2053301" y="5956014"/>
            <a:ext cx="1689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rgbClr val="000000"/>
                </a:solidFill>
              </a:rPr>
              <a:t>Test Image</a:t>
            </a:r>
          </a:p>
        </p:txBody>
      </p:sp>
      <p:sp>
        <p:nvSpPr>
          <p:cNvPr id="23" name="Right Arrow 22">
            <a:extLst>
              <a:ext uri="{FF2B5EF4-FFF2-40B4-BE49-F238E27FC236}">
                <a16:creationId xmlns:a16="http://schemas.microsoft.com/office/drawing/2014/main" id="{1DEE8FDB-663F-854F-B7B2-8AB4B7C58F71}"/>
              </a:ext>
            </a:extLst>
          </p:cNvPr>
          <p:cNvSpPr/>
          <p:nvPr/>
        </p:nvSpPr>
        <p:spPr>
          <a:xfrm>
            <a:off x="8358851" y="2318893"/>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4" name="Rounded Rectangle 23">
            <a:extLst>
              <a:ext uri="{FF2B5EF4-FFF2-40B4-BE49-F238E27FC236}">
                <a16:creationId xmlns:a16="http://schemas.microsoft.com/office/drawing/2014/main" id="{CB78C7CE-8534-3840-B8D2-CFC70A6FDFC2}"/>
              </a:ext>
            </a:extLst>
          </p:cNvPr>
          <p:cNvSpPr/>
          <p:nvPr/>
        </p:nvSpPr>
        <p:spPr>
          <a:xfrm>
            <a:off x="9044651" y="2014093"/>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Learned model</a:t>
            </a:r>
          </a:p>
        </p:txBody>
      </p:sp>
      <p:sp>
        <p:nvSpPr>
          <p:cNvPr id="25" name="Rounded Rectangle 24">
            <a:extLst>
              <a:ext uri="{FF2B5EF4-FFF2-40B4-BE49-F238E27FC236}">
                <a16:creationId xmlns:a16="http://schemas.microsoft.com/office/drawing/2014/main" id="{1002402B-D135-AE4A-8105-D83AE91BAE1A}"/>
              </a:ext>
            </a:extLst>
          </p:cNvPr>
          <p:cNvSpPr/>
          <p:nvPr/>
        </p:nvSpPr>
        <p:spPr>
          <a:xfrm>
            <a:off x="6682451" y="5138293"/>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Learned model</a:t>
            </a:r>
          </a:p>
        </p:txBody>
      </p:sp>
      <p:sp>
        <p:nvSpPr>
          <p:cNvPr id="26" name="Right Arrow 25">
            <a:extLst>
              <a:ext uri="{FF2B5EF4-FFF2-40B4-BE49-F238E27FC236}">
                <a16:creationId xmlns:a16="http://schemas.microsoft.com/office/drawing/2014/main" id="{87707889-2FAC-2048-8613-C161EBE077F6}"/>
              </a:ext>
            </a:extLst>
          </p:cNvPr>
          <p:cNvSpPr/>
          <p:nvPr/>
        </p:nvSpPr>
        <p:spPr>
          <a:xfrm>
            <a:off x="6072851" y="5443093"/>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2" name="Right Arrow 31">
            <a:extLst>
              <a:ext uri="{FF2B5EF4-FFF2-40B4-BE49-F238E27FC236}">
                <a16:creationId xmlns:a16="http://schemas.microsoft.com/office/drawing/2014/main" id="{F8BFF557-80B8-9145-A660-B8D26CF44E34}"/>
              </a:ext>
            </a:extLst>
          </p:cNvPr>
          <p:cNvSpPr/>
          <p:nvPr/>
        </p:nvSpPr>
        <p:spPr>
          <a:xfrm>
            <a:off x="8435051" y="5443093"/>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54294" name="Picture 2">
            <a:extLst>
              <a:ext uri="{FF2B5EF4-FFF2-40B4-BE49-F238E27FC236}">
                <a16:creationId xmlns:a16="http://schemas.microsoft.com/office/drawing/2014/main" id="{4AE4C6F7-5E18-A443-BF3A-3B60F6898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252" y="2014093"/>
            <a:ext cx="22383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1" name="Picture 1">
            <a:extLst>
              <a:ext uri="{FF2B5EF4-FFF2-40B4-BE49-F238E27FC236}">
                <a16:creationId xmlns:a16="http://schemas.microsoft.com/office/drawing/2014/main" id="{E19BCA59-27C0-DB40-AFAB-843E45E602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5251" y="5214493"/>
            <a:ext cx="8001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A80D0192-6420-B74F-903D-19762532CF43}"/>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110E32FF-E9A5-BE4D-B8B3-B811A43A166F}"/>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D14208C2-9980-354A-86FE-FCE571914003}"/>
              </a:ext>
            </a:extLst>
          </p:cNvPr>
          <p:cNvSpPr>
            <a:spLocks noGrp="1"/>
          </p:cNvSpPr>
          <p:nvPr>
            <p:ph type="sldNum" sz="quarter" idx="12"/>
          </p:nvPr>
        </p:nvSpPr>
        <p:spPr/>
        <p:txBody>
          <a:bodyPr/>
          <a:lstStyle/>
          <a:p>
            <a:fld id="{D8C2E80E-A818-EA4B-839C-9030708D7285}" type="slidenum">
              <a:rPr lang="en-US" smtClean="0"/>
              <a:t>18</a:t>
            </a:fld>
            <a:endParaRPr lang="en-US" dirty="0"/>
          </a:p>
        </p:txBody>
      </p:sp>
    </p:spTree>
    <p:extLst>
      <p:ext uri="{BB962C8B-B14F-4D97-AF65-F5344CB8AC3E}">
        <p14:creationId xmlns:p14="http://schemas.microsoft.com/office/powerpoint/2010/main" val="14839566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2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72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0" grpId="0" animBg="1"/>
      <p:bldP spid="12" grpId="0" animBg="1"/>
      <p:bldP spid="15" grpId="0" animBg="1"/>
      <p:bldP spid="16" grpId="0" animBg="1"/>
      <p:bldP spid="17" grpId="0" animBg="1"/>
      <p:bldP spid="18" grpId="0" animBg="1"/>
      <p:bldP spid="19" grpId="0" animBg="1"/>
      <p:bldP spid="20" grpId="0" animBg="1"/>
      <p:bldP spid="10254" grpId="0"/>
      <p:bldP spid="10255" grpId="0"/>
      <p:bldP spid="23" grpId="0" animBg="1"/>
      <p:bldP spid="24" grpId="0" animBg="1"/>
      <p:bldP spid="25" grpId="0" animBg="1"/>
      <p:bldP spid="26" grpId="0" animBg="1"/>
      <p:bldP spid="3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1689F-558F-2149-BF7F-6D3F862ECFD8}"/>
              </a:ext>
            </a:extLst>
          </p:cNvPr>
          <p:cNvSpPr>
            <a:spLocks noGrp="1"/>
          </p:cNvSpPr>
          <p:nvPr>
            <p:ph type="title"/>
          </p:nvPr>
        </p:nvSpPr>
        <p:spPr/>
        <p:txBody>
          <a:bodyPr/>
          <a:lstStyle/>
          <a:p>
            <a:r>
              <a:rPr lang="en-US" dirty="0"/>
              <a:t>Recognizing your handwriting</a:t>
            </a:r>
          </a:p>
        </p:txBody>
      </p:sp>
      <p:pic>
        <p:nvPicPr>
          <p:cNvPr id="7" name="Content Placeholder 6">
            <a:extLst>
              <a:ext uri="{FF2B5EF4-FFF2-40B4-BE49-F238E27FC236}">
                <a16:creationId xmlns:a16="http://schemas.microsoft.com/office/drawing/2014/main" id="{221069FC-2D24-3341-A647-A4BA13C40670}"/>
              </a:ext>
            </a:extLst>
          </p:cNvPr>
          <p:cNvPicPr>
            <a:picLocks noGrp="1" noChangeAspect="1"/>
          </p:cNvPicPr>
          <p:nvPr>
            <p:ph idx="1"/>
          </p:nvPr>
        </p:nvPicPr>
        <p:blipFill>
          <a:blip r:embed="rId2"/>
          <a:stretch>
            <a:fillRect/>
          </a:stretch>
        </p:blipFill>
        <p:spPr>
          <a:xfrm>
            <a:off x="5606679" y="1571625"/>
            <a:ext cx="6344529" cy="4647512"/>
          </a:xfrm>
        </p:spPr>
      </p:pic>
      <p:sp>
        <p:nvSpPr>
          <p:cNvPr id="4" name="Date Placeholder 3">
            <a:extLst>
              <a:ext uri="{FF2B5EF4-FFF2-40B4-BE49-F238E27FC236}">
                <a16:creationId xmlns:a16="http://schemas.microsoft.com/office/drawing/2014/main" id="{CCE161C2-75D7-F648-B91A-8054092F7551}"/>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EE6927D1-4E4C-D944-AD27-1133222A7247}"/>
              </a:ext>
            </a:extLst>
          </p:cNvPr>
          <p:cNvSpPr>
            <a:spLocks noGrp="1"/>
          </p:cNvSpPr>
          <p:nvPr>
            <p:ph type="sldNum" sz="quarter" idx="12"/>
          </p:nvPr>
        </p:nvSpPr>
        <p:spPr/>
        <p:txBody>
          <a:bodyPr/>
          <a:lstStyle/>
          <a:p>
            <a:fld id="{D8C2E80E-A818-EA4B-839C-9030708D7285}" type="slidenum">
              <a:rPr lang="en-US" smtClean="0"/>
              <a:t>19</a:t>
            </a:fld>
            <a:endParaRPr lang="en-US" dirty="0"/>
          </a:p>
        </p:txBody>
      </p:sp>
      <p:sp>
        <p:nvSpPr>
          <p:cNvPr id="8" name="Rectangle 7">
            <a:extLst>
              <a:ext uri="{FF2B5EF4-FFF2-40B4-BE49-F238E27FC236}">
                <a16:creationId xmlns:a16="http://schemas.microsoft.com/office/drawing/2014/main" id="{622E12C4-9C99-3F44-AA4C-813426D5BBBE}"/>
              </a:ext>
            </a:extLst>
          </p:cNvPr>
          <p:cNvSpPr/>
          <p:nvPr/>
        </p:nvSpPr>
        <p:spPr>
          <a:xfrm>
            <a:off x="164123" y="1966048"/>
            <a:ext cx="5125329" cy="2308324"/>
          </a:xfrm>
          <a:prstGeom prst="rect">
            <a:avLst/>
          </a:prstGeom>
        </p:spPr>
        <p:txBody>
          <a:bodyPr wrap="square">
            <a:spAutoFit/>
          </a:bodyPr>
          <a:lstStyle/>
          <a:p>
            <a:r>
              <a:rPr lang="en-US" dirty="0">
                <a:solidFill>
                  <a:srgbClr val="111111"/>
                </a:solidFill>
                <a:latin typeface="Open Sans"/>
              </a:rPr>
              <a:t>Training the ML model by giving it examples of 10,000 or more handwritten digits, as well as the correct answer. </a:t>
            </a:r>
          </a:p>
          <a:p>
            <a:endParaRPr lang="en-US" dirty="0">
              <a:solidFill>
                <a:srgbClr val="111111"/>
              </a:solidFill>
              <a:latin typeface="Open Sans"/>
            </a:endParaRPr>
          </a:p>
          <a:p>
            <a:r>
              <a:rPr lang="en-US" dirty="0">
                <a:solidFill>
                  <a:srgbClr val="111111"/>
                </a:solidFill>
                <a:latin typeface="Open Sans"/>
              </a:rPr>
              <a:t>After the model is trained, we can test how well the model performs by giving it 1,000 new handwritten digits without the correct answer. The model is then required to recognize the actual digit.</a:t>
            </a:r>
            <a:endParaRPr lang="en-US" dirty="0"/>
          </a:p>
        </p:txBody>
      </p:sp>
      <p:sp>
        <p:nvSpPr>
          <p:cNvPr id="3" name="Footer Placeholder 2">
            <a:extLst>
              <a:ext uri="{FF2B5EF4-FFF2-40B4-BE49-F238E27FC236}">
                <a16:creationId xmlns:a16="http://schemas.microsoft.com/office/drawing/2014/main" id="{85C78E52-B245-9C47-AAA9-651139F23AF8}"/>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241196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6613-A60B-F84D-81C0-B833A24DCB2E}"/>
              </a:ext>
            </a:extLst>
          </p:cNvPr>
          <p:cNvSpPr>
            <a:spLocks noGrp="1"/>
          </p:cNvSpPr>
          <p:nvPr>
            <p:ph type="ctrTitle"/>
          </p:nvPr>
        </p:nvSpPr>
        <p:spPr>
          <a:xfrm>
            <a:off x="1524000" y="1570672"/>
            <a:ext cx="9144000" cy="2603274"/>
          </a:xfrm>
        </p:spPr>
        <p:txBody>
          <a:bodyPr>
            <a:normAutofit/>
          </a:bodyPr>
          <a:lstStyle/>
          <a:p>
            <a:r>
              <a:rPr lang="en-US" sz="5400" dirty="0"/>
              <a:t>Machine Leaning</a:t>
            </a:r>
            <a:br>
              <a:rPr lang="en-US" sz="5400" dirty="0"/>
            </a:br>
            <a:r>
              <a:rPr lang="en-US" sz="3200" dirty="0"/>
              <a:t>Introduction to Machine Learning</a:t>
            </a:r>
          </a:p>
        </p:txBody>
      </p:sp>
    </p:spTree>
    <p:extLst>
      <p:ext uri="{BB962C8B-B14F-4D97-AF65-F5344CB8AC3E}">
        <p14:creationId xmlns:p14="http://schemas.microsoft.com/office/powerpoint/2010/main" val="1803814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04F4A-4421-6349-86B6-756EFE218754}"/>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6EE108AD-44A7-5B4F-9D46-15381052AA62}"/>
              </a:ext>
            </a:extLst>
          </p:cNvPr>
          <p:cNvPicPr>
            <a:picLocks noGrp="1" noChangeAspect="1"/>
          </p:cNvPicPr>
          <p:nvPr>
            <p:ph idx="1"/>
          </p:nvPr>
        </p:nvPicPr>
        <p:blipFill>
          <a:blip r:embed="rId2"/>
          <a:stretch>
            <a:fillRect/>
          </a:stretch>
        </p:blipFill>
        <p:spPr>
          <a:xfrm>
            <a:off x="3797961" y="4227167"/>
            <a:ext cx="5416689" cy="2578344"/>
          </a:xfrm>
        </p:spPr>
      </p:pic>
      <p:sp>
        <p:nvSpPr>
          <p:cNvPr id="4" name="Date Placeholder 3">
            <a:extLst>
              <a:ext uri="{FF2B5EF4-FFF2-40B4-BE49-F238E27FC236}">
                <a16:creationId xmlns:a16="http://schemas.microsoft.com/office/drawing/2014/main" id="{7DD3EB7E-0871-804A-8D9B-AB9DFE8E5B08}"/>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F71E981D-0BF4-4D4E-BCC0-A993E791C90D}"/>
              </a:ext>
            </a:extLst>
          </p:cNvPr>
          <p:cNvSpPr>
            <a:spLocks noGrp="1"/>
          </p:cNvSpPr>
          <p:nvPr>
            <p:ph type="sldNum" sz="quarter" idx="12"/>
          </p:nvPr>
        </p:nvSpPr>
        <p:spPr/>
        <p:txBody>
          <a:bodyPr/>
          <a:lstStyle/>
          <a:p>
            <a:fld id="{D8C2E80E-A818-EA4B-839C-9030708D7285}" type="slidenum">
              <a:rPr lang="en-US" smtClean="0"/>
              <a:t>20</a:t>
            </a:fld>
            <a:endParaRPr lang="en-US" dirty="0"/>
          </a:p>
        </p:txBody>
      </p:sp>
      <p:pic>
        <p:nvPicPr>
          <p:cNvPr id="9" name="Picture 8">
            <a:extLst>
              <a:ext uri="{FF2B5EF4-FFF2-40B4-BE49-F238E27FC236}">
                <a16:creationId xmlns:a16="http://schemas.microsoft.com/office/drawing/2014/main" id="{BC820200-0EAD-EB4E-9242-4496DC6BBABA}"/>
              </a:ext>
            </a:extLst>
          </p:cNvPr>
          <p:cNvPicPr>
            <a:picLocks noChangeAspect="1"/>
          </p:cNvPicPr>
          <p:nvPr/>
        </p:nvPicPr>
        <p:blipFill>
          <a:blip r:embed="rId3"/>
          <a:stretch>
            <a:fillRect/>
          </a:stretch>
        </p:blipFill>
        <p:spPr>
          <a:xfrm>
            <a:off x="1651831" y="300038"/>
            <a:ext cx="9586145" cy="3642735"/>
          </a:xfrm>
          <a:prstGeom prst="rect">
            <a:avLst/>
          </a:prstGeom>
        </p:spPr>
      </p:pic>
      <p:sp>
        <p:nvSpPr>
          <p:cNvPr id="3" name="Footer Placeholder 2">
            <a:extLst>
              <a:ext uri="{FF2B5EF4-FFF2-40B4-BE49-F238E27FC236}">
                <a16:creationId xmlns:a16="http://schemas.microsoft.com/office/drawing/2014/main" id="{450384A2-6C60-8849-B72F-772CB3E70817}"/>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956325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D969F-DE1B-3043-A98D-FC19AD78DCFF}"/>
              </a:ext>
            </a:extLst>
          </p:cNvPr>
          <p:cNvSpPr>
            <a:spLocks noGrp="1"/>
          </p:cNvSpPr>
          <p:nvPr>
            <p:ph type="title"/>
          </p:nvPr>
        </p:nvSpPr>
        <p:spPr/>
        <p:txBody>
          <a:bodyPr/>
          <a:lstStyle/>
          <a:p>
            <a:r>
              <a:rPr lang="en-US" dirty="0"/>
              <a:t>Machine learning Phases</a:t>
            </a:r>
          </a:p>
        </p:txBody>
      </p:sp>
      <p:pic>
        <p:nvPicPr>
          <p:cNvPr id="7" name="Content Placeholder 6">
            <a:extLst>
              <a:ext uri="{FF2B5EF4-FFF2-40B4-BE49-F238E27FC236}">
                <a16:creationId xmlns:a16="http://schemas.microsoft.com/office/drawing/2014/main" id="{E5E5B425-44A7-F549-BDC7-00CB67975570}"/>
              </a:ext>
            </a:extLst>
          </p:cNvPr>
          <p:cNvPicPr>
            <a:picLocks noGrp="1" noChangeAspect="1"/>
          </p:cNvPicPr>
          <p:nvPr>
            <p:ph idx="1"/>
          </p:nvPr>
        </p:nvPicPr>
        <p:blipFill>
          <a:blip r:embed="rId2"/>
          <a:stretch>
            <a:fillRect/>
          </a:stretch>
        </p:blipFill>
        <p:spPr>
          <a:xfrm>
            <a:off x="0" y="1571625"/>
            <a:ext cx="12090506" cy="4164012"/>
          </a:xfrm>
        </p:spPr>
      </p:pic>
      <p:sp>
        <p:nvSpPr>
          <p:cNvPr id="4" name="Date Placeholder 3">
            <a:extLst>
              <a:ext uri="{FF2B5EF4-FFF2-40B4-BE49-F238E27FC236}">
                <a16:creationId xmlns:a16="http://schemas.microsoft.com/office/drawing/2014/main" id="{3E41C708-9038-F743-BD61-59567A54B246}"/>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1456E145-0234-D149-99C6-85866332BE64}"/>
              </a:ext>
            </a:extLst>
          </p:cNvPr>
          <p:cNvSpPr>
            <a:spLocks noGrp="1"/>
          </p:cNvSpPr>
          <p:nvPr>
            <p:ph type="sldNum" sz="quarter" idx="12"/>
          </p:nvPr>
        </p:nvSpPr>
        <p:spPr/>
        <p:txBody>
          <a:bodyPr/>
          <a:lstStyle/>
          <a:p>
            <a:fld id="{D8C2E80E-A818-EA4B-839C-9030708D7285}" type="slidenum">
              <a:rPr lang="en-US" smtClean="0"/>
              <a:t>21</a:t>
            </a:fld>
            <a:endParaRPr lang="en-US" dirty="0"/>
          </a:p>
        </p:txBody>
      </p:sp>
      <p:sp>
        <p:nvSpPr>
          <p:cNvPr id="3" name="Footer Placeholder 2">
            <a:extLst>
              <a:ext uri="{FF2B5EF4-FFF2-40B4-BE49-F238E27FC236}">
                <a16:creationId xmlns:a16="http://schemas.microsoft.com/office/drawing/2014/main" id="{1030A1FA-E144-DA46-946C-CB86666C3E5B}"/>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299592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9A8C244E-467B-094A-8C13-17A1AFACE9B6}"/>
              </a:ext>
            </a:extLst>
          </p:cNvPr>
          <p:cNvSpPr>
            <a:spLocks noGrp="1"/>
          </p:cNvSpPr>
          <p:nvPr>
            <p:ph type="title"/>
          </p:nvPr>
        </p:nvSpPr>
        <p:spPr/>
        <p:txBody>
          <a:bodyPr/>
          <a:lstStyle/>
          <a:p>
            <a:r>
              <a:rPr lang="en-US" altLang="en-US"/>
              <a:t>Many classifiers to choose from</a:t>
            </a:r>
          </a:p>
        </p:txBody>
      </p:sp>
      <p:sp>
        <p:nvSpPr>
          <p:cNvPr id="58371" name="Content Placeholder 2">
            <a:extLst>
              <a:ext uri="{FF2B5EF4-FFF2-40B4-BE49-F238E27FC236}">
                <a16:creationId xmlns:a16="http://schemas.microsoft.com/office/drawing/2014/main" id="{8985CAFE-15FE-9849-B675-38304E76D849}"/>
              </a:ext>
            </a:extLst>
          </p:cNvPr>
          <p:cNvSpPr>
            <a:spLocks noGrp="1"/>
          </p:cNvSpPr>
          <p:nvPr>
            <p:ph idx="1"/>
          </p:nvPr>
        </p:nvSpPr>
        <p:spPr/>
        <p:txBody>
          <a:bodyPr>
            <a:normAutofit fontScale="92500" lnSpcReduction="20000"/>
          </a:bodyPr>
          <a:lstStyle/>
          <a:p>
            <a:r>
              <a:rPr lang="en-US" altLang="en-US" sz="2800"/>
              <a:t>SVM</a:t>
            </a:r>
          </a:p>
          <a:p>
            <a:r>
              <a:rPr lang="en-US" altLang="en-US" sz="2800"/>
              <a:t>Neural networks</a:t>
            </a:r>
          </a:p>
          <a:p>
            <a:r>
              <a:rPr lang="en-US" altLang="en-US" sz="2800"/>
              <a:t>Naïve Bayes</a:t>
            </a:r>
          </a:p>
          <a:p>
            <a:r>
              <a:rPr lang="en-US" altLang="en-US" sz="2800"/>
              <a:t>Bayesian network</a:t>
            </a:r>
          </a:p>
          <a:p>
            <a:r>
              <a:rPr lang="en-US" altLang="en-US" sz="2800"/>
              <a:t>Logistic regression</a:t>
            </a:r>
          </a:p>
          <a:p>
            <a:r>
              <a:rPr lang="en-US" altLang="en-US" sz="2800"/>
              <a:t>Randomized Forests</a:t>
            </a:r>
          </a:p>
          <a:p>
            <a:r>
              <a:rPr lang="en-US" altLang="en-US" sz="2800"/>
              <a:t>Boosted Decision Trees</a:t>
            </a:r>
          </a:p>
          <a:p>
            <a:r>
              <a:rPr lang="en-US" altLang="en-US" sz="2800"/>
              <a:t>K-nearest neighbor</a:t>
            </a:r>
          </a:p>
          <a:p>
            <a:r>
              <a:rPr lang="en-US" altLang="en-US" sz="2800"/>
              <a:t>RBMs</a:t>
            </a:r>
          </a:p>
          <a:p>
            <a:r>
              <a:rPr lang="en-US" altLang="en-US" sz="2800"/>
              <a:t>Etc.</a:t>
            </a:r>
          </a:p>
          <a:p>
            <a:pPr>
              <a:buFont typeface="Arial" panose="020B0604020202020204" pitchFamily="34" charset="0"/>
              <a:buNone/>
            </a:pPr>
            <a:endParaRPr lang="en-US" altLang="en-US" sz="2800"/>
          </a:p>
          <a:p>
            <a:endParaRPr lang="en-US" altLang="en-US" sz="2800"/>
          </a:p>
          <a:p>
            <a:endParaRPr lang="en-US" altLang="en-US" sz="2800"/>
          </a:p>
          <a:p>
            <a:endParaRPr lang="en-US" altLang="en-US" sz="2800"/>
          </a:p>
        </p:txBody>
      </p:sp>
      <p:sp>
        <p:nvSpPr>
          <p:cNvPr id="4" name="TextBox 3">
            <a:extLst>
              <a:ext uri="{FF2B5EF4-FFF2-40B4-BE49-F238E27FC236}">
                <a16:creationId xmlns:a16="http://schemas.microsoft.com/office/drawing/2014/main" id="{81CBF1B4-AB78-B744-A406-2B321FD52EB7}"/>
              </a:ext>
            </a:extLst>
          </p:cNvPr>
          <p:cNvSpPr txBox="1">
            <a:spLocks noChangeArrowheads="1"/>
          </p:cNvSpPr>
          <p:nvPr/>
        </p:nvSpPr>
        <p:spPr bwMode="auto">
          <a:xfrm>
            <a:off x="6248401" y="1676401"/>
            <a:ext cx="38211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a:solidFill>
                  <a:srgbClr val="000000"/>
                </a:solidFill>
                <a:latin typeface="Arial" panose="020B0604020202020204" pitchFamily="34" charset="0"/>
              </a:rPr>
              <a:t>Which is the best one?</a:t>
            </a:r>
          </a:p>
        </p:txBody>
      </p:sp>
      <p:pic>
        <p:nvPicPr>
          <p:cNvPr id="3" name="Picture 2">
            <a:extLst>
              <a:ext uri="{FF2B5EF4-FFF2-40B4-BE49-F238E27FC236}">
                <a16:creationId xmlns:a16="http://schemas.microsoft.com/office/drawing/2014/main" id="{1016A6F6-F3C4-9F48-9F09-FDF5923336C8}"/>
              </a:ext>
            </a:extLst>
          </p:cNvPr>
          <p:cNvPicPr>
            <a:picLocks noChangeAspect="1"/>
          </p:cNvPicPr>
          <p:nvPr/>
        </p:nvPicPr>
        <p:blipFill>
          <a:blip r:embed="rId2"/>
          <a:stretch>
            <a:fillRect/>
          </a:stretch>
        </p:blipFill>
        <p:spPr>
          <a:xfrm>
            <a:off x="4362994" y="2553348"/>
            <a:ext cx="6564811" cy="3618852"/>
          </a:xfrm>
          <a:prstGeom prst="rect">
            <a:avLst/>
          </a:prstGeom>
        </p:spPr>
      </p:pic>
      <p:sp>
        <p:nvSpPr>
          <p:cNvPr id="2" name="Date Placeholder 1">
            <a:extLst>
              <a:ext uri="{FF2B5EF4-FFF2-40B4-BE49-F238E27FC236}">
                <a16:creationId xmlns:a16="http://schemas.microsoft.com/office/drawing/2014/main" id="{EF955A3A-8882-5A48-ACCA-6F83AAE6296C}"/>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411DF32F-2A66-BC49-8959-1081E967A1A4}"/>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88BBAAD6-C77A-2A41-9377-5C80B54E509B}"/>
              </a:ext>
            </a:extLst>
          </p:cNvPr>
          <p:cNvSpPr>
            <a:spLocks noGrp="1"/>
          </p:cNvSpPr>
          <p:nvPr>
            <p:ph type="sldNum" sz="quarter" idx="12"/>
          </p:nvPr>
        </p:nvSpPr>
        <p:spPr/>
        <p:txBody>
          <a:bodyPr/>
          <a:lstStyle/>
          <a:p>
            <a:fld id="{D8C2E80E-A818-EA4B-839C-9030708D7285}" type="slidenum">
              <a:rPr lang="en-US" smtClean="0"/>
              <a:t>22</a:t>
            </a:fld>
            <a:endParaRPr lang="en-US" dirty="0"/>
          </a:p>
        </p:txBody>
      </p:sp>
    </p:spTree>
    <p:extLst>
      <p:ext uri="{BB962C8B-B14F-4D97-AF65-F5344CB8AC3E}">
        <p14:creationId xmlns:p14="http://schemas.microsoft.com/office/powerpoint/2010/main" val="312801240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1795E-5395-104A-A63B-00A2AF24AABB}"/>
              </a:ext>
            </a:extLst>
          </p:cNvPr>
          <p:cNvSpPr>
            <a:spLocks noGrp="1"/>
          </p:cNvSpPr>
          <p:nvPr>
            <p:ph type="title"/>
          </p:nvPr>
        </p:nvSpPr>
        <p:spPr/>
        <p:txBody>
          <a:bodyPr/>
          <a:lstStyle/>
          <a:p>
            <a:r>
              <a:rPr lang="en-US" dirty="0"/>
              <a:t>Classifiers!!</a:t>
            </a:r>
          </a:p>
        </p:txBody>
      </p:sp>
      <p:sp>
        <p:nvSpPr>
          <p:cNvPr id="4" name="Date Placeholder 3">
            <a:extLst>
              <a:ext uri="{FF2B5EF4-FFF2-40B4-BE49-F238E27FC236}">
                <a16:creationId xmlns:a16="http://schemas.microsoft.com/office/drawing/2014/main" id="{0354B90E-018D-0E41-A724-4B45E0E625B2}"/>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2A06766A-388B-3E42-9C38-F81040133324}"/>
              </a:ext>
            </a:extLst>
          </p:cNvPr>
          <p:cNvSpPr>
            <a:spLocks noGrp="1"/>
          </p:cNvSpPr>
          <p:nvPr>
            <p:ph type="sldNum" sz="quarter" idx="12"/>
          </p:nvPr>
        </p:nvSpPr>
        <p:spPr/>
        <p:txBody>
          <a:bodyPr/>
          <a:lstStyle/>
          <a:p>
            <a:fld id="{D8C2E80E-A818-EA4B-839C-9030708D7285}" type="slidenum">
              <a:rPr lang="en-US" smtClean="0"/>
              <a:t>23</a:t>
            </a:fld>
            <a:endParaRPr lang="en-US" dirty="0"/>
          </a:p>
        </p:txBody>
      </p:sp>
      <p:pic>
        <p:nvPicPr>
          <p:cNvPr id="11" name="Content Placeholder 10">
            <a:extLst>
              <a:ext uri="{FF2B5EF4-FFF2-40B4-BE49-F238E27FC236}">
                <a16:creationId xmlns:a16="http://schemas.microsoft.com/office/drawing/2014/main" id="{F6136165-B693-374C-A3E4-E4AED4056DB7}"/>
              </a:ext>
            </a:extLst>
          </p:cNvPr>
          <p:cNvPicPr>
            <a:picLocks noGrp="1" noChangeAspect="1"/>
          </p:cNvPicPr>
          <p:nvPr>
            <p:ph idx="1"/>
          </p:nvPr>
        </p:nvPicPr>
        <p:blipFill>
          <a:blip r:embed="rId2"/>
          <a:stretch>
            <a:fillRect/>
          </a:stretch>
        </p:blipFill>
        <p:spPr>
          <a:xfrm>
            <a:off x="5162645" y="173429"/>
            <a:ext cx="6468523" cy="5951041"/>
          </a:xfrm>
        </p:spPr>
      </p:pic>
      <p:sp>
        <p:nvSpPr>
          <p:cNvPr id="3" name="Footer Placeholder 2">
            <a:extLst>
              <a:ext uri="{FF2B5EF4-FFF2-40B4-BE49-F238E27FC236}">
                <a16:creationId xmlns:a16="http://schemas.microsoft.com/office/drawing/2014/main" id="{EFE4CFB1-65B5-F449-B948-BE81240BC1E7}"/>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931767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02A6-D26C-404C-BACF-75A65A4004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1A29113-D646-0944-8853-4AF68F336CB9}"/>
              </a:ext>
            </a:extLst>
          </p:cNvPr>
          <p:cNvSpPr>
            <a:spLocks noGrp="1"/>
          </p:cNvSpPr>
          <p:nvPr>
            <p:ph idx="1"/>
          </p:nvPr>
        </p:nvSpPr>
        <p:spPr/>
        <p:txBody>
          <a:bodyPr/>
          <a:lstStyle/>
          <a:p>
            <a:pPr marL="182880" indent="-182880" algn="r" defTabSz="914400" rtl="1" eaLnBrk="1" latinLnBrk="0" hangingPunct="1">
              <a:lnSpc>
                <a:spcPct val="90000"/>
              </a:lnSpc>
              <a:spcBef>
                <a:spcPts val="1200"/>
              </a:spcBef>
              <a:buClr>
                <a:schemeClr val="accent1">
                  <a:lumMod val="75000"/>
                </a:schemeClr>
              </a:buClr>
              <a:buSzPct val="85000"/>
              <a:buFont typeface="Wingdings" pitchFamily="2" charset="2"/>
              <a:buChar char="v"/>
            </a:pPr>
            <a:endParaRPr lang="en-US" dirty="0"/>
          </a:p>
        </p:txBody>
      </p:sp>
      <p:sp>
        <p:nvSpPr>
          <p:cNvPr id="4" name="Date Placeholder 3">
            <a:extLst>
              <a:ext uri="{FF2B5EF4-FFF2-40B4-BE49-F238E27FC236}">
                <a16:creationId xmlns:a16="http://schemas.microsoft.com/office/drawing/2014/main" id="{9CA3D6DD-5AF9-AA49-AB0F-B2F446FD4A2F}"/>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773BD50D-3880-644E-84FA-F00EC67FE9E9}"/>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FB729505-4D7D-F546-8131-D1B25F8A44F3}"/>
              </a:ext>
            </a:extLst>
          </p:cNvPr>
          <p:cNvSpPr>
            <a:spLocks noGrp="1"/>
          </p:cNvSpPr>
          <p:nvPr>
            <p:ph type="sldNum" sz="quarter" idx="12"/>
          </p:nvPr>
        </p:nvSpPr>
        <p:spPr/>
        <p:txBody>
          <a:bodyPr/>
          <a:lstStyle/>
          <a:p>
            <a:fld id="{D8C2E80E-A818-EA4B-839C-9030708D7285}" type="slidenum">
              <a:rPr lang="en-US" smtClean="0"/>
              <a:t>24</a:t>
            </a:fld>
            <a:endParaRPr lang="en-US" dirty="0"/>
          </a:p>
        </p:txBody>
      </p:sp>
      <p:pic>
        <p:nvPicPr>
          <p:cNvPr id="7" name="Picture 6">
            <a:extLst>
              <a:ext uri="{FF2B5EF4-FFF2-40B4-BE49-F238E27FC236}">
                <a16:creationId xmlns:a16="http://schemas.microsoft.com/office/drawing/2014/main" id="{AD53A723-4E88-0742-8419-D179F7FF82FE}"/>
              </a:ext>
            </a:extLst>
          </p:cNvPr>
          <p:cNvPicPr>
            <a:picLocks noChangeAspect="1"/>
          </p:cNvPicPr>
          <p:nvPr/>
        </p:nvPicPr>
        <p:blipFill>
          <a:blip r:embed="rId2"/>
          <a:stretch>
            <a:fillRect/>
          </a:stretch>
        </p:blipFill>
        <p:spPr>
          <a:xfrm>
            <a:off x="178517" y="0"/>
            <a:ext cx="9326319" cy="6155782"/>
          </a:xfrm>
          <a:prstGeom prst="rect">
            <a:avLst/>
          </a:prstGeom>
        </p:spPr>
      </p:pic>
    </p:spTree>
    <p:extLst>
      <p:ext uri="{BB962C8B-B14F-4D97-AF65-F5344CB8AC3E}">
        <p14:creationId xmlns:p14="http://schemas.microsoft.com/office/powerpoint/2010/main" val="3019320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217-BA96-0744-8B36-9C8DC9DA1D2C}"/>
              </a:ext>
            </a:extLst>
          </p:cNvPr>
          <p:cNvSpPr>
            <a:spLocks noGrp="1"/>
          </p:cNvSpPr>
          <p:nvPr>
            <p:ph type="title"/>
          </p:nvPr>
        </p:nvSpPr>
        <p:spPr/>
        <p:txBody>
          <a:bodyPr/>
          <a:lstStyle/>
          <a:p>
            <a:r>
              <a:rPr lang="en-US" b="1" dirty="0"/>
              <a:t>Unsupervised Learning? </a:t>
            </a:r>
            <a:endParaRPr lang="en-US" dirty="0"/>
          </a:p>
        </p:txBody>
      </p:sp>
      <p:sp>
        <p:nvSpPr>
          <p:cNvPr id="3" name="Content Placeholder 2">
            <a:extLst>
              <a:ext uri="{FF2B5EF4-FFF2-40B4-BE49-F238E27FC236}">
                <a16:creationId xmlns:a16="http://schemas.microsoft.com/office/drawing/2014/main" id="{A7D42A57-FAD2-9543-9A56-644D9893FEFC}"/>
              </a:ext>
            </a:extLst>
          </p:cNvPr>
          <p:cNvSpPr>
            <a:spLocks noGrp="1"/>
          </p:cNvSpPr>
          <p:nvPr>
            <p:ph idx="1"/>
          </p:nvPr>
        </p:nvSpPr>
        <p:spPr/>
        <p:txBody>
          <a:bodyPr/>
          <a:lstStyle/>
          <a:p>
            <a:pPr fontAlgn="base"/>
            <a:r>
              <a:rPr lang="en-US" b="1" dirty="0"/>
              <a:t>Mathematically,</a:t>
            </a:r>
            <a:r>
              <a:rPr lang="en-US" dirty="0"/>
              <a:t> Unsupervised learning is where you only have input data (X) and no corresponding output variables.</a:t>
            </a:r>
          </a:p>
          <a:p>
            <a:pPr fontAlgn="base"/>
            <a:r>
              <a:rPr lang="en-US" dirty="0"/>
              <a:t>The goal for unsupervised learning is to model the underlying structure or distribution in the data in order to learn more about the data.</a:t>
            </a:r>
          </a:p>
          <a:p>
            <a:endParaRPr lang="en-US" dirty="0"/>
          </a:p>
        </p:txBody>
      </p:sp>
      <p:sp>
        <p:nvSpPr>
          <p:cNvPr id="4" name="Date Placeholder 3">
            <a:extLst>
              <a:ext uri="{FF2B5EF4-FFF2-40B4-BE49-F238E27FC236}">
                <a16:creationId xmlns:a16="http://schemas.microsoft.com/office/drawing/2014/main" id="{2224299B-4C77-4A4C-BACB-C2FA5D133687}"/>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CF4A0E29-9141-DD43-869E-7A6108A22ED1}"/>
              </a:ext>
            </a:extLst>
          </p:cNvPr>
          <p:cNvSpPr>
            <a:spLocks noGrp="1"/>
          </p:cNvSpPr>
          <p:nvPr>
            <p:ph type="sldNum" sz="quarter" idx="12"/>
          </p:nvPr>
        </p:nvSpPr>
        <p:spPr/>
        <p:txBody>
          <a:bodyPr/>
          <a:lstStyle/>
          <a:p>
            <a:fld id="{D8C2E80E-A818-EA4B-839C-9030708D7285}" type="slidenum">
              <a:rPr lang="en-US" smtClean="0"/>
              <a:t>25</a:t>
            </a:fld>
            <a:endParaRPr lang="en-US" dirty="0"/>
          </a:p>
        </p:txBody>
      </p:sp>
      <p:pic>
        <p:nvPicPr>
          <p:cNvPr id="7" name="Picture 6">
            <a:extLst>
              <a:ext uri="{FF2B5EF4-FFF2-40B4-BE49-F238E27FC236}">
                <a16:creationId xmlns:a16="http://schemas.microsoft.com/office/drawing/2014/main" id="{6DB9D810-A150-4C4C-BCC0-4191772E6377}"/>
              </a:ext>
            </a:extLst>
          </p:cNvPr>
          <p:cNvPicPr>
            <a:picLocks noChangeAspect="1"/>
          </p:cNvPicPr>
          <p:nvPr/>
        </p:nvPicPr>
        <p:blipFill>
          <a:blip r:embed="rId2"/>
          <a:stretch>
            <a:fillRect/>
          </a:stretch>
        </p:blipFill>
        <p:spPr>
          <a:xfrm>
            <a:off x="1261611" y="2331471"/>
            <a:ext cx="9353950" cy="4944819"/>
          </a:xfrm>
          <a:prstGeom prst="rect">
            <a:avLst/>
          </a:prstGeom>
        </p:spPr>
      </p:pic>
      <p:sp>
        <p:nvSpPr>
          <p:cNvPr id="6" name="Footer Placeholder 5">
            <a:extLst>
              <a:ext uri="{FF2B5EF4-FFF2-40B4-BE49-F238E27FC236}">
                <a16:creationId xmlns:a16="http://schemas.microsoft.com/office/drawing/2014/main" id="{AC588D4F-83CF-D440-82C4-8E1EF58338E8}"/>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693412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17D522DD-E4B8-0C44-A603-0E4227CFFB0E}"/>
              </a:ext>
            </a:extLst>
          </p:cNvPr>
          <p:cNvSpPr>
            <a:spLocks noGrp="1"/>
          </p:cNvSpPr>
          <p:nvPr>
            <p:ph type="title"/>
          </p:nvPr>
        </p:nvSpPr>
        <p:spPr>
          <a:xfrm>
            <a:off x="265610" y="-300990"/>
            <a:ext cx="9492343" cy="1711779"/>
          </a:xfrm>
        </p:spPr>
        <p:txBody>
          <a:bodyPr/>
          <a:lstStyle/>
          <a:p>
            <a:r>
              <a:rPr lang="en-US" altLang="en-US" dirty="0"/>
              <a:t>Generalization</a:t>
            </a:r>
          </a:p>
        </p:txBody>
      </p:sp>
      <p:sp>
        <p:nvSpPr>
          <p:cNvPr id="61443" name="Content Placeholder 2">
            <a:extLst>
              <a:ext uri="{FF2B5EF4-FFF2-40B4-BE49-F238E27FC236}">
                <a16:creationId xmlns:a16="http://schemas.microsoft.com/office/drawing/2014/main" id="{D06A0D05-8510-D04E-B455-C58FA3E5D6E1}"/>
              </a:ext>
            </a:extLst>
          </p:cNvPr>
          <p:cNvSpPr>
            <a:spLocks noGrp="1"/>
          </p:cNvSpPr>
          <p:nvPr>
            <p:ph idx="1"/>
          </p:nvPr>
        </p:nvSpPr>
        <p:spPr>
          <a:xfrm>
            <a:off x="1905000" y="5486400"/>
            <a:ext cx="8458200" cy="914400"/>
          </a:xfrm>
        </p:spPr>
        <p:txBody>
          <a:bodyPr/>
          <a:lstStyle/>
          <a:p>
            <a:pPr eaLnBrk="1" hangingPunct="1"/>
            <a:r>
              <a:rPr lang="en-US" altLang="en-US"/>
              <a:t>How well does a learned model generalize from the data it was trained on to a new test set?</a:t>
            </a:r>
          </a:p>
        </p:txBody>
      </p:sp>
      <p:pic>
        <p:nvPicPr>
          <p:cNvPr id="61444" name="Picture 2">
            <a:extLst>
              <a:ext uri="{FF2B5EF4-FFF2-40B4-BE49-F238E27FC236}">
                <a16:creationId xmlns:a16="http://schemas.microsoft.com/office/drawing/2014/main" id="{79F9EDEE-FF71-2D48-B252-1575078AC8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100" y="1066800"/>
            <a:ext cx="42291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3">
            <a:extLst>
              <a:ext uri="{FF2B5EF4-FFF2-40B4-BE49-F238E27FC236}">
                <a16:creationId xmlns:a16="http://schemas.microsoft.com/office/drawing/2014/main" id="{83BBC14C-C094-664A-9F6D-1E10193A1D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400" y="1066800"/>
            <a:ext cx="60960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TextBox 6">
            <a:extLst>
              <a:ext uri="{FF2B5EF4-FFF2-40B4-BE49-F238E27FC236}">
                <a16:creationId xmlns:a16="http://schemas.microsoft.com/office/drawing/2014/main" id="{D6219624-CFAF-FC48-804F-603660604B5B}"/>
              </a:ext>
            </a:extLst>
          </p:cNvPr>
          <p:cNvSpPr txBox="1">
            <a:spLocks noChangeArrowheads="1"/>
          </p:cNvSpPr>
          <p:nvPr/>
        </p:nvSpPr>
        <p:spPr bwMode="auto">
          <a:xfrm>
            <a:off x="3352800" y="4724400"/>
            <a:ext cx="2933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Training set (labels known)</a:t>
            </a:r>
          </a:p>
        </p:txBody>
      </p:sp>
      <p:sp>
        <p:nvSpPr>
          <p:cNvPr id="61447" name="TextBox 7">
            <a:extLst>
              <a:ext uri="{FF2B5EF4-FFF2-40B4-BE49-F238E27FC236}">
                <a16:creationId xmlns:a16="http://schemas.microsoft.com/office/drawing/2014/main" id="{4E193684-2857-6648-982A-E29A9B4D00B0}"/>
              </a:ext>
            </a:extLst>
          </p:cNvPr>
          <p:cNvSpPr txBox="1">
            <a:spLocks noChangeArrowheads="1"/>
          </p:cNvSpPr>
          <p:nvPr/>
        </p:nvSpPr>
        <p:spPr bwMode="auto">
          <a:xfrm>
            <a:off x="7469188" y="4724401"/>
            <a:ext cx="26654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Test set (labels unknown)</a:t>
            </a:r>
          </a:p>
        </p:txBody>
      </p:sp>
      <p:sp>
        <p:nvSpPr>
          <p:cNvPr id="2" name="Date Placeholder 1">
            <a:extLst>
              <a:ext uri="{FF2B5EF4-FFF2-40B4-BE49-F238E27FC236}">
                <a16:creationId xmlns:a16="http://schemas.microsoft.com/office/drawing/2014/main" id="{6CCEAC0E-4B24-0946-9A99-2F4502AE86EB}"/>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07A6392F-106E-5D49-943B-977A80D8037C}"/>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55B0B200-1024-E64E-B400-2A4E3476D8BB}"/>
              </a:ext>
            </a:extLst>
          </p:cNvPr>
          <p:cNvSpPr>
            <a:spLocks noGrp="1"/>
          </p:cNvSpPr>
          <p:nvPr>
            <p:ph type="sldNum" sz="quarter" idx="12"/>
          </p:nvPr>
        </p:nvSpPr>
        <p:spPr/>
        <p:txBody>
          <a:bodyPr/>
          <a:lstStyle/>
          <a:p>
            <a:fld id="{D8C2E80E-A818-EA4B-839C-9030708D7285}" type="slidenum">
              <a:rPr lang="en-US" smtClean="0"/>
              <a:t>26</a:t>
            </a:fld>
            <a:endParaRPr lang="en-US" dirty="0"/>
          </a:p>
        </p:txBody>
      </p:sp>
    </p:spTree>
    <p:extLst>
      <p:ext uri="{BB962C8B-B14F-4D97-AF65-F5344CB8AC3E}">
        <p14:creationId xmlns:p14="http://schemas.microsoft.com/office/powerpoint/2010/main" val="3850110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AE71B-F86F-5B43-AFB1-24602A324821}"/>
              </a:ext>
            </a:extLst>
          </p:cNvPr>
          <p:cNvSpPr>
            <a:spLocks noGrp="1"/>
          </p:cNvSpPr>
          <p:nvPr>
            <p:ph type="title"/>
          </p:nvPr>
        </p:nvSpPr>
        <p:spPr/>
        <p:txBody>
          <a:bodyPr/>
          <a:lstStyle/>
          <a:p>
            <a:r>
              <a:rPr lang="en-US" dirty="0"/>
              <a:t>Generalization</a:t>
            </a:r>
          </a:p>
        </p:txBody>
      </p:sp>
      <p:pic>
        <p:nvPicPr>
          <p:cNvPr id="7" name="Content Placeholder 6">
            <a:extLst>
              <a:ext uri="{FF2B5EF4-FFF2-40B4-BE49-F238E27FC236}">
                <a16:creationId xmlns:a16="http://schemas.microsoft.com/office/drawing/2014/main" id="{DE9D632A-6877-DF49-A8B2-651B17F1F799}"/>
              </a:ext>
            </a:extLst>
          </p:cNvPr>
          <p:cNvPicPr>
            <a:picLocks noGrp="1" noChangeAspect="1"/>
          </p:cNvPicPr>
          <p:nvPr>
            <p:ph idx="1"/>
          </p:nvPr>
        </p:nvPicPr>
        <p:blipFill>
          <a:blip r:embed="rId2"/>
          <a:stretch>
            <a:fillRect/>
          </a:stretch>
        </p:blipFill>
        <p:spPr>
          <a:xfrm>
            <a:off x="5221177" y="1707642"/>
            <a:ext cx="6676004" cy="3759303"/>
          </a:xfrm>
        </p:spPr>
      </p:pic>
      <p:sp>
        <p:nvSpPr>
          <p:cNvPr id="4" name="Date Placeholder 3">
            <a:extLst>
              <a:ext uri="{FF2B5EF4-FFF2-40B4-BE49-F238E27FC236}">
                <a16:creationId xmlns:a16="http://schemas.microsoft.com/office/drawing/2014/main" id="{12F195B4-2E49-764A-8365-88341AADAA63}"/>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50B0EC15-BA05-1646-BC6E-443AF2F0E2C8}"/>
              </a:ext>
            </a:extLst>
          </p:cNvPr>
          <p:cNvSpPr>
            <a:spLocks noGrp="1"/>
          </p:cNvSpPr>
          <p:nvPr>
            <p:ph type="sldNum" sz="quarter" idx="12"/>
          </p:nvPr>
        </p:nvSpPr>
        <p:spPr/>
        <p:txBody>
          <a:bodyPr/>
          <a:lstStyle/>
          <a:p>
            <a:fld id="{D8C2E80E-A818-EA4B-839C-9030708D7285}" type="slidenum">
              <a:rPr lang="en-US" smtClean="0"/>
              <a:t>27</a:t>
            </a:fld>
            <a:endParaRPr lang="en-US" dirty="0"/>
          </a:p>
        </p:txBody>
      </p:sp>
      <p:sp>
        <p:nvSpPr>
          <p:cNvPr id="8" name="Rectangle 7">
            <a:extLst>
              <a:ext uri="{FF2B5EF4-FFF2-40B4-BE49-F238E27FC236}">
                <a16:creationId xmlns:a16="http://schemas.microsoft.com/office/drawing/2014/main" id="{5FE8B98E-2536-064A-A106-272E8CDF940D}"/>
              </a:ext>
            </a:extLst>
          </p:cNvPr>
          <p:cNvSpPr/>
          <p:nvPr/>
        </p:nvSpPr>
        <p:spPr>
          <a:xfrm>
            <a:off x="314325" y="2248465"/>
            <a:ext cx="4833700" cy="2677656"/>
          </a:xfrm>
          <a:prstGeom prst="rect">
            <a:avLst/>
          </a:prstGeom>
        </p:spPr>
        <p:txBody>
          <a:bodyPr wrap="square">
            <a:spAutoFit/>
          </a:bodyPr>
          <a:lstStyle/>
          <a:p>
            <a:r>
              <a:rPr lang="en-US" altLang="en-US" sz="2400" b="1" dirty="0"/>
              <a:t>Underfitting:</a:t>
            </a:r>
            <a:r>
              <a:rPr lang="en-US" altLang="en-US" sz="2400" dirty="0"/>
              <a:t> model is too “simple” to represent all the relevant class characteristics</a:t>
            </a:r>
          </a:p>
          <a:p>
            <a:endParaRPr lang="en-US" altLang="en-US" sz="2400" b="1" dirty="0"/>
          </a:p>
          <a:p>
            <a:r>
              <a:rPr lang="en-US" altLang="en-US" sz="2400" b="1" dirty="0"/>
              <a:t>Overfitting:</a:t>
            </a:r>
            <a:r>
              <a:rPr lang="en-US" altLang="en-US" sz="2400" dirty="0"/>
              <a:t> model is too “complex” and fits irrelevant characteristics (noise) in the data</a:t>
            </a:r>
          </a:p>
        </p:txBody>
      </p:sp>
      <p:sp>
        <p:nvSpPr>
          <p:cNvPr id="3" name="Footer Placeholder 2">
            <a:extLst>
              <a:ext uri="{FF2B5EF4-FFF2-40B4-BE49-F238E27FC236}">
                <a16:creationId xmlns:a16="http://schemas.microsoft.com/office/drawing/2014/main" id="{A27E2524-96C2-B44C-B0B3-FDB770BB4378}"/>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54882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83FBC-59A0-DF4C-9919-B474C9E54525}"/>
              </a:ext>
            </a:extLst>
          </p:cNvPr>
          <p:cNvSpPr>
            <a:spLocks noGrp="1"/>
          </p:cNvSpPr>
          <p:nvPr>
            <p:ph type="title"/>
          </p:nvPr>
        </p:nvSpPr>
        <p:spPr/>
        <p:txBody>
          <a:bodyPr/>
          <a:lstStyle/>
          <a:p>
            <a:r>
              <a:rPr lang="en-US" dirty="0"/>
              <a:t>How to evaluate your model</a:t>
            </a:r>
          </a:p>
        </p:txBody>
      </p:sp>
      <p:sp>
        <p:nvSpPr>
          <p:cNvPr id="3" name="Content Placeholder 2">
            <a:extLst>
              <a:ext uri="{FF2B5EF4-FFF2-40B4-BE49-F238E27FC236}">
                <a16:creationId xmlns:a16="http://schemas.microsoft.com/office/drawing/2014/main" id="{4C48E01D-C52E-3642-B0D2-E4B77447EF9D}"/>
              </a:ext>
            </a:extLst>
          </p:cNvPr>
          <p:cNvSpPr>
            <a:spLocks noGrp="1"/>
          </p:cNvSpPr>
          <p:nvPr>
            <p:ph idx="1"/>
          </p:nvPr>
        </p:nvSpPr>
        <p:spPr>
          <a:xfrm>
            <a:off x="314325" y="1365885"/>
            <a:ext cx="11387137" cy="4429125"/>
          </a:xfrm>
        </p:spPr>
        <p:txBody>
          <a:bodyPr/>
          <a:lstStyle/>
          <a:p>
            <a:r>
              <a:rPr lang="en-US" dirty="0"/>
              <a:t>The metrics that you choose to evaluate your machine learning model is very important.</a:t>
            </a:r>
          </a:p>
          <a:p>
            <a:endParaRPr lang="en-US" dirty="0"/>
          </a:p>
          <a:p>
            <a:pPr marL="457200" indent="-457200">
              <a:buFont typeface="+mj-lt"/>
              <a:buAutoNum type="arabicPeriod"/>
            </a:pPr>
            <a:r>
              <a:rPr lang="en-US" b="1" dirty="0"/>
              <a:t>Confusion Matrix:</a:t>
            </a:r>
          </a:p>
          <a:p>
            <a:pPr marL="274320" lvl="1" indent="0">
              <a:buNone/>
            </a:pPr>
            <a:r>
              <a:rPr lang="en-US" dirty="0"/>
              <a:t>Example of False Negatives (FN): </a:t>
            </a:r>
            <a:r>
              <a:rPr lang="en-US" i="1" dirty="0"/>
              <a:t>A person having cancer and the model classifying his case as No-cancer </a:t>
            </a:r>
            <a:endParaRPr lang="en-US" dirty="0"/>
          </a:p>
          <a:p>
            <a:endParaRPr lang="ar-SA" dirty="0"/>
          </a:p>
          <a:p>
            <a:endParaRPr lang="ar-SA" dirty="0"/>
          </a:p>
          <a:p>
            <a:endParaRPr lang="ar-SA" dirty="0"/>
          </a:p>
          <a:p>
            <a:endParaRPr lang="ar-SA" dirty="0"/>
          </a:p>
          <a:p>
            <a:endParaRPr lang="ar-SA" dirty="0"/>
          </a:p>
          <a:p>
            <a:pPr marL="457200" indent="-457200">
              <a:buFont typeface="+mj-lt"/>
              <a:buAutoNum type="arabicPeriod" startAt="2"/>
            </a:pPr>
            <a:r>
              <a:rPr lang="en-US" b="1" dirty="0"/>
              <a:t>Accuracy: </a:t>
            </a:r>
            <a:r>
              <a:rPr lang="en-US" dirty="0"/>
              <a:t>the number of correct predictions made by the model over all kinds predictions made </a:t>
            </a:r>
            <a:endParaRPr lang="en-US" b="1" dirty="0"/>
          </a:p>
          <a:p>
            <a:endParaRPr lang="en-US" dirty="0"/>
          </a:p>
        </p:txBody>
      </p:sp>
      <p:sp>
        <p:nvSpPr>
          <p:cNvPr id="4" name="Date Placeholder 3">
            <a:extLst>
              <a:ext uri="{FF2B5EF4-FFF2-40B4-BE49-F238E27FC236}">
                <a16:creationId xmlns:a16="http://schemas.microsoft.com/office/drawing/2014/main" id="{6AC834D7-9615-2346-9B8A-5624BF1ED334}"/>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A1931CCA-86C3-2348-B1D3-BB051BE83E11}"/>
              </a:ext>
            </a:extLst>
          </p:cNvPr>
          <p:cNvSpPr>
            <a:spLocks noGrp="1"/>
          </p:cNvSpPr>
          <p:nvPr>
            <p:ph type="sldNum" sz="quarter" idx="12"/>
          </p:nvPr>
        </p:nvSpPr>
        <p:spPr/>
        <p:txBody>
          <a:bodyPr/>
          <a:lstStyle/>
          <a:p>
            <a:fld id="{D8C2E80E-A818-EA4B-839C-9030708D7285}" type="slidenum">
              <a:rPr lang="en-US" smtClean="0"/>
              <a:t>28</a:t>
            </a:fld>
            <a:endParaRPr lang="en-US" dirty="0"/>
          </a:p>
        </p:txBody>
      </p:sp>
      <p:pic>
        <p:nvPicPr>
          <p:cNvPr id="8" name="Picture 7">
            <a:extLst>
              <a:ext uri="{FF2B5EF4-FFF2-40B4-BE49-F238E27FC236}">
                <a16:creationId xmlns:a16="http://schemas.microsoft.com/office/drawing/2014/main" id="{214AA928-906C-9A4D-B07F-C6F731A705E3}"/>
              </a:ext>
            </a:extLst>
          </p:cNvPr>
          <p:cNvPicPr>
            <a:picLocks noChangeAspect="1"/>
          </p:cNvPicPr>
          <p:nvPr/>
        </p:nvPicPr>
        <p:blipFill>
          <a:blip r:embed="rId2"/>
          <a:stretch>
            <a:fillRect/>
          </a:stretch>
        </p:blipFill>
        <p:spPr>
          <a:xfrm>
            <a:off x="461691" y="2851417"/>
            <a:ext cx="3028927" cy="2271695"/>
          </a:xfrm>
          <a:prstGeom prst="rect">
            <a:avLst/>
          </a:prstGeom>
        </p:spPr>
      </p:pic>
      <p:pic>
        <p:nvPicPr>
          <p:cNvPr id="9" name="Picture 8">
            <a:extLst>
              <a:ext uri="{FF2B5EF4-FFF2-40B4-BE49-F238E27FC236}">
                <a16:creationId xmlns:a16="http://schemas.microsoft.com/office/drawing/2014/main" id="{AB2C2C57-E8B2-A949-877A-FEC30F195DCC}"/>
              </a:ext>
            </a:extLst>
          </p:cNvPr>
          <p:cNvPicPr>
            <a:picLocks noChangeAspect="1"/>
          </p:cNvPicPr>
          <p:nvPr/>
        </p:nvPicPr>
        <p:blipFill rotWithShape="1">
          <a:blip r:embed="rId3"/>
          <a:srcRect l="40855" t="72544" r="36197" b="20205"/>
          <a:stretch/>
        </p:blipFill>
        <p:spPr>
          <a:xfrm>
            <a:off x="1772528" y="5649238"/>
            <a:ext cx="2518117" cy="497280"/>
          </a:xfrm>
          <a:prstGeom prst="rect">
            <a:avLst/>
          </a:prstGeom>
        </p:spPr>
      </p:pic>
      <p:sp>
        <p:nvSpPr>
          <p:cNvPr id="10" name="TextBox 9">
            <a:extLst>
              <a:ext uri="{FF2B5EF4-FFF2-40B4-BE49-F238E27FC236}">
                <a16:creationId xmlns:a16="http://schemas.microsoft.com/office/drawing/2014/main" id="{F10F3A43-137D-4F4F-A03D-41F81C01F474}"/>
              </a:ext>
            </a:extLst>
          </p:cNvPr>
          <p:cNvSpPr txBox="1"/>
          <p:nvPr/>
        </p:nvSpPr>
        <p:spPr>
          <a:xfrm>
            <a:off x="3859002" y="4192404"/>
            <a:ext cx="8210843"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100" dirty="0">
                <a:solidFill>
                  <a:schemeClr val="accent1"/>
                </a:solidFill>
              </a:rPr>
              <a:t>Accuracy should NEVER be used as a measure when the target variable classes in the data are a majority of one class.</a:t>
            </a:r>
          </a:p>
          <a:p>
            <a:r>
              <a:rPr lang="en-US" sz="1100" i="1" dirty="0">
                <a:solidFill>
                  <a:schemeClr val="accent1"/>
                </a:solidFill>
              </a:rPr>
              <a:t>Ex: In our cancer detection example with 100 people, only 5 people has cancer. Let’s say our model is very bad and predicts every case as No Cancer. In doing so, it has classified those 95 non-cancer patients correctly and 5 cancerous patients as Non-cancerous. Now even though the model is terrible at predicting cancer, The accuracy of such a bad model is also 95%</a:t>
            </a:r>
            <a:r>
              <a:rPr lang="en-US" sz="1100" dirty="0">
                <a:solidFill>
                  <a:schemeClr val="accent1"/>
                </a:solidFill>
              </a:rPr>
              <a:t>.</a:t>
            </a:r>
          </a:p>
        </p:txBody>
      </p:sp>
      <p:sp>
        <p:nvSpPr>
          <p:cNvPr id="6" name="Footer Placeholder 5">
            <a:extLst>
              <a:ext uri="{FF2B5EF4-FFF2-40B4-BE49-F238E27FC236}">
                <a16:creationId xmlns:a16="http://schemas.microsoft.com/office/drawing/2014/main" id="{103A7503-57E6-6647-AFB8-288FB0917C75}"/>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17471695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83FBC-59A0-DF4C-9919-B474C9E54525}"/>
              </a:ext>
            </a:extLst>
          </p:cNvPr>
          <p:cNvSpPr>
            <a:spLocks noGrp="1"/>
          </p:cNvSpPr>
          <p:nvPr>
            <p:ph type="title"/>
          </p:nvPr>
        </p:nvSpPr>
        <p:spPr/>
        <p:txBody>
          <a:bodyPr/>
          <a:lstStyle/>
          <a:p>
            <a:r>
              <a:rPr lang="en-US" dirty="0"/>
              <a:t>How to evaluate your model</a:t>
            </a:r>
          </a:p>
        </p:txBody>
      </p:sp>
      <p:sp>
        <p:nvSpPr>
          <p:cNvPr id="3" name="Content Placeholder 2">
            <a:extLst>
              <a:ext uri="{FF2B5EF4-FFF2-40B4-BE49-F238E27FC236}">
                <a16:creationId xmlns:a16="http://schemas.microsoft.com/office/drawing/2014/main" id="{4C48E01D-C52E-3642-B0D2-E4B77447EF9D}"/>
              </a:ext>
            </a:extLst>
          </p:cNvPr>
          <p:cNvSpPr>
            <a:spLocks noGrp="1"/>
          </p:cNvSpPr>
          <p:nvPr>
            <p:ph idx="1"/>
          </p:nvPr>
        </p:nvSpPr>
        <p:spPr>
          <a:xfrm>
            <a:off x="314325" y="1743075"/>
            <a:ext cx="7755255" cy="4429125"/>
          </a:xfrm>
        </p:spPr>
        <p:txBody>
          <a:bodyPr/>
          <a:lstStyle/>
          <a:p>
            <a:pPr marL="457200" indent="-457200">
              <a:buFont typeface="+mj-lt"/>
              <a:buAutoNum type="arabicPeriod" startAt="3"/>
            </a:pPr>
            <a:r>
              <a:rPr lang="en-US" b="1" dirty="0"/>
              <a:t>Precision: </a:t>
            </a:r>
            <a:r>
              <a:rPr lang="en-US" dirty="0"/>
              <a:t>It is the number of correct positive results divided by the number of positive results predicted by the classifier</a:t>
            </a:r>
          </a:p>
          <a:p>
            <a:pPr marL="0" indent="0">
              <a:buNone/>
            </a:pPr>
            <a:r>
              <a:rPr lang="en-US" dirty="0"/>
              <a:t>      = TP / (TP+FP)</a:t>
            </a:r>
            <a:endParaRPr lang="ar-SA" dirty="0"/>
          </a:p>
          <a:p>
            <a:endParaRPr lang="ar-SA" dirty="0"/>
          </a:p>
          <a:p>
            <a:pPr marL="457200" indent="-457200">
              <a:buFont typeface="+mj-lt"/>
              <a:buAutoNum type="arabicPeriod" startAt="4"/>
            </a:pPr>
            <a:r>
              <a:rPr lang="en-US" b="1" dirty="0"/>
              <a:t>Recall : </a:t>
            </a:r>
            <a:r>
              <a:rPr lang="en-US" dirty="0"/>
              <a:t>the number of correct positive results divided by the number of </a:t>
            </a:r>
            <a:r>
              <a:rPr lang="en-US" b="1" i="1" dirty="0"/>
              <a:t>all </a:t>
            </a:r>
            <a:r>
              <a:rPr lang="en-US" dirty="0"/>
              <a:t>relevant samples (all samples that should have been identified as positive).</a:t>
            </a:r>
          </a:p>
          <a:p>
            <a:pPr marL="0" indent="0">
              <a:buNone/>
            </a:pPr>
            <a:r>
              <a:rPr lang="en-US" dirty="0"/>
              <a:t>     = TP / (TP+FN)</a:t>
            </a:r>
            <a:endParaRPr lang="ar-SA" dirty="0"/>
          </a:p>
          <a:p>
            <a:endParaRPr lang="en-US" dirty="0"/>
          </a:p>
          <a:p>
            <a:pPr marL="457200" indent="-457200">
              <a:buFont typeface="+mj-lt"/>
              <a:buAutoNum type="arabicPeriod" startAt="5"/>
            </a:pPr>
            <a:r>
              <a:rPr lang="en-US" b="1" dirty="0"/>
              <a:t>F1 score : </a:t>
            </a:r>
            <a:r>
              <a:rPr lang="en-US" dirty="0"/>
              <a:t>F1 Score is the Harmonic Mean between precision and recall. The range for F1 Score is [0, 1]</a:t>
            </a:r>
          </a:p>
        </p:txBody>
      </p:sp>
      <p:sp>
        <p:nvSpPr>
          <p:cNvPr id="4" name="Date Placeholder 3">
            <a:extLst>
              <a:ext uri="{FF2B5EF4-FFF2-40B4-BE49-F238E27FC236}">
                <a16:creationId xmlns:a16="http://schemas.microsoft.com/office/drawing/2014/main" id="{6AC834D7-9615-2346-9B8A-5624BF1ED334}"/>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A1931CCA-86C3-2348-B1D3-BB051BE83E11}"/>
              </a:ext>
            </a:extLst>
          </p:cNvPr>
          <p:cNvSpPr>
            <a:spLocks noGrp="1"/>
          </p:cNvSpPr>
          <p:nvPr>
            <p:ph type="sldNum" sz="quarter" idx="12"/>
          </p:nvPr>
        </p:nvSpPr>
        <p:spPr/>
        <p:txBody>
          <a:bodyPr/>
          <a:lstStyle/>
          <a:p>
            <a:fld id="{D8C2E80E-A818-EA4B-839C-9030708D7285}" type="slidenum">
              <a:rPr lang="en-US" smtClean="0"/>
              <a:t>29</a:t>
            </a:fld>
            <a:endParaRPr lang="en-US" dirty="0"/>
          </a:p>
        </p:txBody>
      </p:sp>
      <p:pic>
        <p:nvPicPr>
          <p:cNvPr id="8" name="Picture 7">
            <a:extLst>
              <a:ext uri="{FF2B5EF4-FFF2-40B4-BE49-F238E27FC236}">
                <a16:creationId xmlns:a16="http://schemas.microsoft.com/office/drawing/2014/main" id="{214AA928-906C-9A4D-B07F-C6F731A705E3}"/>
              </a:ext>
            </a:extLst>
          </p:cNvPr>
          <p:cNvPicPr>
            <a:picLocks noChangeAspect="1"/>
          </p:cNvPicPr>
          <p:nvPr/>
        </p:nvPicPr>
        <p:blipFill>
          <a:blip r:embed="rId2"/>
          <a:stretch>
            <a:fillRect/>
          </a:stretch>
        </p:blipFill>
        <p:spPr>
          <a:xfrm>
            <a:off x="8477630" y="440052"/>
            <a:ext cx="2760346" cy="2070259"/>
          </a:xfrm>
          <a:prstGeom prst="rect">
            <a:avLst/>
          </a:prstGeom>
        </p:spPr>
      </p:pic>
      <p:sp>
        <p:nvSpPr>
          <p:cNvPr id="6" name="Frame 5">
            <a:extLst>
              <a:ext uri="{FF2B5EF4-FFF2-40B4-BE49-F238E27FC236}">
                <a16:creationId xmlns:a16="http://schemas.microsoft.com/office/drawing/2014/main" id="{CB3C3032-F455-7549-BA16-FF947B5DF880}"/>
              </a:ext>
            </a:extLst>
          </p:cNvPr>
          <p:cNvSpPr/>
          <p:nvPr/>
        </p:nvSpPr>
        <p:spPr>
          <a:xfrm>
            <a:off x="9774691" y="1300159"/>
            <a:ext cx="1266689" cy="36576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a:extLst>
              <a:ext uri="{FF2B5EF4-FFF2-40B4-BE49-F238E27FC236}">
                <a16:creationId xmlns:a16="http://schemas.microsoft.com/office/drawing/2014/main" id="{7E0F0F30-FE68-724C-B305-F8DA55382922}"/>
              </a:ext>
            </a:extLst>
          </p:cNvPr>
          <p:cNvPicPr>
            <a:picLocks noChangeAspect="1"/>
          </p:cNvPicPr>
          <p:nvPr/>
        </p:nvPicPr>
        <p:blipFill>
          <a:blip r:embed="rId2"/>
          <a:stretch>
            <a:fillRect/>
          </a:stretch>
        </p:blipFill>
        <p:spPr>
          <a:xfrm>
            <a:off x="8667123" y="2526026"/>
            <a:ext cx="2760346" cy="2070259"/>
          </a:xfrm>
          <a:prstGeom prst="rect">
            <a:avLst/>
          </a:prstGeom>
        </p:spPr>
      </p:pic>
      <p:sp>
        <p:nvSpPr>
          <p:cNvPr id="12" name="Frame 11">
            <a:extLst>
              <a:ext uri="{FF2B5EF4-FFF2-40B4-BE49-F238E27FC236}">
                <a16:creationId xmlns:a16="http://schemas.microsoft.com/office/drawing/2014/main" id="{DB7F32D5-5F3F-524F-B260-BDAC8A5B3BAF}"/>
              </a:ext>
            </a:extLst>
          </p:cNvPr>
          <p:cNvSpPr/>
          <p:nvPr/>
        </p:nvSpPr>
        <p:spPr>
          <a:xfrm>
            <a:off x="9964185" y="3386132"/>
            <a:ext cx="459976" cy="99383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FCF04A53-AF7D-AE4E-AC9B-7E78245DD475}"/>
              </a:ext>
            </a:extLst>
          </p:cNvPr>
          <p:cNvPicPr>
            <a:picLocks noChangeAspect="1"/>
          </p:cNvPicPr>
          <p:nvPr/>
        </p:nvPicPr>
        <p:blipFill rotWithShape="1">
          <a:blip r:embed="rId3"/>
          <a:srcRect l="43194" t="44500" r="41806" b="48833"/>
          <a:stretch/>
        </p:blipFill>
        <p:spPr>
          <a:xfrm>
            <a:off x="2217420" y="5680329"/>
            <a:ext cx="4198468" cy="1166241"/>
          </a:xfrm>
          <a:prstGeom prst="rect">
            <a:avLst/>
          </a:prstGeom>
        </p:spPr>
      </p:pic>
      <p:sp>
        <p:nvSpPr>
          <p:cNvPr id="9" name="Footer Placeholder 8">
            <a:extLst>
              <a:ext uri="{FF2B5EF4-FFF2-40B4-BE49-F238E27FC236}">
                <a16:creationId xmlns:a16="http://schemas.microsoft.com/office/drawing/2014/main" id="{1F6B48CF-8133-3141-BC64-567E3AB5F6D2}"/>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082526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AAE31-A8E7-164A-8017-E841415EF87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5899958-4307-6C49-A011-C65D19715932}"/>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75EDA40D-89F9-B443-91EE-436B20046A52}"/>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564B216D-137E-3643-AED1-255F5BEAEF52}"/>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9E3B0BDF-3502-B04B-B408-E112616AAFA2}"/>
              </a:ext>
            </a:extLst>
          </p:cNvPr>
          <p:cNvSpPr>
            <a:spLocks noGrp="1"/>
          </p:cNvSpPr>
          <p:nvPr>
            <p:ph type="sldNum" sz="quarter" idx="12"/>
          </p:nvPr>
        </p:nvSpPr>
        <p:spPr/>
        <p:txBody>
          <a:bodyPr/>
          <a:lstStyle/>
          <a:p>
            <a:fld id="{D8C2E80E-A818-EA4B-839C-9030708D7285}" type="slidenum">
              <a:rPr lang="en-US" smtClean="0"/>
              <a:t>3</a:t>
            </a:fld>
            <a:endParaRPr lang="en-US" dirty="0"/>
          </a:p>
        </p:txBody>
      </p:sp>
      <p:pic>
        <p:nvPicPr>
          <p:cNvPr id="7" name="Picture 6">
            <a:extLst>
              <a:ext uri="{FF2B5EF4-FFF2-40B4-BE49-F238E27FC236}">
                <a16:creationId xmlns:a16="http://schemas.microsoft.com/office/drawing/2014/main" id="{144D0AC2-6B21-094E-96A9-82BEBCC25E39}"/>
              </a:ext>
            </a:extLst>
          </p:cNvPr>
          <p:cNvPicPr>
            <a:picLocks noChangeAspect="1"/>
          </p:cNvPicPr>
          <p:nvPr/>
        </p:nvPicPr>
        <p:blipFill>
          <a:blip r:embed="rId2"/>
          <a:stretch>
            <a:fillRect/>
          </a:stretch>
        </p:blipFill>
        <p:spPr>
          <a:xfrm>
            <a:off x="240793" y="1453699"/>
            <a:ext cx="5855208" cy="4516651"/>
          </a:xfrm>
          <a:prstGeom prst="rect">
            <a:avLst/>
          </a:prstGeom>
        </p:spPr>
      </p:pic>
      <p:pic>
        <p:nvPicPr>
          <p:cNvPr id="8" name="Picture 7">
            <a:extLst>
              <a:ext uri="{FF2B5EF4-FFF2-40B4-BE49-F238E27FC236}">
                <a16:creationId xmlns:a16="http://schemas.microsoft.com/office/drawing/2014/main" id="{E78BE4C0-1A9F-3E45-B4E9-192467245B5A}"/>
              </a:ext>
            </a:extLst>
          </p:cNvPr>
          <p:cNvPicPr>
            <a:picLocks noChangeAspect="1"/>
          </p:cNvPicPr>
          <p:nvPr/>
        </p:nvPicPr>
        <p:blipFill>
          <a:blip r:embed="rId3"/>
          <a:stretch>
            <a:fillRect/>
          </a:stretch>
        </p:blipFill>
        <p:spPr>
          <a:xfrm>
            <a:off x="5969557" y="0"/>
            <a:ext cx="6222443" cy="5972746"/>
          </a:xfrm>
          <a:prstGeom prst="rect">
            <a:avLst/>
          </a:prstGeom>
        </p:spPr>
      </p:pic>
    </p:spTree>
    <p:extLst>
      <p:ext uri="{BB962C8B-B14F-4D97-AF65-F5344CB8AC3E}">
        <p14:creationId xmlns:p14="http://schemas.microsoft.com/office/powerpoint/2010/main" val="304361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83FBC-59A0-DF4C-9919-B474C9E54525}"/>
              </a:ext>
            </a:extLst>
          </p:cNvPr>
          <p:cNvSpPr>
            <a:spLocks noGrp="1"/>
          </p:cNvSpPr>
          <p:nvPr>
            <p:ph type="title"/>
          </p:nvPr>
        </p:nvSpPr>
        <p:spPr/>
        <p:txBody>
          <a:bodyPr/>
          <a:lstStyle/>
          <a:p>
            <a:r>
              <a:rPr lang="en-US" dirty="0"/>
              <a:t>How to evaluate your model</a:t>
            </a:r>
          </a:p>
        </p:txBody>
      </p:sp>
      <p:sp>
        <p:nvSpPr>
          <p:cNvPr id="3" name="Content Placeholder 2">
            <a:extLst>
              <a:ext uri="{FF2B5EF4-FFF2-40B4-BE49-F238E27FC236}">
                <a16:creationId xmlns:a16="http://schemas.microsoft.com/office/drawing/2014/main" id="{4C48E01D-C52E-3642-B0D2-E4B77447EF9D}"/>
              </a:ext>
            </a:extLst>
          </p:cNvPr>
          <p:cNvSpPr>
            <a:spLocks noGrp="1"/>
          </p:cNvSpPr>
          <p:nvPr>
            <p:ph idx="1"/>
          </p:nvPr>
        </p:nvSpPr>
        <p:spPr>
          <a:xfrm>
            <a:off x="314325" y="1365885"/>
            <a:ext cx="11387137" cy="4429125"/>
          </a:xfrm>
        </p:spPr>
        <p:txBody>
          <a:bodyPr/>
          <a:lstStyle/>
          <a:p>
            <a:endParaRPr lang="ar-SA" dirty="0"/>
          </a:p>
          <a:p>
            <a:endParaRPr lang="en-US" dirty="0"/>
          </a:p>
        </p:txBody>
      </p:sp>
      <p:sp>
        <p:nvSpPr>
          <p:cNvPr id="4" name="Date Placeholder 3">
            <a:extLst>
              <a:ext uri="{FF2B5EF4-FFF2-40B4-BE49-F238E27FC236}">
                <a16:creationId xmlns:a16="http://schemas.microsoft.com/office/drawing/2014/main" id="{6AC834D7-9615-2346-9B8A-5624BF1ED334}"/>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A1931CCA-86C3-2348-B1D3-BB051BE83E11}"/>
              </a:ext>
            </a:extLst>
          </p:cNvPr>
          <p:cNvSpPr>
            <a:spLocks noGrp="1"/>
          </p:cNvSpPr>
          <p:nvPr>
            <p:ph type="sldNum" sz="quarter" idx="12"/>
          </p:nvPr>
        </p:nvSpPr>
        <p:spPr/>
        <p:txBody>
          <a:bodyPr/>
          <a:lstStyle/>
          <a:p>
            <a:fld id="{D8C2E80E-A818-EA4B-839C-9030708D7285}" type="slidenum">
              <a:rPr lang="en-US" smtClean="0"/>
              <a:t>30</a:t>
            </a:fld>
            <a:endParaRPr lang="en-US" dirty="0"/>
          </a:p>
        </p:txBody>
      </p:sp>
      <p:pic>
        <p:nvPicPr>
          <p:cNvPr id="8" name="Picture 7">
            <a:extLst>
              <a:ext uri="{FF2B5EF4-FFF2-40B4-BE49-F238E27FC236}">
                <a16:creationId xmlns:a16="http://schemas.microsoft.com/office/drawing/2014/main" id="{214AA928-906C-9A4D-B07F-C6F731A705E3}"/>
              </a:ext>
            </a:extLst>
          </p:cNvPr>
          <p:cNvPicPr>
            <a:picLocks noChangeAspect="1"/>
          </p:cNvPicPr>
          <p:nvPr/>
        </p:nvPicPr>
        <p:blipFill>
          <a:blip r:embed="rId2"/>
          <a:stretch>
            <a:fillRect/>
          </a:stretch>
        </p:blipFill>
        <p:spPr>
          <a:xfrm>
            <a:off x="9040918" y="251938"/>
            <a:ext cx="3028927" cy="2271695"/>
          </a:xfrm>
          <a:prstGeom prst="rect">
            <a:avLst/>
          </a:prstGeom>
        </p:spPr>
      </p:pic>
      <p:sp>
        <p:nvSpPr>
          <p:cNvPr id="6" name="Footer Placeholder 5">
            <a:extLst>
              <a:ext uri="{FF2B5EF4-FFF2-40B4-BE49-F238E27FC236}">
                <a16:creationId xmlns:a16="http://schemas.microsoft.com/office/drawing/2014/main" id="{103A7503-57E6-6647-AFB8-288FB0917C75}"/>
              </a:ext>
            </a:extLst>
          </p:cNvPr>
          <p:cNvSpPr>
            <a:spLocks noGrp="1"/>
          </p:cNvSpPr>
          <p:nvPr>
            <p:ph type="ftr" sz="quarter" idx="11"/>
          </p:nvPr>
        </p:nvSpPr>
        <p:spPr/>
        <p:txBody>
          <a:bodyPr/>
          <a:lstStyle/>
          <a:p>
            <a:r>
              <a:rPr lang="en-US"/>
              <a:t>Dr. Malak Abdullah</a:t>
            </a:r>
            <a:endParaRPr lang="en-US" dirty="0"/>
          </a:p>
        </p:txBody>
      </p:sp>
      <p:sp>
        <p:nvSpPr>
          <p:cNvPr id="11" name="Content Placeholder 2">
            <a:extLst>
              <a:ext uri="{FF2B5EF4-FFF2-40B4-BE49-F238E27FC236}">
                <a16:creationId xmlns:a16="http://schemas.microsoft.com/office/drawing/2014/main" id="{7A8A0AC4-1FAA-434F-A86D-19899CB420E1}"/>
              </a:ext>
            </a:extLst>
          </p:cNvPr>
          <p:cNvSpPr txBox="1">
            <a:spLocks/>
          </p:cNvSpPr>
          <p:nvPr/>
        </p:nvSpPr>
        <p:spPr>
          <a:xfrm>
            <a:off x="314325" y="1406232"/>
            <a:ext cx="8726593" cy="4429125"/>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v"/>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b="1" dirty="0"/>
              <a:t>Example: </a:t>
            </a:r>
            <a:r>
              <a:rPr lang="en-US" dirty="0"/>
              <a:t>A school is running a machine learning primary diabetes scan on all of its students.</a:t>
            </a:r>
            <a:br>
              <a:rPr lang="en-US" dirty="0"/>
            </a:br>
            <a:r>
              <a:rPr lang="en-US" dirty="0"/>
              <a:t>The output is either </a:t>
            </a:r>
            <a:r>
              <a:rPr lang="en-US" b="1" dirty="0"/>
              <a:t>diabetic </a:t>
            </a:r>
            <a:r>
              <a:rPr lang="en-US" dirty="0"/>
              <a:t>(+</a:t>
            </a:r>
            <a:r>
              <a:rPr lang="en-US" dirty="0" err="1"/>
              <a:t>ve</a:t>
            </a:r>
            <a:r>
              <a:rPr lang="en-US" dirty="0"/>
              <a:t>) or </a:t>
            </a:r>
            <a:r>
              <a:rPr lang="en-US" b="1" dirty="0"/>
              <a:t>healthy </a:t>
            </a:r>
            <a:r>
              <a:rPr lang="en-US" dirty="0"/>
              <a:t>(-</a:t>
            </a:r>
            <a:r>
              <a:rPr lang="en-US" dirty="0" err="1"/>
              <a:t>ve</a:t>
            </a:r>
            <a:r>
              <a:rPr lang="en-US" dirty="0"/>
              <a:t>).</a:t>
            </a:r>
          </a:p>
          <a:p>
            <a:pPr marL="0" indent="0">
              <a:buNone/>
            </a:pPr>
            <a:endParaRPr lang="en-US" b="1" dirty="0"/>
          </a:p>
          <a:p>
            <a:pPr marL="0" indent="0">
              <a:buNone/>
            </a:pPr>
            <a:r>
              <a:rPr lang="en-US" b="1" dirty="0"/>
              <a:t>Accuracy </a:t>
            </a:r>
            <a:r>
              <a:rPr lang="en-US" dirty="0"/>
              <a:t>answers the following question: How many students did we correctly label out of all the students? </a:t>
            </a:r>
          </a:p>
          <a:p>
            <a:pPr marL="457200" indent="-457200">
              <a:buFont typeface="+mj-lt"/>
              <a:buAutoNum type="arabicPeriod" startAt="3"/>
            </a:pPr>
            <a:endParaRPr lang="en-US" b="1" dirty="0"/>
          </a:p>
          <a:p>
            <a:pPr marL="0" indent="0">
              <a:buNone/>
            </a:pPr>
            <a:r>
              <a:rPr lang="en-US" b="1" dirty="0"/>
              <a:t>Precision </a:t>
            </a:r>
            <a:r>
              <a:rPr lang="en-US" dirty="0"/>
              <a:t>answers the following: How many of those who we labeled as diabetic are actually diabetic? = TP / (TP+FP)</a:t>
            </a:r>
            <a:endParaRPr lang="ar-SA" dirty="0"/>
          </a:p>
          <a:p>
            <a:pPr marL="0" indent="0">
              <a:buNone/>
            </a:pPr>
            <a:endParaRPr lang="en-US" dirty="0"/>
          </a:p>
          <a:p>
            <a:pPr marL="0" indent="0">
              <a:buNone/>
            </a:pPr>
            <a:r>
              <a:rPr lang="en-US" b="1" dirty="0"/>
              <a:t>Recall </a:t>
            </a:r>
            <a:r>
              <a:rPr lang="en-US" dirty="0"/>
              <a:t>answers the following question: Of all the people who are diabetic, how many of those we correctly predict? = TP / (TP+FN)</a:t>
            </a:r>
            <a:endParaRPr lang="ar-SA" dirty="0"/>
          </a:p>
        </p:txBody>
      </p:sp>
    </p:spTree>
    <p:extLst>
      <p:ext uri="{BB962C8B-B14F-4D97-AF65-F5344CB8AC3E}">
        <p14:creationId xmlns:p14="http://schemas.microsoft.com/office/powerpoint/2010/main" val="1273703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83FBC-59A0-DF4C-9919-B474C9E54525}"/>
              </a:ext>
            </a:extLst>
          </p:cNvPr>
          <p:cNvSpPr>
            <a:spLocks noGrp="1"/>
          </p:cNvSpPr>
          <p:nvPr>
            <p:ph type="title"/>
          </p:nvPr>
        </p:nvSpPr>
        <p:spPr/>
        <p:txBody>
          <a:bodyPr/>
          <a:lstStyle/>
          <a:p>
            <a:r>
              <a:rPr lang="en-US" dirty="0"/>
              <a:t>How to evaluate your model</a:t>
            </a:r>
          </a:p>
        </p:txBody>
      </p:sp>
      <p:sp>
        <p:nvSpPr>
          <p:cNvPr id="4" name="Date Placeholder 3">
            <a:extLst>
              <a:ext uri="{FF2B5EF4-FFF2-40B4-BE49-F238E27FC236}">
                <a16:creationId xmlns:a16="http://schemas.microsoft.com/office/drawing/2014/main" id="{6AC834D7-9615-2346-9B8A-5624BF1ED334}"/>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A1931CCA-86C3-2348-B1D3-BB051BE83E11}"/>
              </a:ext>
            </a:extLst>
          </p:cNvPr>
          <p:cNvSpPr>
            <a:spLocks noGrp="1"/>
          </p:cNvSpPr>
          <p:nvPr>
            <p:ph type="sldNum" sz="quarter" idx="12"/>
          </p:nvPr>
        </p:nvSpPr>
        <p:spPr/>
        <p:txBody>
          <a:bodyPr/>
          <a:lstStyle/>
          <a:p>
            <a:fld id="{D8C2E80E-A818-EA4B-839C-9030708D7285}" type="slidenum">
              <a:rPr lang="en-US" smtClean="0"/>
              <a:t>31</a:t>
            </a:fld>
            <a:endParaRPr lang="en-US" dirty="0"/>
          </a:p>
        </p:txBody>
      </p:sp>
      <p:pic>
        <p:nvPicPr>
          <p:cNvPr id="13" name="Picture 12">
            <a:extLst>
              <a:ext uri="{FF2B5EF4-FFF2-40B4-BE49-F238E27FC236}">
                <a16:creationId xmlns:a16="http://schemas.microsoft.com/office/drawing/2014/main" id="{6B658A9D-7DA2-6A4D-B500-B3E3F7D36C2D}"/>
              </a:ext>
            </a:extLst>
          </p:cNvPr>
          <p:cNvPicPr>
            <a:picLocks noChangeAspect="1"/>
          </p:cNvPicPr>
          <p:nvPr/>
        </p:nvPicPr>
        <p:blipFill rotWithShape="1">
          <a:blip r:embed="rId2"/>
          <a:srcRect l="25213" t="45129" r="24659" b="29194"/>
          <a:stretch/>
        </p:blipFill>
        <p:spPr>
          <a:xfrm>
            <a:off x="702505" y="1205865"/>
            <a:ext cx="7300895" cy="2337435"/>
          </a:xfrm>
          <a:prstGeom prst="rect">
            <a:avLst/>
          </a:prstGeom>
        </p:spPr>
      </p:pic>
      <p:sp>
        <p:nvSpPr>
          <p:cNvPr id="14" name="TextBox 13">
            <a:extLst>
              <a:ext uri="{FF2B5EF4-FFF2-40B4-BE49-F238E27FC236}">
                <a16:creationId xmlns:a16="http://schemas.microsoft.com/office/drawing/2014/main" id="{D04342DB-0D02-4349-98A6-D7F081B999AC}"/>
              </a:ext>
            </a:extLst>
          </p:cNvPr>
          <p:cNvSpPr txBox="1"/>
          <p:nvPr/>
        </p:nvSpPr>
        <p:spPr>
          <a:xfrm>
            <a:off x="198926" y="1281439"/>
            <a:ext cx="618979" cy="369332"/>
          </a:xfrm>
          <a:prstGeom prst="rect">
            <a:avLst/>
          </a:prstGeom>
          <a:noFill/>
        </p:spPr>
        <p:txBody>
          <a:bodyPr wrap="square" rtlCol="0">
            <a:spAutoFit/>
          </a:bodyPr>
          <a:lstStyle/>
          <a:p>
            <a:r>
              <a:rPr lang="en-US" dirty="0">
                <a:solidFill>
                  <a:schemeClr val="accent1"/>
                </a:solidFill>
              </a:rPr>
              <a:t>6.</a:t>
            </a:r>
          </a:p>
        </p:txBody>
      </p:sp>
      <p:sp>
        <p:nvSpPr>
          <p:cNvPr id="15" name="TextBox 14">
            <a:extLst>
              <a:ext uri="{FF2B5EF4-FFF2-40B4-BE49-F238E27FC236}">
                <a16:creationId xmlns:a16="http://schemas.microsoft.com/office/drawing/2014/main" id="{E8FFE906-A251-EB44-B55F-65959C8A0BB8}"/>
              </a:ext>
            </a:extLst>
          </p:cNvPr>
          <p:cNvSpPr txBox="1"/>
          <p:nvPr/>
        </p:nvSpPr>
        <p:spPr>
          <a:xfrm>
            <a:off x="198926" y="3851195"/>
            <a:ext cx="618979" cy="369332"/>
          </a:xfrm>
          <a:prstGeom prst="rect">
            <a:avLst/>
          </a:prstGeom>
          <a:noFill/>
        </p:spPr>
        <p:txBody>
          <a:bodyPr wrap="square" rtlCol="0">
            <a:spAutoFit/>
          </a:bodyPr>
          <a:lstStyle/>
          <a:p>
            <a:r>
              <a:rPr lang="en-US" dirty="0">
                <a:solidFill>
                  <a:schemeClr val="accent1"/>
                </a:solidFill>
              </a:rPr>
              <a:t>7.</a:t>
            </a:r>
          </a:p>
        </p:txBody>
      </p:sp>
      <p:pic>
        <p:nvPicPr>
          <p:cNvPr id="16" name="Picture 15">
            <a:extLst>
              <a:ext uri="{FF2B5EF4-FFF2-40B4-BE49-F238E27FC236}">
                <a16:creationId xmlns:a16="http://schemas.microsoft.com/office/drawing/2014/main" id="{7A319866-B338-7B4E-8608-1A868A72AE3B}"/>
              </a:ext>
            </a:extLst>
          </p:cNvPr>
          <p:cNvPicPr>
            <a:picLocks noChangeAspect="1"/>
          </p:cNvPicPr>
          <p:nvPr/>
        </p:nvPicPr>
        <p:blipFill rotWithShape="1">
          <a:blip r:embed="rId3"/>
          <a:srcRect l="25694" t="22917" r="25452" b="40549"/>
          <a:stretch/>
        </p:blipFill>
        <p:spPr>
          <a:xfrm>
            <a:off x="702505" y="3735204"/>
            <a:ext cx="6372665" cy="2978523"/>
          </a:xfrm>
          <a:prstGeom prst="rect">
            <a:avLst/>
          </a:prstGeom>
        </p:spPr>
      </p:pic>
      <p:pic>
        <p:nvPicPr>
          <p:cNvPr id="17" name="Picture 16">
            <a:extLst>
              <a:ext uri="{FF2B5EF4-FFF2-40B4-BE49-F238E27FC236}">
                <a16:creationId xmlns:a16="http://schemas.microsoft.com/office/drawing/2014/main" id="{4FE49BE4-4317-D94F-BB77-B98DFCDF108C}"/>
              </a:ext>
            </a:extLst>
          </p:cNvPr>
          <p:cNvPicPr>
            <a:picLocks noChangeAspect="1"/>
          </p:cNvPicPr>
          <p:nvPr/>
        </p:nvPicPr>
        <p:blipFill rotWithShape="1">
          <a:blip r:embed="rId2"/>
          <a:srcRect l="38950" t="73561" r="38128" b="16923"/>
          <a:stretch/>
        </p:blipFill>
        <p:spPr>
          <a:xfrm>
            <a:off x="8049340" y="1281439"/>
            <a:ext cx="3901868" cy="1012419"/>
          </a:xfrm>
          <a:prstGeom prst="rect">
            <a:avLst/>
          </a:prstGeom>
        </p:spPr>
      </p:pic>
      <p:pic>
        <p:nvPicPr>
          <p:cNvPr id="18" name="Picture 17">
            <a:extLst>
              <a:ext uri="{FF2B5EF4-FFF2-40B4-BE49-F238E27FC236}">
                <a16:creationId xmlns:a16="http://schemas.microsoft.com/office/drawing/2014/main" id="{07731B26-EE97-C04C-B08D-6C76F7B6EEF1}"/>
              </a:ext>
            </a:extLst>
          </p:cNvPr>
          <p:cNvPicPr>
            <a:picLocks noChangeAspect="1"/>
          </p:cNvPicPr>
          <p:nvPr/>
        </p:nvPicPr>
        <p:blipFill rotWithShape="1">
          <a:blip r:embed="rId3"/>
          <a:srcRect l="39421" t="62883" r="37288" b="28796"/>
          <a:stretch/>
        </p:blipFill>
        <p:spPr>
          <a:xfrm>
            <a:off x="8248654" y="5167134"/>
            <a:ext cx="3643312" cy="813409"/>
          </a:xfrm>
          <a:prstGeom prst="rect">
            <a:avLst/>
          </a:prstGeom>
        </p:spPr>
      </p:pic>
      <p:sp>
        <p:nvSpPr>
          <p:cNvPr id="3" name="Footer Placeholder 2">
            <a:extLst>
              <a:ext uri="{FF2B5EF4-FFF2-40B4-BE49-F238E27FC236}">
                <a16:creationId xmlns:a16="http://schemas.microsoft.com/office/drawing/2014/main" id="{CA4E409C-32D5-F149-A8F5-AE0DA0778208}"/>
              </a:ext>
            </a:extLst>
          </p:cNvPr>
          <p:cNvSpPr>
            <a:spLocks noGrp="1"/>
          </p:cNvSpPr>
          <p:nvPr>
            <p:ph type="ftr" sz="quarter" idx="11"/>
          </p:nvPr>
        </p:nvSpPr>
        <p:spPr/>
        <p:txBody>
          <a:bodyPr/>
          <a:lstStyle/>
          <a:p>
            <a:r>
              <a:rPr lang="en-US"/>
              <a:t>Dr. Malak Abdullah</a:t>
            </a:r>
            <a:endParaRPr lang="en-US" dirty="0"/>
          </a:p>
        </p:txBody>
      </p:sp>
      <p:pic>
        <p:nvPicPr>
          <p:cNvPr id="7" name="Picture 6">
            <a:extLst>
              <a:ext uri="{FF2B5EF4-FFF2-40B4-BE49-F238E27FC236}">
                <a16:creationId xmlns:a16="http://schemas.microsoft.com/office/drawing/2014/main" id="{94D2B4B6-5BB9-674F-93EF-5ED92BADB971}"/>
              </a:ext>
            </a:extLst>
          </p:cNvPr>
          <p:cNvPicPr>
            <a:picLocks noChangeAspect="1"/>
          </p:cNvPicPr>
          <p:nvPr/>
        </p:nvPicPr>
        <p:blipFill>
          <a:blip r:embed="rId4"/>
          <a:stretch>
            <a:fillRect/>
          </a:stretch>
        </p:blipFill>
        <p:spPr>
          <a:xfrm>
            <a:off x="8248654" y="2211706"/>
            <a:ext cx="2705091" cy="2663188"/>
          </a:xfrm>
          <a:prstGeom prst="rect">
            <a:avLst/>
          </a:prstGeom>
        </p:spPr>
      </p:pic>
    </p:spTree>
    <p:extLst>
      <p:ext uri="{BB962C8B-B14F-4D97-AF65-F5344CB8AC3E}">
        <p14:creationId xmlns:p14="http://schemas.microsoft.com/office/powerpoint/2010/main" val="2400711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4FCA31E-71DC-FD4A-8F63-2F6CDD2FECB1}"/>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E4F81649-1099-3D4F-961A-0D91896B91BA}"/>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A7564079-ACE2-F84F-B3B2-2CDE738FB9EF}"/>
              </a:ext>
            </a:extLst>
          </p:cNvPr>
          <p:cNvSpPr>
            <a:spLocks noGrp="1"/>
          </p:cNvSpPr>
          <p:nvPr>
            <p:ph type="sldNum" sz="quarter" idx="12"/>
          </p:nvPr>
        </p:nvSpPr>
        <p:spPr/>
        <p:txBody>
          <a:bodyPr/>
          <a:lstStyle/>
          <a:p>
            <a:fld id="{D8C2E80E-A818-EA4B-839C-9030708D7285}" type="slidenum">
              <a:rPr lang="en-US" smtClean="0"/>
              <a:t>32</a:t>
            </a:fld>
            <a:endParaRPr lang="en-US" dirty="0"/>
          </a:p>
        </p:txBody>
      </p:sp>
      <p:pic>
        <p:nvPicPr>
          <p:cNvPr id="7" name="Picture 6">
            <a:extLst>
              <a:ext uri="{FF2B5EF4-FFF2-40B4-BE49-F238E27FC236}">
                <a16:creationId xmlns:a16="http://schemas.microsoft.com/office/drawing/2014/main" id="{0FE71B2F-28FB-4644-8834-B16B90A08F04}"/>
              </a:ext>
            </a:extLst>
          </p:cNvPr>
          <p:cNvPicPr>
            <a:picLocks noChangeAspect="1"/>
          </p:cNvPicPr>
          <p:nvPr/>
        </p:nvPicPr>
        <p:blipFill>
          <a:blip r:embed="rId3"/>
          <a:stretch>
            <a:fillRect/>
          </a:stretch>
        </p:blipFill>
        <p:spPr>
          <a:xfrm>
            <a:off x="20858" y="0"/>
            <a:ext cx="8357085" cy="5542671"/>
          </a:xfrm>
          <a:prstGeom prst="rect">
            <a:avLst/>
          </a:prstGeom>
        </p:spPr>
      </p:pic>
      <p:sp>
        <p:nvSpPr>
          <p:cNvPr id="2" name="Rectangle 1">
            <a:extLst>
              <a:ext uri="{FF2B5EF4-FFF2-40B4-BE49-F238E27FC236}">
                <a16:creationId xmlns:a16="http://schemas.microsoft.com/office/drawing/2014/main" id="{B180F3F8-2324-0145-89B1-04A53071D96A}"/>
              </a:ext>
            </a:extLst>
          </p:cNvPr>
          <p:cNvSpPr/>
          <p:nvPr/>
        </p:nvSpPr>
        <p:spPr>
          <a:xfrm>
            <a:off x="7809544" y="3537411"/>
            <a:ext cx="3821624" cy="646331"/>
          </a:xfrm>
          <a:prstGeom prst="rect">
            <a:avLst/>
          </a:prstGeom>
        </p:spPr>
        <p:txBody>
          <a:bodyPr wrap="none">
            <a:spAutoFit/>
          </a:bodyPr>
          <a:lstStyle/>
          <a:p>
            <a:r>
              <a:rPr lang="en-US" dirty="0">
                <a:hlinkClick r:id="rId4"/>
              </a:rPr>
              <a:t>https://youtu.be/7Hll55GCyvI?t=6</a:t>
            </a:r>
            <a:endParaRPr lang="en-US" dirty="0"/>
          </a:p>
          <a:p>
            <a:endParaRPr lang="en-US" dirty="0"/>
          </a:p>
        </p:txBody>
      </p:sp>
    </p:spTree>
    <p:extLst>
      <p:ext uri="{BB962C8B-B14F-4D97-AF65-F5344CB8AC3E}">
        <p14:creationId xmlns:p14="http://schemas.microsoft.com/office/powerpoint/2010/main" val="1377216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6613-A60B-F84D-81C0-B833A24DCB2E}"/>
              </a:ext>
            </a:extLst>
          </p:cNvPr>
          <p:cNvSpPr>
            <a:spLocks noGrp="1"/>
          </p:cNvSpPr>
          <p:nvPr>
            <p:ph type="ctrTitle"/>
          </p:nvPr>
        </p:nvSpPr>
        <p:spPr>
          <a:xfrm>
            <a:off x="1524000" y="1376362"/>
            <a:ext cx="9144000" cy="2603274"/>
          </a:xfrm>
        </p:spPr>
        <p:txBody>
          <a:bodyPr>
            <a:normAutofit/>
          </a:bodyPr>
          <a:lstStyle/>
          <a:p>
            <a:r>
              <a:rPr lang="en-US" sz="5400" dirty="0"/>
              <a:t>Python</a:t>
            </a:r>
            <a:endParaRPr lang="en-US" sz="3200" dirty="0"/>
          </a:p>
        </p:txBody>
      </p:sp>
    </p:spTree>
    <p:extLst>
      <p:ext uri="{BB962C8B-B14F-4D97-AF65-F5344CB8AC3E}">
        <p14:creationId xmlns:p14="http://schemas.microsoft.com/office/powerpoint/2010/main" val="4359169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1FA64-F980-DE45-9A88-CAA51864B1FB}"/>
              </a:ext>
            </a:extLst>
          </p:cNvPr>
          <p:cNvSpPr>
            <a:spLocks noGrp="1"/>
          </p:cNvSpPr>
          <p:nvPr>
            <p:ph type="title"/>
          </p:nvPr>
        </p:nvSpPr>
        <p:spPr>
          <a:xfrm>
            <a:off x="314325" y="300039"/>
            <a:ext cx="11387137" cy="1428750"/>
          </a:xfrm>
        </p:spPr>
        <p:txBody>
          <a:bodyPr>
            <a:normAutofit/>
          </a:bodyPr>
          <a:lstStyle/>
          <a:p>
            <a:r>
              <a:rPr lang="en-US" dirty="0" err="1"/>
              <a:t>PyThon</a:t>
            </a:r>
            <a:endParaRPr lang="en-US" dirty="0"/>
          </a:p>
        </p:txBody>
      </p:sp>
      <p:sp>
        <p:nvSpPr>
          <p:cNvPr id="3" name="Content Placeholder 2">
            <a:extLst>
              <a:ext uri="{FF2B5EF4-FFF2-40B4-BE49-F238E27FC236}">
                <a16:creationId xmlns:a16="http://schemas.microsoft.com/office/drawing/2014/main" id="{5CFD385C-FAAE-E444-8BE7-CD04502C6769}"/>
              </a:ext>
            </a:extLst>
          </p:cNvPr>
          <p:cNvSpPr>
            <a:spLocks noGrp="1"/>
          </p:cNvSpPr>
          <p:nvPr>
            <p:ph idx="1"/>
          </p:nvPr>
        </p:nvSpPr>
        <p:spPr>
          <a:xfrm>
            <a:off x="314325" y="1435227"/>
            <a:ext cx="7119937" cy="4200525"/>
          </a:xfrm>
        </p:spPr>
        <p:txBody>
          <a:bodyPr/>
          <a:lstStyle/>
          <a:p>
            <a:pPr marL="0" indent="0">
              <a:buNone/>
            </a:pPr>
            <a:r>
              <a:rPr lang="en-US" dirty="0"/>
              <a:t>“In December 1989, I was looking for a "hobby" programming project that would keep me occupied during the week around Christmas. My office ... would be closed, but I had a home computer, and not much else on my hands. I decided to write an interpreter for the new scripting language I had been thinking about lately: a descendant of </a:t>
            </a:r>
            <a:r>
              <a:rPr lang="en-US" dirty="0">
                <a:hlinkClick r:id="rId2" tooltip="ABC (programming language)"/>
              </a:rPr>
              <a:t>ABC</a:t>
            </a:r>
            <a:r>
              <a:rPr lang="en-US" dirty="0"/>
              <a:t> that would appeal to </a:t>
            </a:r>
            <a:r>
              <a:rPr lang="en-US" dirty="0">
                <a:hlinkClick r:id="rId3" tooltip="Unix"/>
              </a:rPr>
              <a:t>Unix</a:t>
            </a:r>
            <a:r>
              <a:rPr lang="en-US" dirty="0"/>
              <a:t>/</a:t>
            </a:r>
            <a:r>
              <a:rPr lang="en-US" dirty="0">
                <a:hlinkClick r:id="rId4" tooltip="C (programming language)"/>
              </a:rPr>
              <a:t>C</a:t>
            </a:r>
            <a:r>
              <a:rPr lang="en-US" dirty="0"/>
              <a:t> </a:t>
            </a:r>
            <a:r>
              <a:rPr lang="en-US" dirty="0">
                <a:hlinkClick r:id="rId5" tooltip="Hacker (programmer subculture)"/>
              </a:rPr>
              <a:t>hackers</a:t>
            </a:r>
            <a:r>
              <a:rPr lang="en-US" dirty="0"/>
              <a:t>. I chose Python as a working title for the project, being in a slightly irreverent mood (and a big fan of </a:t>
            </a:r>
            <a:r>
              <a:rPr lang="en-US" i="1" dirty="0">
                <a:hlinkClick r:id="rId6" tooltip="Monty Python's Flying Circus"/>
              </a:rPr>
              <a:t>Monty Python's Flying Circus</a:t>
            </a:r>
            <a:r>
              <a:rPr lang="en-US" dirty="0"/>
              <a:t>).”</a:t>
            </a:r>
          </a:p>
          <a:p>
            <a:pPr marL="0" indent="0">
              <a:buNone/>
            </a:pPr>
            <a:endParaRPr lang="en-US" dirty="0"/>
          </a:p>
          <a:p>
            <a:pPr marL="0" indent="0">
              <a:buNone/>
            </a:pPr>
            <a:r>
              <a:rPr lang="en-US" dirty="0"/>
              <a:t>— </a:t>
            </a:r>
            <a:r>
              <a:rPr lang="en-US" i="1" dirty="0"/>
              <a:t>Guido van Rossum</a:t>
            </a:r>
            <a:endParaRPr lang="en-US" dirty="0"/>
          </a:p>
        </p:txBody>
      </p:sp>
      <p:sp>
        <p:nvSpPr>
          <p:cNvPr id="4" name="Date Placeholder 3">
            <a:extLst>
              <a:ext uri="{FF2B5EF4-FFF2-40B4-BE49-F238E27FC236}">
                <a16:creationId xmlns:a16="http://schemas.microsoft.com/office/drawing/2014/main" id="{BF8ADAFF-C759-F44B-9206-1F37C3B87272}"/>
              </a:ext>
            </a:extLst>
          </p:cNvPr>
          <p:cNvSpPr>
            <a:spLocks noGrp="1"/>
          </p:cNvSpPr>
          <p:nvPr>
            <p:ph type="dt" sz="half" idx="10"/>
          </p:nvPr>
        </p:nvSpPr>
        <p:spPr/>
        <p:txBody>
          <a:bodyPr/>
          <a:lstStyle/>
          <a:p>
            <a:r>
              <a:rPr lang="en-US"/>
              <a:t>First Semester 2021-2022</a:t>
            </a:r>
            <a:endParaRPr lang="en-US" dirty="0"/>
          </a:p>
        </p:txBody>
      </p:sp>
      <p:pic>
        <p:nvPicPr>
          <p:cNvPr id="8" name="Picture 7">
            <a:extLst>
              <a:ext uri="{FF2B5EF4-FFF2-40B4-BE49-F238E27FC236}">
                <a16:creationId xmlns:a16="http://schemas.microsoft.com/office/drawing/2014/main" id="{8002B2FA-B817-E64E-ADCF-C7EB510709BA}"/>
              </a:ext>
            </a:extLst>
          </p:cNvPr>
          <p:cNvPicPr>
            <a:picLocks noChangeAspect="1"/>
          </p:cNvPicPr>
          <p:nvPr/>
        </p:nvPicPr>
        <p:blipFill>
          <a:blip r:embed="rId7"/>
          <a:stretch>
            <a:fillRect/>
          </a:stretch>
        </p:blipFill>
        <p:spPr>
          <a:xfrm>
            <a:off x="3309938" y="4387659"/>
            <a:ext cx="1378458" cy="2067687"/>
          </a:xfrm>
          <a:prstGeom prst="rect">
            <a:avLst/>
          </a:prstGeom>
          <a:ln>
            <a:solidFill>
              <a:schemeClr val="tx1"/>
            </a:solidFill>
          </a:ln>
        </p:spPr>
      </p:pic>
      <p:pic>
        <p:nvPicPr>
          <p:cNvPr id="11" name="Picture 10">
            <a:extLst>
              <a:ext uri="{FF2B5EF4-FFF2-40B4-BE49-F238E27FC236}">
                <a16:creationId xmlns:a16="http://schemas.microsoft.com/office/drawing/2014/main" id="{80406C72-30D7-094E-8C17-92537C0AE8BE}"/>
              </a:ext>
            </a:extLst>
          </p:cNvPr>
          <p:cNvPicPr>
            <a:picLocks noChangeAspect="1"/>
          </p:cNvPicPr>
          <p:nvPr/>
        </p:nvPicPr>
        <p:blipFill>
          <a:blip r:embed="rId8"/>
          <a:stretch>
            <a:fillRect/>
          </a:stretch>
        </p:blipFill>
        <p:spPr>
          <a:xfrm>
            <a:off x="7684009" y="605789"/>
            <a:ext cx="4471069" cy="5426329"/>
          </a:xfrm>
          <a:prstGeom prst="rect">
            <a:avLst/>
          </a:prstGeom>
        </p:spPr>
      </p:pic>
      <p:sp>
        <p:nvSpPr>
          <p:cNvPr id="5" name="Footer Placeholder 4">
            <a:extLst>
              <a:ext uri="{FF2B5EF4-FFF2-40B4-BE49-F238E27FC236}">
                <a16:creationId xmlns:a16="http://schemas.microsoft.com/office/drawing/2014/main" id="{271DA32A-D104-8442-9B79-8905B14F33B1}"/>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76CA409F-1086-7747-BEB3-AE82A00702FC}"/>
              </a:ext>
            </a:extLst>
          </p:cNvPr>
          <p:cNvSpPr>
            <a:spLocks noGrp="1"/>
          </p:cNvSpPr>
          <p:nvPr>
            <p:ph type="sldNum" sz="quarter" idx="12"/>
          </p:nvPr>
        </p:nvSpPr>
        <p:spPr/>
        <p:txBody>
          <a:bodyPr/>
          <a:lstStyle/>
          <a:p>
            <a:fld id="{D8C2E80E-A818-EA4B-839C-9030708D7285}" type="slidenum">
              <a:rPr lang="en-US" smtClean="0"/>
              <a:t>34</a:t>
            </a:fld>
            <a:endParaRPr lang="en-US" dirty="0"/>
          </a:p>
        </p:txBody>
      </p:sp>
    </p:spTree>
    <p:extLst>
      <p:ext uri="{BB962C8B-B14F-4D97-AF65-F5344CB8AC3E}">
        <p14:creationId xmlns:p14="http://schemas.microsoft.com/office/powerpoint/2010/main" val="38662971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8F0D-4F0A-1141-94B5-F71D20AB8FB8}"/>
              </a:ext>
            </a:extLst>
          </p:cNvPr>
          <p:cNvSpPr>
            <a:spLocks noGrp="1"/>
          </p:cNvSpPr>
          <p:nvPr>
            <p:ph type="title"/>
          </p:nvPr>
        </p:nvSpPr>
        <p:spPr>
          <a:xfrm>
            <a:off x="385763" y="314326"/>
            <a:ext cx="11415711" cy="1042988"/>
          </a:xfrm>
        </p:spPr>
        <p:txBody>
          <a:bodyPr/>
          <a:lstStyle/>
          <a:p>
            <a:r>
              <a:rPr lang="en-US" dirty="0"/>
              <a:t>Good to Know</a:t>
            </a:r>
          </a:p>
        </p:txBody>
      </p:sp>
      <p:sp>
        <p:nvSpPr>
          <p:cNvPr id="4" name="Date Placeholder 3">
            <a:extLst>
              <a:ext uri="{FF2B5EF4-FFF2-40B4-BE49-F238E27FC236}">
                <a16:creationId xmlns:a16="http://schemas.microsoft.com/office/drawing/2014/main" id="{62E1E2B7-9A60-014E-9EC5-BE49EDBF1D50}"/>
              </a:ext>
            </a:extLst>
          </p:cNvPr>
          <p:cNvSpPr>
            <a:spLocks noGrp="1"/>
          </p:cNvSpPr>
          <p:nvPr>
            <p:ph type="dt" sz="half" idx="10"/>
          </p:nvPr>
        </p:nvSpPr>
        <p:spPr>
          <a:xfrm>
            <a:off x="8037576" y="6373368"/>
            <a:ext cx="3273552" cy="365125"/>
          </a:xfrm>
        </p:spPr>
        <p:txBody>
          <a:bodyPr/>
          <a:lstStyle/>
          <a:p>
            <a:r>
              <a:rPr lang="en-US"/>
              <a:t>First Semester 2021-2022</a:t>
            </a:r>
            <a:endParaRPr lang="en-US" dirty="0"/>
          </a:p>
        </p:txBody>
      </p:sp>
      <p:sp>
        <p:nvSpPr>
          <p:cNvPr id="8" name="Content Placeholder 7">
            <a:extLst>
              <a:ext uri="{FF2B5EF4-FFF2-40B4-BE49-F238E27FC236}">
                <a16:creationId xmlns:a16="http://schemas.microsoft.com/office/drawing/2014/main" id="{F0A63104-FD3E-B44E-A0F5-FDCF6F99CE86}"/>
              </a:ext>
            </a:extLst>
          </p:cNvPr>
          <p:cNvSpPr>
            <a:spLocks noGrp="1"/>
          </p:cNvSpPr>
          <p:nvPr>
            <p:ph idx="1"/>
          </p:nvPr>
        </p:nvSpPr>
        <p:spPr/>
        <p:txBody>
          <a:bodyPr/>
          <a:lstStyle/>
          <a:p>
            <a:r>
              <a:rPr lang="en-US" dirty="0">
                <a:solidFill>
                  <a:srgbClr val="0F324B"/>
                </a:solidFill>
                <a:latin typeface="Arial" panose="020B0604020202020204" pitchFamily="34" charset="0"/>
              </a:rPr>
              <a:t> The big technology companies have each largely aligned themselves with different languages stacks. </a:t>
            </a:r>
          </a:p>
          <a:p>
            <a:r>
              <a:rPr lang="en-US" dirty="0">
                <a:solidFill>
                  <a:srgbClr val="0F324B"/>
                </a:solidFill>
                <a:latin typeface="Arial" panose="020B0604020202020204" pitchFamily="34" charset="0"/>
              </a:rPr>
              <a:t> Oracle and IBM are aligned with Java (Oracle actually owns Java). </a:t>
            </a:r>
          </a:p>
          <a:p>
            <a:r>
              <a:rPr lang="en-US" dirty="0">
                <a:solidFill>
                  <a:srgbClr val="0F324B"/>
                </a:solidFill>
                <a:latin typeface="Arial" panose="020B0604020202020204" pitchFamily="34" charset="0"/>
              </a:rPr>
              <a:t> Google are known for their use of Python (1997), a very versatile, dynamic and extensible language, although in reality they are also heavy users of C++ and Java. They have also created their own language called Go (2009).</a:t>
            </a:r>
            <a:endParaRPr lang="en-US" dirty="0"/>
          </a:p>
          <a:p>
            <a:endParaRPr lang="en-US" dirty="0"/>
          </a:p>
        </p:txBody>
      </p:sp>
      <p:sp>
        <p:nvSpPr>
          <p:cNvPr id="3" name="Footer Placeholder 2">
            <a:extLst>
              <a:ext uri="{FF2B5EF4-FFF2-40B4-BE49-F238E27FC236}">
                <a16:creationId xmlns:a16="http://schemas.microsoft.com/office/drawing/2014/main" id="{BFF98371-9112-8246-B13A-999B74B2F569}"/>
              </a:ext>
            </a:extLst>
          </p:cNvPr>
          <p:cNvSpPr>
            <a:spLocks noGrp="1"/>
          </p:cNvSpPr>
          <p:nvPr>
            <p:ph type="ftr" sz="quarter" idx="11"/>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F76111A4-91E7-2B4A-B74A-809E5512AD36}"/>
              </a:ext>
            </a:extLst>
          </p:cNvPr>
          <p:cNvSpPr>
            <a:spLocks noGrp="1"/>
          </p:cNvSpPr>
          <p:nvPr>
            <p:ph type="sldNum" sz="quarter" idx="12"/>
          </p:nvPr>
        </p:nvSpPr>
        <p:spPr/>
        <p:txBody>
          <a:bodyPr/>
          <a:lstStyle/>
          <a:p>
            <a:fld id="{D8C2E80E-A818-EA4B-839C-9030708D7285}" type="slidenum">
              <a:rPr lang="en-US" smtClean="0"/>
              <a:t>35</a:t>
            </a:fld>
            <a:endParaRPr lang="en-US" dirty="0"/>
          </a:p>
        </p:txBody>
      </p:sp>
    </p:spTree>
    <p:extLst>
      <p:ext uri="{BB962C8B-B14F-4D97-AF65-F5344CB8AC3E}">
        <p14:creationId xmlns:p14="http://schemas.microsoft.com/office/powerpoint/2010/main" val="719622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35FC-CAF7-B647-8DFF-11A05009E941}"/>
              </a:ext>
            </a:extLst>
          </p:cNvPr>
          <p:cNvSpPr>
            <a:spLocks noGrp="1"/>
          </p:cNvSpPr>
          <p:nvPr>
            <p:ph type="title"/>
          </p:nvPr>
        </p:nvSpPr>
        <p:spPr/>
        <p:txBody>
          <a:bodyPr>
            <a:normAutofit/>
          </a:bodyPr>
          <a:lstStyle/>
          <a:p>
            <a:r>
              <a:rPr lang="en-US" dirty="0"/>
              <a:t>Why Python?</a:t>
            </a:r>
            <a:endParaRPr lang="en-US" sz="1600" dirty="0"/>
          </a:p>
        </p:txBody>
      </p:sp>
      <p:sp>
        <p:nvSpPr>
          <p:cNvPr id="3" name="Content Placeholder 2">
            <a:extLst>
              <a:ext uri="{FF2B5EF4-FFF2-40B4-BE49-F238E27FC236}">
                <a16:creationId xmlns:a16="http://schemas.microsoft.com/office/drawing/2014/main" id="{0A923060-D058-5F46-AC89-BEBE427832E5}"/>
              </a:ext>
            </a:extLst>
          </p:cNvPr>
          <p:cNvSpPr>
            <a:spLocks noGrp="1"/>
          </p:cNvSpPr>
          <p:nvPr>
            <p:ph sz="half" idx="1"/>
          </p:nvPr>
        </p:nvSpPr>
        <p:spPr>
          <a:xfrm>
            <a:off x="300038" y="1829372"/>
            <a:ext cx="11107102" cy="4342828"/>
          </a:xfrm>
        </p:spPr>
        <p:txBody>
          <a:bodyPr>
            <a:normAutofit/>
          </a:bodyPr>
          <a:lstStyle/>
          <a:p>
            <a:r>
              <a:rPr lang="en-US" dirty="0"/>
              <a:t> Easy to learn and powerful programming language</a:t>
            </a:r>
          </a:p>
          <a:p>
            <a:r>
              <a:rPr lang="en-US" dirty="0"/>
              <a:t> It has efficient high-level data structures and a simple but effective approach to object-oriented programming. </a:t>
            </a:r>
          </a:p>
          <a:p>
            <a:r>
              <a:rPr lang="en-US" dirty="0"/>
              <a:t> Freely available in source or binary form for all major platforms from the Python Web site, </a:t>
            </a:r>
            <a:r>
              <a:rPr lang="en-US" dirty="0">
                <a:hlinkClick r:id="rId2"/>
              </a:rPr>
              <a:t>https://www.python.org/</a:t>
            </a:r>
            <a:endParaRPr lang="en-US" dirty="0"/>
          </a:p>
          <a:p>
            <a:r>
              <a:rPr lang="en-US" dirty="0"/>
              <a:t>The Python interpreter is easily extended with new functions and data types implemented in C or C++ (or other languages callable from C). </a:t>
            </a:r>
          </a:p>
          <a:p>
            <a:r>
              <a:rPr lang="en-US" dirty="0"/>
              <a:t>Python is also suitable as an extension language for customizable applications.</a:t>
            </a:r>
          </a:p>
          <a:p>
            <a:r>
              <a:rPr lang="en-US" altLang="en-US" dirty="0"/>
              <a:t>Widely used (</a:t>
            </a:r>
            <a:r>
              <a:rPr lang="en-US" dirty="0"/>
              <a:t>Google, NASA, Quora).</a:t>
            </a:r>
          </a:p>
        </p:txBody>
      </p:sp>
      <p:sp>
        <p:nvSpPr>
          <p:cNvPr id="5" name="Date Placeholder 4">
            <a:extLst>
              <a:ext uri="{FF2B5EF4-FFF2-40B4-BE49-F238E27FC236}">
                <a16:creationId xmlns:a16="http://schemas.microsoft.com/office/drawing/2014/main" id="{1955D928-8ABB-1D43-B73C-939E870F3269}"/>
              </a:ext>
            </a:extLst>
          </p:cNvPr>
          <p:cNvSpPr>
            <a:spLocks noGrp="1"/>
          </p:cNvSpPr>
          <p:nvPr>
            <p:ph type="dt" sz="half" idx="10"/>
          </p:nvPr>
        </p:nvSpPr>
        <p:spPr/>
        <p:txBody>
          <a:bodyPr/>
          <a:lstStyle/>
          <a:p>
            <a:r>
              <a:rPr lang="en-US"/>
              <a:t>First Semester 2021-2022</a:t>
            </a:r>
            <a:endParaRPr lang="en-US" dirty="0"/>
          </a:p>
        </p:txBody>
      </p:sp>
      <p:sp>
        <p:nvSpPr>
          <p:cNvPr id="4" name="Footer Placeholder 3">
            <a:extLst>
              <a:ext uri="{FF2B5EF4-FFF2-40B4-BE49-F238E27FC236}">
                <a16:creationId xmlns:a16="http://schemas.microsoft.com/office/drawing/2014/main" id="{ACBB72CE-C84C-FB40-8BB9-785F3F768E5E}"/>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8F7C067F-389F-854F-9A79-F14ACD29E5F3}"/>
              </a:ext>
            </a:extLst>
          </p:cNvPr>
          <p:cNvSpPr>
            <a:spLocks noGrp="1"/>
          </p:cNvSpPr>
          <p:nvPr>
            <p:ph type="sldNum" sz="quarter" idx="12"/>
          </p:nvPr>
        </p:nvSpPr>
        <p:spPr/>
        <p:txBody>
          <a:bodyPr/>
          <a:lstStyle/>
          <a:p>
            <a:fld id="{D8C2E80E-A818-EA4B-839C-9030708D7285}" type="slidenum">
              <a:rPr lang="en-US" smtClean="0"/>
              <a:t>36</a:t>
            </a:fld>
            <a:endParaRPr lang="en-US" dirty="0"/>
          </a:p>
        </p:txBody>
      </p:sp>
      <p:sp>
        <p:nvSpPr>
          <p:cNvPr id="7" name="Rectangle 6">
            <a:extLst>
              <a:ext uri="{FF2B5EF4-FFF2-40B4-BE49-F238E27FC236}">
                <a16:creationId xmlns:a16="http://schemas.microsoft.com/office/drawing/2014/main" id="{026D832C-467F-3441-BBB9-1A450A07DDAD}"/>
              </a:ext>
            </a:extLst>
          </p:cNvPr>
          <p:cNvSpPr/>
          <p:nvPr/>
        </p:nvSpPr>
        <p:spPr>
          <a:xfrm>
            <a:off x="3282801" y="5471719"/>
            <a:ext cx="5578771" cy="369332"/>
          </a:xfrm>
          <a:prstGeom prst="rect">
            <a:avLst/>
          </a:prstGeom>
        </p:spPr>
        <p:txBody>
          <a:bodyPr wrap="none">
            <a:spAutoFit/>
          </a:bodyPr>
          <a:lstStyle/>
          <a:p>
            <a:r>
              <a:rPr lang="en-US" dirty="0">
                <a:hlinkClick r:id="rId3"/>
              </a:rPr>
              <a:t>https://www.youtube.com/watch?v=Y8Tko2YC5hA</a:t>
            </a:r>
            <a:endParaRPr lang="en-US" dirty="0"/>
          </a:p>
        </p:txBody>
      </p:sp>
    </p:spTree>
    <p:extLst>
      <p:ext uri="{BB962C8B-B14F-4D97-AF65-F5344CB8AC3E}">
        <p14:creationId xmlns:p14="http://schemas.microsoft.com/office/powerpoint/2010/main" val="3371532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C6EC8-D528-AC4B-BE5A-7CE558CAE432}"/>
              </a:ext>
            </a:extLst>
          </p:cNvPr>
          <p:cNvSpPr>
            <a:spLocks noGrp="1"/>
          </p:cNvSpPr>
          <p:nvPr>
            <p:ph type="title"/>
          </p:nvPr>
        </p:nvSpPr>
        <p:spPr/>
        <p:txBody>
          <a:bodyPr/>
          <a:lstStyle/>
          <a:p>
            <a:r>
              <a:rPr lang="en-US" dirty="0"/>
              <a:t>Python is interpreted language</a:t>
            </a:r>
          </a:p>
        </p:txBody>
      </p:sp>
      <p:sp>
        <p:nvSpPr>
          <p:cNvPr id="4" name="Date Placeholder 3">
            <a:extLst>
              <a:ext uri="{FF2B5EF4-FFF2-40B4-BE49-F238E27FC236}">
                <a16:creationId xmlns:a16="http://schemas.microsoft.com/office/drawing/2014/main" id="{EDE7198A-1EB8-B244-BCEE-FAF2C3E610BC}"/>
              </a:ext>
            </a:extLst>
          </p:cNvPr>
          <p:cNvSpPr>
            <a:spLocks noGrp="1"/>
          </p:cNvSpPr>
          <p:nvPr>
            <p:ph type="dt" sz="half" idx="10"/>
          </p:nvPr>
        </p:nvSpPr>
        <p:spPr/>
        <p:txBody>
          <a:bodyPr/>
          <a:lstStyle/>
          <a:p>
            <a:r>
              <a:rPr lang="en-US"/>
              <a:t>First Semester 2021-2022</a:t>
            </a:r>
            <a:endParaRPr lang="en-US" dirty="0"/>
          </a:p>
        </p:txBody>
      </p:sp>
      <p:sp>
        <p:nvSpPr>
          <p:cNvPr id="9" name="Content Placeholder 2">
            <a:extLst>
              <a:ext uri="{FF2B5EF4-FFF2-40B4-BE49-F238E27FC236}">
                <a16:creationId xmlns:a16="http://schemas.microsoft.com/office/drawing/2014/main" id="{F8435E33-B900-C740-8207-36B423871992}"/>
              </a:ext>
            </a:extLst>
          </p:cNvPr>
          <p:cNvSpPr>
            <a:spLocks noGrp="1"/>
          </p:cNvSpPr>
          <p:nvPr>
            <p:ph idx="1"/>
          </p:nvPr>
        </p:nvSpPr>
        <p:spPr/>
        <p:txBody>
          <a:bodyPr/>
          <a:lstStyle/>
          <a:p>
            <a:pPr fontAlgn="base"/>
            <a:r>
              <a:rPr lang="en-US" dirty="0"/>
              <a:t>When you run python program an interpreter will parse python program line by line basis, as compared to compiled languages like C or C++, where compiler first compiles the program and then start running.</a:t>
            </a:r>
          </a:p>
          <a:p>
            <a:pPr fontAlgn="base"/>
            <a:r>
              <a:rPr lang="en-US" dirty="0"/>
              <a:t>Difference is that interpreted languages are little bit slow as compared to compiled languages. </a:t>
            </a:r>
          </a:p>
        </p:txBody>
      </p:sp>
      <p:sp>
        <p:nvSpPr>
          <p:cNvPr id="3" name="Footer Placeholder 2">
            <a:extLst>
              <a:ext uri="{FF2B5EF4-FFF2-40B4-BE49-F238E27FC236}">
                <a16:creationId xmlns:a16="http://schemas.microsoft.com/office/drawing/2014/main" id="{B64251AA-AEA5-9149-90CB-B7E81901BBF7}"/>
              </a:ext>
            </a:extLst>
          </p:cNvPr>
          <p:cNvSpPr>
            <a:spLocks noGrp="1"/>
          </p:cNvSpPr>
          <p:nvPr>
            <p:ph type="ftr" sz="quarter" idx="11"/>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B562AE9E-C9A7-5B41-A732-B9ECC875BD5B}"/>
              </a:ext>
            </a:extLst>
          </p:cNvPr>
          <p:cNvSpPr>
            <a:spLocks noGrp="1"/>
          </p:cNvSpPr>
          <p:nvPr>
            <p:ph type="sldNum" sz="quarter" idx="12"/>
          </p:nvPr>
        </p:nvSpPr>
        <p:spPr/>
        <p:txBody>
          <a:bodyPr/>
          <a:lstStyle/>
          <a:p>
            <a:fld id="{D8C2E80E-A818-EA4B-839C-9030708D7285}" type="slidenum">
              <a:rPr lang="en-US" smtClean="0"/>
              <a:t>37</a:t>
            </a:fld>
            <a:endParaRPr lang="en-US" dirty="0"/>
          </a:p>
        </p:txBody>
      </p:sp>
    </p:spTree>
    <p:extLst>
      <p:ext uri="{BB962C8B-B14F-4D97-AF65-F5344CB8AC3E}">
        <p14:creationId xmlns:p14="http://schemas.microsoft.com/office/powerpoint/2010/main" val="539621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B437B-6C26-F84A-A5AF-8F9D120C8040}"/>
              </a:ext>
            </a:extLst>
          </p:cNvPr>
          <p:cNvSpPr>
            <a:spLocks noGrp="1"/>
          </p:cNvSpPr>
          <p:nvPr>
            <p:ph type="title"/>
          </p:nvPr>
        </p:nvSpPr>
        <p:spPr/>
        <p:txBody>
          <a:bodyPr/>
          <a:lstStyle/>
          <a:p>
            <a:r>
              <a:rPr lang="en-US" dirty="0"/>
              <a:t>Write less code and do more!</a:t>
            </a:r>
          </a:p>
        </p:txBody>
      </p:sp>
      <p:sp>
        <p:nvSpPr>
          <p:cNvPr id="3" name="Content Placeholder 2">
            <a:extLst>
              <a:ext uri="{FF2B5EF4-FFF2-40B4-BE49-F238E27FC236}">
                <a16:creationId xmlns:a16="http://schemas.microsoft.com/office/drawing/2014/main" id="{C1AF1964-E170-2D43-AA31-3A376B4F9FE5}"/>
              </a:ext>
            </a:extLst>
          </p:cNvPr>
          <p:cNvSpPr>
            <a:spLocks noGrp="1"/>
          </p:cNvSpPr>
          <p:nvPr>
            <p:ph idx="1"/>
          </p:nvPr>
        </p:nvSpPr>
        <p:spPr/>
        <p:txBody>
          <a:bodyPr/>
          <a:lstStyle/>
          <a:p>
            <a:pPr fontAlgn="base"/>
            <a:r>
              <a:rPr lang="en-US" dirty="0"/>
              <a:t>Python codes are usually 1/3 or 1/5 of the java code. It means we can write less code in Python to achieve the same thing as in Java.</a:t>
            </a:r>
          </a:p>
          <a:p>
            <a:pPr marL="0" indent="0">
              <a:buNone/>
            </a:pPr>
            <a:br>
              <a:rPr lang="en-US" dirty="0"/>
            </a:br>
            <a:endParaRPr lang="en-US" dirty="0"/>
          </a:p>
        </p:txBody>
      </p:sp>
      <p:sp>
        <p:nvSpPr>
          <p:cNvPr id="4" name="Date Placeholder 3">
            <a:extLst>
              <a:ext uri="{FF2B5EF4-FFF2-40B4-BE49-F238E27FC236}">
                <a16:creationId xmlns:a16="http://schemas.microsoft.com/office/drawing/2014/main" id="{B58AD765-A01D-9F44-8284-C76B4C2FBE6D}"/>
              </a:ext>
            </a:extLst>
          </p:cNvPr>
          <p:cNvSpPr>
            <a:spLocks noGrp="1"/>
          </p:cNvSpPr>
          <p:nvPr>
            <p:ph type="dt" sz="half" idx="10"/>
          </p:nvPr>
        </p:nvSpPr>
        <p:spPr/>
        <p:txBody>
          <a:bodyPr/>
          <a:lstStyle/>
          <a:p>
            <a:r>
              <a:rPr lang="en-US"/>
              <a:t>First Semester 2021-2022</a:t>
            </a:r>
            <a:endParaRPr lang="en-US" dirty="0"/>
          </a:p>
        </p:txBody>
      </p:sp>
      <p:pic>
        <p:nvPicPr>
          <p:cNvPr id="10" name="Picture 9">
            <a:extLst>
              <a:ext uri="{FF2B5EF4-FFF2-40B4-BE49-F238E27FC236}">
                <a16:creationId xmlns:a16="http://schemas.microsoft.com/office/drawing/2014/main" id="{D3DF3F1D-27EA-3649-A52F-9AFB49C47851}"/>
              </a:ext>
            </a:extLst>
          </p:cNvPr>
          <p:cNvPicPr>
            <a:picLocks noChangeAspect="1"/>
          </p:cNvPicPr>
          <p:nvPr/>
        </p:nvPicPr>
        <p:blipFill rotWithShape="1">
          <a:blip r:embed="rId2"/>
          <a:srcRect l="14500" t="5445"/>
          <a:stretch/>
        </p:blipFill>
        <p:spPr>
          <a:xfrm>
            <a:off x="5036860" y="2371979"/>
            <a:ext cx="4217629" cy="4265930"/>
          </a:xfrm>
          <a:prstGeom prst="rect">
            <a:avLst/>
          </a:prstGeom>
          <a:ln>
            <a:solidFill>
              <a:schemeClr val="tx1"/>
            </a:solidFill>
          </a:ln>
        </p:spPr>
      </p:pic>
      <p:sp>
        <p:nvSpPr>
          <p:cNvPr id="5" name="Footer Placeholder 4">
            <a:extLst>
              <a:ext uri="{FF2B5EF4-FFF2-40B4-BE49-F238E27FC236}">
                <a16:creationId xmlns:a16="http://schemas.microsoft.com/office/drawing/2014/main" id="{1EB71C08-8665-EC41-992D-BE277E84C7E7}"/>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6B395405-FC08-3D46-9792-5DE59263ADDD}"/>
              </a:ext>
            </a:extLst>
          </p:cNvPr>
          <p:cNvSpPr>
            <a:spLocks noGrp="1"/>
          </p:cNvSpPr>
          <p:nvPr>
            <p:ph type="sldNum" sz="quarter" idx="12"/>
          </p:nvPr>
        </p:nvSpPr>
        <p:spPr/>
        <p:txBody>
          <a:bodyPr/>
          <a:lstStyle/>
          <a:p>
            <a:fld id="{D8C2E80E-A818-EA4B-839C-9030708D7285}" type="slidenum">
              <a:rPr lang="en-US" smtClean="0"/>
              <a:t>38</a:t>
            </a:fld>
            <a:endParaRPr lang="en-US" dirty="0"/>
          </a:p>
        </p:txBody>
      </p:sp>
    </p:spTree>
    <p:extLst>
      <p:ext uri="{BB962C8B-B14F-4D97-AF65-F5344CB8AC3E}">
        <p14:creationId xmlns:p14="http://schemas.microsoft.com/office/powerpoint/2010/main" val="1913615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84908-7883-D045-9F49-CAB008A7953B}"/>
              </a:ext>
            </a:extLst>
          </p:cNvPr>
          <p:cNvSpPr>
            <a:spLocks noGrp="1"/>
          </p:cNvSpPr>
          <p:nvPr>
            <p:ph type="title"/>
          </p:nvPr>
        </p:nvSpPr>
        <p:spPr/>
        <p:txBody>
          <a:bodyPr/>
          <a:lstStyle/>
          <a:p>
            <a:pPr fontAlgn="base"/>
            <a:r>
              <a:rPr lang="en-US" dirty="0"/>
              <a:t>Python is Dynamically Typed</a:t>
            </a:r>
          </a:p>
        </p:txBody>
      </p:sp>
      <p:sp>
        <p:nvSpPr>
          <p:cNvPr id="3" name="Content Placeholder 2">
            <a:extLst>
              <a:ext uri="{FF2B5EF4-FFF2-40B4-BE49-F238E27FC236}">
                <a16:creationId xmlns:a16="http://schemas.microsoft.com/office/drawing/2014/main" id="{31808849-EC45-4144-AA53-79FCF39F00D0}"/>
              </a:ext>
            </a:extLst>
          </p:cNvPr>
          <p:cNvSpPr>
            <a:spLocks noGrp="1"/>
          </p:cNvSpPr>
          <p:nvPr>
            <p:ph idx="1"/>
          </p:nvPr>
        </p:nvSpPr>
        <p:spPr/>
        <p:txBody>
          <a:bodyPr/>
          <a:lstStyle/>
          <a:p>
            <a:pPr fontAlgn="base"/>
            <a:r>
              <a:rPr lang="en-US" dirty="0"/>
              <a:t> In python you don’t need to define variable data type ahead of time, python automatically guesses the data type of the variable based on the type of value it contains.</a:t>
            </a:r>
          </a:p>
          <a:p>
            <a:pPr marL="0" indent="0">
              <a:buNone/>
            </a:pPr>
            <a:endParaRPr lang="en-US" dirty="0"/>
          </a:p>
          <a:p>
            <a:pPr marL="0" indent="0">
              <a:buNone/>
            </a:pPr>
            <a:endParaRPr lang="en-US" dirty="0"/>
          </a:p>
          <a:p>
            <a:pPr marL="0" indent="0">
              <a:buNone/>
            </a:pPr>
            <a:endParaRPr lang="en-US" dirty="0"/>
          </a:p>
          <a:p>
            <a:pPr marL="0" indent="0">
              <a:buNone/>
            </a:pPr>
            <a:br>
              <a:rPr lang="en-US" dirty="0"/>
            </a:br>
            <a:endParaRPr lang="en-US" dirty="0"/>
          </a:p>
        </p:txBody>
      </p:sp>
      <p:sp>
        <p:nvSpPr>
          <p:cNvPr id="4" name="Date Placeholder 3">
            <a:extLst>
              <a:ext uri="{FF2B5EF4-FFF2-40B4-BE49-F238E27FC236}">
                <a16:creationId xmlns:a16="http://schemas.microsoft.com/office/drawing/2014/main" id="{C307C9EA-0FE9-B444-9983-29A752576173}"/>
              </a:ext>
            </a:extLst>
          </p:cNvPr>
          <p:cNvSpPr>
            <a:spLocks noGrp="1"/>
          </p:cNvSpPr>
          <p:nvPr>
            <p:ph type="dt" sz="half" idx="10"/>
          </p:nvPr>
        </p:nvSpPr>
        <p:spPr/>
        <p:txBody>
          <a:bodyPr/>
          <a:lstStyle/>
          <a:p>
            <a:r>
              <a:rPr lang="en-US"/>
              <a:t>First Semester 2021-2022</a:t>
            </a:r>
            <a:endParaRPr lang="en-US" dirty="0"/>
          </a:p>
        </p:txBody>
      </p:sp>
      <p:pic>
        <p:nvPicPr>
          <p:cNvPr id="8" name="Picture 7">
            <a:extLst>
              <a:ext uri="{FF2B5EF4-FFF2-40B4-BE49-F238E27FC236}">
                <a16:creationId xmlns:a16="http://schemas.microsoft.com/office/drawing/2014/main" id="{5B2FB7FF-396A-3F40-A349-B0A939051968}"/>
              </a:ext>
            </a:extLst>
          </p:cNvPr>
          <p:cNvPicPr>
            <a:picLocks noChangeAspect="1"/>
          </p:cNvPicPr>
          <p:nvPr/>
        </p:nvPicPr>
        <p:blipFill>
          <a:blip r:embed="rId2"/>
          <a:stretch>
            <a:fillRect/>
          </a:stretch>
        </p:blipFill>
        <p:spPr>
          <a:xfrm>
            <a:off x="2273300" y="2787650"/>
            <a:ext cx="7645400" cy="3556000"/>
          </a:xfrm>
          <a:prstGeom prst="rect">
            <a:avLst/>
          </a:prstGeom>
          <a:ln>
            <a:solidFill>
              <a:schemeClr val="tx1"/>
            </a:solidFill>
          </a:ln>
        </p:spPr>
      </p:pic>
      <p:sp>
        <p:nvSpPr>
          <p:cNvPr id="5" name="Footer Placeholder 4">
            <a:extLst>
              <a:ext uri="{FF2B5EF4-FFF2-40B4-BE49-F238E27FC236}">
                <a16:creationId xmlns:a16="http://schemas.microsoft.com/office/drawing/2014/main" id="{E3B06EED-3CC2-B74A-BAAF-0B04F66D3730}"/>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6ED161FD-FFE0-6D46-92B3-49C355EE17FE}"/>
              </a:ext>
            </a:extLst>
          </p:cNvPr>
          <p:cNvSpPr>
            <a:spLocks noGrp="1"/>
          </p:cNvSpPr>
          <p:nvPr>
            <p:ph type="sldNum" sz="quarter" idx="12"/>
          </p:nvPr>
        </p:nvSpPr>
        <p:spPr/>
        <p:txBody>
          <a:bodyPr/>
          <a:lstStyle/>
          <a:p>
            <a:fld id="{D8C2E80E-A818-EA4B-839C-9030708D7285}" type="slidenum">
              <a:rPr lang="en-US" smtClean="0"/>
              <a:t>39</a:t>
            </a:fld>
            <a:endParaRPr lang="en-US" dirty="0"/>
          </a:p>
        </p:txBody>
      </p:sp>
    </p:spTree>
    <p:extLst>
      <p:ext uri="{BB962C8B-B14F-4D97-AF65-F5344CB8AC3E}">
        <p14:creationId xmlns:p14="http://schemas.microsoft.com/office/powerpoint/2010/main" val="3125101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AAE31-A8E7-164A-8017-E841415EF87C}"/>
              </a:ext>
            </a:extLst>
          </p:cNvPr>
          <p:cNvSpPr>
            <a:spLocks noGrp="1"/>
          </p:cNvSpPr>
          <p:nvPr>
            <p:ph type="title"/>
          </p:nvPr>
        </p:nvSpPr>
        <p:spPr/>
        <p:txBody>
          <a:bodyPr>
            <a:normAutofit fontScale="90000"/>
          </a:bodyPr>
          <a:lstStyle/>
          <a:p>
            <a:r>
              <a:rPr lang="en-US" dirty="0"/>
              <a:t>Best programming </a:t>
            </a:r>
            <a:br>
              <a:rPr lang="en-US" dirty="0"/>
            </a:br>
            <a:r>
              <a:rPr lang="en-US" dirty="0"/>
              <a:t>languages</a:t>
            </a:r>
          </a:p>
        </p:txBody>
      </p:sp>
      <p:sp>
        <p:nvSpPr>
          <p:cNvPr id="3" name="Content Placeholder 2">
            <a:extLst>
              <a:ext uri="{FF2B5EF4-FFF2-40B4-BE49-F238E27FC236}">
                <a16:creationId xmlns:a16="http://schemas.microsoft.com/office/drawing/2014/main" id="{E5899958-4307-6C49-A011-C65D19715932}"/>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75EDA40D-89F9-B443-91EE-436B20046A52}"/>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564B216D-137E-3643-AED1-255F5BEAEF52}"/>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9E3B0BDF-3502-B04B-B408-E112616AAFA2}"/>
              </a:ext>
            </a:extLst>
          </p:cNvPr>
          <p:cNvSpPr>
            <a:spLocks noGrp="1"/>
          </p:cNvSpPr>
          <p:nvPr>
            <p:ph type="sldNum" sz="quarter" idx="12"/>
          </p:nvPr>
        </p:nvSpPr>
        <p:spPr/>
        <p:txBody>
          <a:bodyPr/>
          <a:lstStyle/>
          <a:p>
            <a:fld id="{D8C2E80E-A818-EA4B-839C-9030708D7285}" type="slidenum">
              <a:rPr lang="en-US" smtClean="0"/>
              <a:t>4</a:t>
            </a:fld>
            <a:endParaRPr lang="en-US" dirty="0"/>
          </a:p>
        </p:txBody>
      </p:sp>
      <p:pic>
        <p:nvPicPr>
          <p:cNvPr id="9" name="Picture 8">
            <a:extLst>
              <a:ext uri="{FF2B5EF4-FFF2-40B4-BE49-F238E27FC236}">
                <a16:creationId xmlns:a16="http://schemas.microsoft.com/office/drawing/2014/main" id="{44798112-598E-BD44-BB48-86258C790704}"/>
              </a:ext>
            </a:extLst>
          </p:cNvPr>
          <p:cNvPicPr>
            <a:picLocks noChangeAspect="1"/>
          </p:cNvPicPr>
          <p:nvPr/>
        </p:nvPicPr>
        <p:blipFill>
          <a:blip r:embed="rId2"/>
          <a:stretch>
            <a:fillRect/>
          </a:stretch>
        </p:blipFill>
        <p:spPr>
          <a:xfrm>
            <a:off x="906538" y="1576387"/>
            <a:ext cx="4673600" cy="4762500"/>
          </a:xfrm>
          <a:prstGeom prst="rect">
            <a:avLst/>
          </a:prstGeom>
        </p:spPr>
      </p:pic>
      <p:pic>
        <p:nvPicPr>
          <p:cNvPr id="8" name="Picture 7">
            <a:extLst>
              <a:ext uri="{FF2B5EF4-FFF2-40B4-BE49-F238E27FC236}">
                <a16:creationId xmlns:a16="http://schemas.microsoft.com/office/drawing/2014/main" id="{21E21EE1-9D54-8D4F-AE73-515EEA5FD4D8}"/>
              </a:ext>
            </a:extLst>
          </p:cNvPr>
          <p:cNvPicPr>
            <a:picLocks noChangeAspect="1"/>
          </p:cNvPicPr>
          <p:nvPr/>
        </p:nvPicPr>
        <p:blipFill>
          <a:blip r:embed="rId3"/>
          <a:stretch>
            <a:fillRect/>
          </a:stretch>
        </p:blipFill>
        <p:spPr>
          <a:xfrm>
            <a:off x="6580824" y="0"/>
            <a:ext cx="4657152" cy="6858000"/>
          </a:xfrm>
          <a:prstGeom prst="rect">
            <a:avLst/>
          </a:prstGeom>
        </p:spPr>
      </p:pic>
    </p:spTree>
    <p:extLst>
      <p:ext uri="{BB962C8B-B14F-4D97-AF65-F5344CB8AC3E}">
        <p14:creationId xmlns:p14="http://schemas.microsoft.com/office/powerpoint/2010/main" val="29567186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4C1E-3873-7A4C-B2FB-BD25801A729E}"/>
              </a:ext>
            </a:extLst>
          </p:cNvPr>
          <p:cNvSpPr>
            <a:spLocks noGrp="1"/>
          </p:cNvSpPr>
          <p:nvPr>
            <p:ph type="title"/>
          </p:nvPr>
        </p:nvSpPr>
        <p:spPr/>
        <p:txBody>
          <a:bodyPr/>
          <a:lstStyle/>
          <a:p>
            <a:r>
              <a:rPr lang="en-US" dirty="0"/>
              <a:t>Typing code</a:t>
            </a:r>
          </a:p>
        </p:txBody>
      </p:sp>
      <p:sp>
        <p:nvSpPr>
          <p:cNvPr id="3" name="Content Placeholder 2">
            <a:extLst>
              <a:ext uri="{FF2B5EF4-FFF2-40B4-BE49-F238E27FC236}">
                <a16:creationId xmlns:a16="http://schemas.microsoft.com/office/drawing/2014/main" id="{318D951F-201D-5544-95C2-213B6626B814}"/>
              </a:ext>
            </a:extLst>
          </p:cNvPr>
          <p:cNvSpPr>
            <a:spLocks noGrp="1"/>
          </p:cNvSpPr>
          <p:nvPr>
            <p:ph idx="1"/>
          </p:nvPr>
        </p:nvSpPr>
        <p:spPr/>
        <p:txBody>
          <a:bodyPr/>
          <a:lstStyle/>
          <a:p>
            <a:r>
              <a:rPr lang="en-US" dirty="0"/>
              <a:t> There are many good options for saving and manipulating code</a:t>
            </a:r>
          </a:p>
          <a:p>
            <a:pPr lvl="1"/>
            <a:r>
              <a:rPr lang="en-US" dirty="0"/>
              <a:t>Sublime text (unlimited free trial available)</a:t>
            </a:r>
          </a:p>
          <a:p>
            <a:pPr lvl="1"/>
            <a:r>
              <a:rPr lang="en-US" dirty="0"/>
              <a:t>Notepad++</a:t>
            </a:r>
          </a:p>
          <a:p>
            <a:pPr lvl="1"/>
            <a:r>
              <a:rPr lang="en-US" dirty="0" err="1"/>
              <a:t>Xcode</a:t>
            </a:r>
            <a:r>
              <a:rPr lang="en-US" dirty="0"/>
              <a:t> (Mac)</a:t>
            </a:r>
          </a:p>
          <a:p>
            <a:pPr lvl="1"/>
            <a:r>
              <a:rPr lang="en-US" dirty="0" err="1"/>
              <a:t>TextWrangler</a:t>
            </a:r>
            <a:r>
              <a:rPr lang="en-US" dirty="0"/>
              <a:t> (Mac)</a:t>
            </a:r>
          </a:p>
          <a:p>
            <a:pPr lvl="1"/>
            <a:r>
              <a:rPr lang="en-US" dirty="0"/>
              <a:t>TextEdit (Mac)</a:t>
            </a:r>
          </a:p>
          <a:p>
            <a:endParaRPr lang="en-US" dirty="0"/>
          </a:p>
        </p:txBody>
      </p:sp>
      <p:sp>
        <p:nvSpPr>
          <p:cNvPr id="4" name="Date Placeholder 3">
            <a:extLst>
              <a:ext uri="{FF2B5EF4-FFF2-40B4-BE49-F238E27FC236}">
                <a16:creationId xmlns:a16="http://schemas.microsoft.com/office/drawing/2014/main" id="{A9AEFD24-AA8D-5D48-9881-AA373518A15A}"/>
              </a:ext>
            </a:extLst>
          </p:cNvPr>
          <p:cNvSpPr>
            <a:spLocks noGrp="1"/>
          </p:cNvSpPr>
          <p:nvPr>
            <p:ph type="dt" sz="half" idx="10"/>
          </p:nvPr>
        </p:nvSpPr>
        <p:spPr/>
        <p:txBody>
          <a:bodyPr/>
          <a:lstStyle/>
          <a:p>
            <a:r>
              <a:rPr lang="en-US"/>
              <a:t>First Semester 2021-2022</a:t>
            </a:r>
            <a:endParaRPr lang="en-US" dirty="0"/>
          </a:p>
        </p:txBody>
      </p:sp>
      <p:sp>
        <p:nvSpPr>
          <p:cNvPr id="7" name="Content Placeholder 2">
            <a:extLst>
              <a:ext uri="{FF2B5EF4-FFF2-40B4-BE49-F238E27FC236}">
                <a16:creationId xmlns:a16="http://schemas.microsoft.com/office/drawing/2014/main" id="{01B1B705-FDCD-6447-B49B-278443F8E991}"/>
              </a:ext>
            </a:extLst>
          </p:cNvPr>
          <p:cNvSpPr txBox="1">
            <a:spLocks/>
          </p:cNvSpPr>
          <p:nvPr/>
        </p:nvSpPr>
        <p:spPr>
          <a:xfrm>
            <a:off x="314325" y="4426267"/>
            <a:ext cx="11387137" cy="2440305"/>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v"/>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dirty="0"/>
              <a:t> Now there are multiple platforms for taking online courses for free</a:t>
            </a:r>
          </a:p>
          <a:p>
            <a:pPr lvl="1"/>
            <a:r>
              <a:rPr lang="en-US" dirty="0"/>
              <a:t>Coursera </a:t>
            </a:r>
          </a:p>
          <a:p>
            <a:pPr lvl="1"/>
            <a:r>
              <a:rPr lang="en-US" dirty="0" err="1"/>
              <a:t>Edx</a:t>
            </a:r>
            <a:r>
              <a:rPr lang="en-US" dirty="0"/>
              <a:t> </a:t>
            </a:r>
          </a:p>
          <a:p>
            <a:pPr lvl="1"/>
            <a:r>
              <a:rPr lang="en-US" dirty="0"/>
              <a:t>Stanford Online </a:t>
            </a:r>
          </a:p>
          <a:p>
            <a:pPr lvl="1"/>
            <a:r>
              <a:rPr lang="en-US" dirty="0"/>
              <a:t>Khan Academy </a:t>
            </a:r>
          </a:p>
          <a:p>
            <a:pPr lvl="1"/>
            <a:r>
              <a:rPr lang="en-US" dirty="0"/>
              <a:t>Udacity</a:t>
            </a:r>
          </a:p>
          <a:p>
            <a:endParaRPr lang="en-US" dirty="0"/>
          </a:p>
        </p:txBody>
      </p:sp>
      <p:pic>
        <p:nvPicPr>
          <p:cNvPr id="9" name="Picture 8">
            <a:extLst>
              <a:ext uri="{FF2B5EF4-FFF2-40B4-BE49-F238E27FC236}">
                <a16:creationId xmlns:a16="http://schemas.microsoft.com/office/drawing/2014/main" id="{58D7759D-C39D-8943-BF5A-DD1CB70FC4F9}"/>
              </a:ext>
            </a:extLst>
          </p:cNvPr>
          <p:cNvPicPr>
            <a:picLocks noChangeAspect="1"/>
          </p:cNvPicPr>
          <p:nvPr/>
        </p:nvPicPr>
        <p:blipFill>
          <a:blip r:embed="rId2"/>
          <a:stretch>
            <a:fillRect/>
          </a:stretch>
        </p:blipFill>
        <p:spPr>
          <a:xfrm>
            <a:off x="6296332" y="2086927"/>
            <a:ext cx="5334836" cy="2339340"/>
          </a:xfrm>
          <a:prstGeom prst="rect">
            <a:avLst/>
          </a:prstGeom>
          <a:ln>
            <a:solidFill>
              <a:schemeClr val="tx1"/>
            </a:solidFill>
          </a:ln>
        </p:spPr>
      </p:pic>
      <p:sp>
        <p:nvSpPr>
          <p:cNvPr id="5" name="Footer Placeholder 4">
            <a:extLst>
              <a:ext uri="{FF2B5EF4-FFF2-40B4-BE49-F238E27FC236}">
                <a16:creationId xmlns:a16="http://schemas.microsoft.com/office/drawing/2014/main" id="{3E19844C-C99C-F24D-94A2-70E02DDF21EF}"/>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79EE847A-C60C-5A4E-A97F-B6A481F33354}"/>
              </a:ext>
            </a:extLst>
          </p:cNvPr>
          <p:cNvSpPr>
            <a:spLocks noGrp="1"/>
          </p:cNvSpPr>
          <p:nvPr>
            <p:ph type="sldNum" sz="quarter" idx="12"/>
          </p:nvPr>
        </p:nvSpPr>
        <p:spPr/>
        <p:txBody>
          <a:bodyPr/>
          <a:lstStyle/>
          <a:p>
            <a:fld id="{D8C2E80E-A818-EA4B-839C-9030708D7285}" type="slidenum">
              <a:rPr lang="en-US" smtClean="0"/>
              <a:t>40</a:t>
            </a:fld>
            <a:endParaRPr lang="en-US" dirty="0"/>
          </a:p>
        </p:txBody>
      </p:sp>
    </p:spTree>
    <p:extLst>
      <p:ext uri="{BB962C8B-B14F-4D97-AF65-F5344CB8AC3E}">
        <p14:creationId xmlns:p14="http://schemas.microsoft.com/office/powerpoint/2010/main" val="2980957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DB885-7126-2C4A-9F80-2F3D76CF7815}"/>
              </a:ext>
            </a:extLst>
          </p:cNvPr>
          <p:cNvSpPr>
            <a:spLocks noGrp="1"/>
          </p:cNvSpPr>
          <p:nvPr>
            <p:ph type="title"/>
          </p:nvPr>
        </p:nvSpPr>
        <p:spPr/>
        <p:txBody>
          <a:bodyPr/>
          <a:lstStyle/>
          <a:p>
            <a:r>
              <a:rPr lang="en-US" dirty="0"/>
              <a:t>Save your file with .</a:t>
            </a:r>
            <a:r>
              <a:rPr lang="en-US" dirty="0" err="1"/>
              <a:t>py</a:t>
            </a:r>
            <a:endParaRPr lang="en-US" dirty="0"/>
          </a:p>
        </p:txBody>
      </p:sp>
      <p:sp>
        <p:nvSpPr>
          <p:cNvPr id="3" name="Content Placeholder 2">
            <a:extLst>
              <a:ext uri="{FF2B5EF4-FFF2-40B4-BE49-F238E27FC236}">
                <a16:creationId xmlns:a16="http://schemas.microsoft.com/office/drawing/2014/main" id="{2F2ABA28-1EE6-174A-9F29-B2FFA82046D9}"/>
              </a:ext>
            </a:extLst>
          </p:cNvPr>
          <p:cNvSpPr>
            <a:spLocks noGrp="1"/>
          </p:cNvSpPr>
          <p:nvPr>
            <p:ph idx="1"/>
          </p:nvPr>
        </p:nvSpPr>
        <p:spPr>
          <a:xfrm>
            <a:off x="314325" y="1743075"/>
            <a:ext cx="6292215" cy="4429125"/>
          </a:xfrm>
        </p:spPr>
        <p:txBody>
          <a:bodyPr/>
          <a:lstStyle/>
          <a:p>
            <a:r>
              <a:rPr lang="en-US" dirty="0"/>
              <a:t> To download Python follow the instructions on the official website!</a:t>
            </a:r>
          </a:p>
          <a:p>
            <a:endParaRPr lang="en-US" dirty="0"/>
          </a:p>
        </p:txBody>
      </p:sp>
      <p:sp>
        <p:nvSpPr>
          <p:cNvPr id="4" name="Date Placeholder 3">
            <a:extLst>
              <a:ext uri="{FF2B5EF4-FFF2-40B4-BE49-F238E27FC236}">
                <a16:creationId xmlns:a16="http://schemas.microsoft.com/office/drawing/2014/main" id="{F7FDC20A-B113-1E4E-8A7F-1E6E9D38DDEC}"/>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D595D003-4717-CD4A-825D-6FC3C5D4EAFD}"/>
              </a:ext>
            </a:extLst>
          </p:cNvPr>
          <p:cNvPicPr>
            <a:picLocks noChangeAspect="1"/>
          </p:cNvPicPr>
          <p:nvPr/>
        </p:nvPicPr>
        <p:blipFill rotWithShape="1">
          <a:blip r:embed="rId2"/>
          <a:srcRect l="14861" r="40764" b="44833"/>
          <a:stretch/>
        </p:blipFill>
        <p:spPr>
          <a:xfrm>
            <a:off x="6832282" y="1642491"/>
            <a:ext cx="4869180" cy="3783330"/>
          </a:xfrm>
          <a:prstGeom prst="rect">
            <a:avLst/>
          </a:prstGeom>
        </p:spPr>
      </p:pic>
      <p:sp>
        <p:nvSpPr>
          <p:cNvPr id="8" name="Rectangle 7">
            <a:extLst>
              <a:ext uri="{FF2B5EF4-FFF2-40B4-BE49-F238E27FC236}">
                <a16:creationId xmlns:a16="http://schemas.microsoft.com/office/drawing/2014/main" id="{BD25FD1D-28E8-B64C-8F98-2323112C8A8D}"/>
              </a:ext>
            </a:extLst>
          </p:cNvPr>
          <p:cNvSpPr/>
          <p:nvPr/>
        </p:nvSpPr>
        <p:spPr>
          <a:xfrm>
            <a:off x="869871" y="2901434"/>
            <a:ext cx="2885598" cy="369332"/>
          </a:xfrm>
          <a:prstGeom prst="rect">
            <a:avLst/>
          </a:prstGeom>
        </p:spPr>
        <p:txBody>
          <a:bodyPr wrap="none">
            <a:spAutoFit/>
          </a:bodyPr>
          <a:lstStyle/>
          <a:p>
            <a:r>
              <a:rPr lang="en-US" dirty="0"/>
              <a:t> </a:t>
            </a:r>
            <a:r>
              <a:rPr lang="en-US" dirty="0">
                <a:hlinkClick r:id="rId3"/>
              </a:rPr>
              <a:t>https://www.python.org/</a:t>
            </a:r>
            <a:endParaRPr lang="en-US" dirty="0"/>
          </a:p>
        </p:txBody>
      </p:sp>
      <p:sp>
        <p:nvSpPr>
          <p:cNvPr id="5" name="Footer Placeholder 4">
            <a:extLst>
              <a:ext uri="{FF2B5EF4-FFF2-40B4-BE49-F238E27FC236}">
                <a16:creationId xmlns:a16="http://schemas.microsoft.com/office/drawing/2014/main" id="{01033FE9-6CE9-3C4E-8E05-5E1A74C58248}"/>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FBC60811-F04B-FA48-BC36-EFDAB11F79EE}"/>
              </a:ext>
            </a:extLst>
          </p:cNvPr>
          <p:cNvSpPr>
            <a:spLocks noGrp="1"/>
          </p:cNvSpPr>
          <p:nvPr>
            <p:ph type="sldNum" sz="quarter" idx="12"/>
          </p:nvPr>
        </p:nvSpPr>
        <p:spPr/>
        <p:txBody>
          <a:bodyPr/>
          <a:lstStyle/>
          <a:p>
            <a:fld id="{D8C2E80E-A818-EA4B-839C-9030708D7285}" type="slidenum">
              <a:rPr lang="en-US" smtClean="0"/>
              <a:t>41</a:t>
            </a:fld>
            <a:endParaRPr lang="en-US" dirty="0"/>
          </a:p>
        </p:txBody>
      </p:sp>
    </p:spTree>
    <p:extLst>
      <p:ext uri="{BB962C8B-B14F-4D97-AF65-F5344CB8AC3E}">
        <p14:creationId xmlns:p14="http://schemas.microsoft.com/office/powerpoint/2010/main" val="2094517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FAF1C-FFAF-5748-A706-415C5CE70766}"/>
              </a:ext>
            </a:extLst>
          </p:cNvPr>
          <p:cNvSpPr>
            <a:spLocks noGrp="1"/>
          </p:cNvSpPr>
          <p:nvPr>
            <p:ph type="title"/>
          </p:nvPr>
        </p:nvSpPr>
        <p:spPr/>
        <p:txBody>
          <a:bodyPr/>
          <a:lstStyle/>
          <a:p>
            <a:r>
              <a:rPr lang="en-US" dirty="0"/>
              <a:t>Download Python and </a:t>
            </a:r>
            <a:r>
              <a:rPr lang="en-US" dirty="0" err="1"/>
              <a:t>ANAconda</a:t>
            </a:r>
            <a:endParaRPr lang="en-US" dirty="0"/>
          </a:p>
        </p:txBody>
      </p:sp>
      <p:pic>
        <p:nvPicPr>
          <p:cNvPr id="8" name="Content Placeholder 7">
            <a:extLst>
              <a:ext uri="{FF2B5EF4-FFF2-40B4-BE49-F238E27FC236}">
                <a16:creationId xmlns:a16="http://schemas.microsoft.com/office/drawing/2014/main" id="{484B2F78-88AA-A14D-B006-04BC6E743F6B}"/>
              </a:ext>
            </a:extLst>
          </p:cNvPr>
          <p:cNvPicPr>
            <a:picLocks noGrp="1" noChangeAspect="1"/>
          </p:cNvPicPr>
          <p:nvPr>
            <p:ph idx="1"/>
          </p:nvPr>
        </p:nvPicPr>
        <p:blipFill>
          <a:blip r:embed="rId2"/>
          <a:stretch>
            <a:fillRect/>
          </a:stretch>
        </p:blipFill>
        <p:spPr>
          <a:xfrm>
            <a:off x="545971" y="1328737"/>
            <a:ext cx="5523731" cy="4063365"/>
          </a:xfrm>
          <a:ln>
            <a:solidFill>
              <a:schemeClr val="tx1"/>
            </a:solidFill>
          </a:ln>
        </p:spPr>
      </p:pic>
      <p:sp>
        <p:nvSpPr>
          <p:cNvPr id="4" name="Date Placeholder 3">
            <a:extLst>
              <a:ext uri="{FF2B5EF4-FFF2-40B4-BE49-F238E27FC236}">
                <a16:creationId xmlns:a16="http://schemas.microsoft.com/office/drawing/2014/main" id="{2E21F959-C4B7-D74C-B966-032D1B17B6D5}"/>
              </a:ext>
            </a:extLst>
          </p:cNvPr>
          <p:cNvSpPr>
            <a:spLocks noGrp="1"/>
          </p:cNvSpPr>
          <p:nvPr>
            <p:ph type="dt" sz="half" idx="10"/>
          </p:nvPr>
        </p:nvSpPr>
        <p:spPr>
          <a:xfrm>
            <a:off x="7964424" y="6284214"/>
            <a:ext cx="3273552" cy="365125"/>
          </a:xfrm>
        </p:spPr>
        <p:txBody>
          <a:bodyPr/>
          <a:lstStyle/>
          <a:p>
            <a:r>
              <a:rPr lang="en-US"/>
              <a:t>First Semester 2021-2022</a:t>
            </a:r>
            <a:endParaRPr lang="en-US" dirty="0"/>
          </a:p>
        </p:txBody>
      </p:sp>
      <p:pic>
        <p:nvPicPr>
          <p:cNvPr id="9" name="Picture 8">
            <a:extLst>
              <a:ext uri="{FF2B5EF4-FFF2-40B4-BE49-F238E27FC236}">
                <a16:creationId xmlns:a16="http://schemas.microsoft.com/office/drawing/2014/main" id="{052ABDA5-058D-A54E-B077-605DF564C852}"/>
              </a:ext>
            </a:extLst>
          </p:cNvPr>
          <p:cNvPicPr>
            <a:picLocks noChangeAspect="1"/>
          </p:cNvPicPr>
          <p:nvPr/>
        </p:nvPicPr>
        <p:blipFill rotWithShape="1">
          <a:blip r:embed="rId3"/>
          <a:srcRect l="25070" t="16518" r="25210" b="46573"/>
          <a:stretch/>
        </p:blipFill>
        <p:spPr>
          <a:xfrm>
            <a:off x="6816375" y="1328737"/>
            <a:ext cx="4968240" cy="2305179"/>
          </a:xfrm>
          <a:prstGeom prst="rect">
            <a:avLst/>
          </a:prstGeom>
          <a:ln>
            <a:solidFill>
              <a:schemeClr val="tx1"/>
            </a:solidFill>
          </a:ln>
        </p:spPr>
      </p:pic>
      <p:pic>
        <p:nvPicPr>
          <p:cNvPr id="10" name="Picture 9">
            <a:extLst>
              <a:ext uri="{FF2B5EF4-FFF2-40B4-BE49-F238E27FC236}">
                <a16:creationId xmlns:a16="http://schemas.microsoft.com/office/drawing/2014/main" id="{A4935120-5905-6546-86BF-5078FB395CE4}"/>
              </a:ext>
            </a:extLst>
          </p:cNvPr>
          <p:cNvPicPr>
            <a:picLocks noChangeAspect="1"/>
          </p:cNvPicPr>
          <p:nvPr/>
        </p:nvPicPr>
        <p:blipFill rotWithShape="1">
          <a:blip r:embed="rId4"/>
          <a:srcRect l="5694" t="16001" r="28369" b="38499"/>
          <a:stretch/>
        </p:blipFill>
        <p:spPr>
          <a:xfrm>
            <a:off x="6507003" y="3822638"/>
            <a:ext cx="5375625" cy="2318397"/>
          </a:xfrm>
          <a:prstGeom prst="rect">
            <a:avLst/>
          </a:prstGeom>
        </p:spPr>
      </p:pic>
      <p:sp>
        <p:nvSpPr>
          <p:cNvPr id="11" name="TextBox 10">
            <a:extLst>
              <a:ext uri="{FF2B5EF4-FFF2-40B4-BE49-F238E27FC236}">
                <a16:creationId xmlns:a16="http://schemas.microsoft.com/office/drawing/2014/main" id="{4BB00A3F-41A1-4D48-BF27-EC09B356C45E}"/>
              </a:ext>
            </a:extLst>
          </p:cNvPr>
          <p:cNvSpPr txBox="1"/>
          <p:nvPr/>
        </p:nvSpPr>
        <p:spPr>
          <a:xfrm>
            <a:off x="314325" y="5669280"/>
            <a:ext cx="6311265" cy="646331"/>
          </a:xfrm>
          <a:prstGeom prst="rect">
            <a:avLst/>
          </a:prstGeom>
          <a:noFill/>
        </p:spPr>
        <p:txBody>
          <a:bodyPr wrap="square" rtlCol="0">
            <a:spAutoFit/>
          </a:bodyPr>
          <a:lstStyle/>
          <a:p>
            <a:r>
              <a:rPr lang="en-US" dirty="0"/>
              <a:t>I would strongly recommend this video:</a:t>
            </a:r>
          </a:p>
          <a:p>
            <a:r>
              <a:rPr lang="en-US" dirty="0"/>
              <a:t>https://</a:t>
            </a:r>
            <a:r>
              <a:rPr lang="en-US" dirty="0" err="1"/>
              <a:t>www.youtube.com</a:t>
            </a:r>
            <a:r>
              <a:rPr lang="en-US" dirty="0"/>
              <a:t>/</a:t>
            </a:r>
            <a:r>
              <a:rPr lang="en-US" dirty="0" err="1"/>
              <a:t>watch?v</a:t>
            </a:r>
            <a:r>
              <a:rPr lang="en-US" dirty="0"/>
              <a:t>=HW29067qVWk</a:t>
            </a:r>
          </a:p>
        </p:txBody>
      </p:sp>
      <p:sp>
        <p:nvSpPr>
          <p:cNvPr id="3" name="Footer Placeholder 2">
            <a:extLst>
              <a:ext uri="{FF2B5EF4-FFF2-40B4-BE49-F238E27FC236}">
                <a16:creationId xmlns:a16="http://schemas.microsoft.com/office/drawing/2014/main" id="{904538E1-B357-AC42-BFE4-D72D15017267}"/>
              </a:ext>
            </a:extLst>
          </p:cNvPr>
          <p:cNvSpPr>
            <a:spLocks noGrp="1"/>
          </p:cNvSpPr>
          <p:nvPr>
            <p:ph type="ftr" sz="quarter" idx="11"/>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872E4717-DB75-DA4E-9BDC-1F48EDC550E6}"/>
              </a:ext>
            </a:extLst>
          </p:cNvPr>
          <p:cNvSpPr>
            <a:spLocks noGrp="1"/>
          </p:cNvSpPr>
          <p:nvPr>
            <p:ph type="sldNum" sz="quarter" idx="12"/>
          </p:nvPr>
        </p:nvSpPr>
        <p:spPr/>
        <p:txBody>
          <a:bodyPr/>
          <a:lstStyle/>
          <a:p>
            <a:fld id="{D8C2E80E-A818-EA4B-839C-9030708D7285}" type="slidenum">
              <a:rPr lang="en-US" smtClean="0"/>
              <a:t>42</a:t>
            </a:fld>
            <a:endParaRPr lang="en-US" dirty="0"/>
          </a:p>
        </p:txBody>
      </p:sp>
    </p:spTree>
    <p:extLst>
      <p:ext uri="{BB962C8B-B14F-4D97-AF65-F5344CB8AC3E}">
        <p14:creationId xmlns:p14="http://schemas.microsoft.com/office/powerpoint/2010/main" val="3839335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18A8-0922-F84C-B931-526B2D47C400}"/>
              </a:ext>
            </a:extLst>
          </p:cNvPr>
          <p:cNvSpPr>
            <a:spLocks noGrp="1"/>
          </p:cNvSpPr>
          <p:nvPr>
            <p:ph type="title"/>
          </p:nvPr>
        </p:nvSpPr>
        <p:spPr/>
        <p:txBody>
          <a:bodyPr/>
          <a:lstStyle/>
          <a:p>
            <a:r>
              <a:rPr lang="en-US" dirty="0"/>
              <a:t>Google </a:t>
            </a:r>
            <a:r>
              <a:rPr lang="en-US" dirty="0" err="1"/>
              <a:t>Colab</a:t>
            </a:r>
            <a:endParaRPr lang="en-US" dirty="0"/>
          </a:p>
        </p:txBody>
      </p:sp>
      <p:sp>
        <p:nvSpPr>
          <p:cNvPr id="3" name="Content Placeholder 2">
            <a:extLst>
              <a:ext uri="{FF2B5EF4-FFF2-40B4-BE49-F238E27FC236}">
                <a16:creationId xmlns:a16="http://schemas.microsoft.com/office/drawing/2014/main" id="{4D293D50-A372-BD45-9DDA-1CCD00459C06}"/>
              </a:ext>
            </a:extLst>
          </p:cNvPr>
          <p:cNvSpPr>
            <a:spLocks noGrp="1"/>
          </p:cNvSpPr>
          <p:nvPr>
            <p:ph idx="1"/>
          </p:nvPr>
        </p:nvSpPr>
        <p:spPr>
          <a:xfrm>
            <a:off x="8175009" y="1743075"/>
            <a:ext cx="3526453" cy="4429125"/>
          </a:xfrm>
        </p:spPr>
        <p:txBody>
          <a:bodyPr/>
          <a:lstStyle/>
          <a:p>
            <a:r>
              <a:rPr lang="en-US" dirty="0">
                <a:hlinkClick r:id="rId2"/>
              </a:rPr>
              <a:t>https://www.youtube.com/watch?v=inN8seMm7UI&amp;feature=youtu.be&amp;t=15</a:t>
            </a:r>
            <a:endParaRPr lang="en-US" dirty="0"/>
          </a:p>
          <a:p>
            <a:endParaRPr lang="en-US" dirty="0"/>
          </a:p>
          <a:p>
            <a:endParaRPr lang="en-US" dirty="0"/>
          </a:p>
          <a:p>
            <a:r>
              <a:rPr lang="en-US" dirty="0">
                <a:hlinkClick r:id="rId3"/>
              </a:rPr>
              <a:t>https://youtu.be/yEIc9z-Ad3k?t=49</a:t>
            </a:r>
            <a:endParaRPr lang="en-US" dirty="0"/>
          </a:p>
          <a:p>
            <a:endParaRPr lang="en-US" dirty="0"/>
          </a:p>
        </p:txBody>
      </p:sp>
      <p:sp>
        <p:nvSpPr>
          <p:cNvPr id="4" name="Date Placeholder 3">
            <a:extLst>
              <a:ext uri="{FF2B5EF4-FFF2-40B4-BE49-F238E27FC236}">
                <a16:creationId xmlns:a16="http://schemas.microsoft.com/office/drawing/2014/main" id="{BA206458-73E0-A743-A570-5081EF444BE1}"/>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7F90F9F1-C77A-FD42-886E-F922689C547E}"/>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EE7A7918-1E90-244E-B52E-E02CAA175F36}"/>
              </a:ext>
            </a:extLst>
          </p:cNvPr>
          <p:cNvSpPr>
            <a:spLocks noGrp="1"/>
          </p:cNvSpPr>
          <p:nvPr>
            <p:ph type="sldNum" sz="quarter" idx="12"/>
          </p:nvPr>
        </p:nvSpPr>
        <p:spPr/>
        <p:txBody>
          <a:bodyPr/>
          <a:lstStyle/>
          <a:p>
            <a:fld id="{D8C2E80E-A818-EA4B-839C-9030708D7285}" type="slidenum">
              <a:rPr lang="en-US" smtClean="0"/>
              <a:t>43</a:t>
            </a:fld>
            <a:endParaRPr lang="en-US" dirty="0"/>
          </a:p>
        </p:txBody>
      </p:sp>
      <p:pic>
        <p:nvPicPr>
          <p:cNvPr id="7" name="Picture 6">
            <a:extLst>
              <a:ext uri="{FF2B5EF4-FFF2-40B4-BE49-F238E27FC236}">
                <a16:creationId xmlns:a16="http://schemas.microsoft.com/office/drawing/2014/main" id="{5E41BB45-BC7D-C747-BB46-13BB4264FA1C}"/>
              </a:ext>
            </a:extLst>
          </p:cNvPr>
          <p:cNvPicPr>
            <a:picLocks noChangeAspect="1"/>
          </p:cNvPicPr>
          <p:nvPr/>
        </p:nvPicPr>
        <p:blipFill>
          <a:blip r:embed="rId4"/>
          <a:stretch>
            <a:fillRect/>
          </a:stretch>
        </p:blipFill>
        <p:spPr>
          <a:xfrm>
            <a:off x="217428" y="1332247"/>
            <a:ext cx="7746996" cy="4940537"/>
          </a:xfrm>
          <a:prstGeom prst="rect">
            <a:avLst/>
          </a:prstGeom>
        </p:spPr>
      </p:pic>
    </p:spTree>
    <p:extLst>
      <p:ext uri="{BB962C8B-B14F-4D97-AF65-F5344CB8AC3E}">
        <p14:creationId xmlns:p14="http://schemas.microsoft.com/office/powerpoint/2010/main" val="1898707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A566-A433-2343-BC5D-CEF815F11F4E}"/>
              </a:ext>
            </a:extLst>
          </p:cNvPr>
          <p:cNvSpPr>
            <a:spLocks noGrp="1"/>
          </p:cNvSpPr>
          <p:nvPr>
            <p:ph type="title"/>
          </p:nvPr>
        </p:nvSpPr>
        <p:spPr/>
        <p:txBody>
          <a:bodyPr>
            <a:normAutofit/>
          </a:bodyPr>
          <a:lstStyle/>
          <a:p>
            <a:r>
              <a:rPr lang="en-US" dirty="0"/>
              <a:t>It is very important to learn:</a:t>
            </a:r>
          </a:p>
        </p:txBody>
      </p:sp>
      <p:sp>
        <p:nvSpPr>
          <p:cNvPr id="4" name="Date Placeholder 3">
            <a:extLst>
              <a:ext uri="{FF2B5EF4-FFF2-40B4-BE49-F238E27FC236}">
                <a16:creationId xmlns:a16="http://schemas.microsoft.com/office/drawing/2014/main" id="{3175F4E3-413A-6243-8246-F4F98A784EC2}"/>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89E9BCA5-28AC-6342-9634-F43CB0198AC2}"/>
              </a:ext>
            </a:extLst>
          </p:cNvPr>
          <p:cNvPicPr>
            <a:picLocks noChangeAspect="1"/>
          </p:cNvPicPr>
          <p:nvPr/>
        </p:nvPicPr>
        <p:blipFill rotWithShape="1">
          <a:blip r:embed="rId2"/>
          <a:srcRect l="6319" t="9666" r="6077" b="6000"/>
          <a:stretch/>
        </p:blipFill>
        <p:spPr>
          <a:xfrm>
            <a:off x="1337311" y="1449324"/>
            <a:ext cx="8016858" cy="4823460"/>
          </a:xfrm>
          <a:prstGeom prst="rect">
            <a:avLst/>
          </a:prstGeom>
        </p:spPr>
      </p:pic>
      <p:sp>
        <p:nvSpPr>
          <p:cNvPr id="3" name="Footer Placeholder 2">
            <a:extLst>
              <a:ext uri="{FF2B5EF4-FFF2-40B4-BE49-F238E27FC236}">
                <a16:creationId xmlns:a16="http://schemas.microsoft.com/office/drawing/2014/main" id="{7537244E-413C-1F43-8ACC-82CAFD5376C6}"/>
              </a:ext>
            </a:extLst>
          </p:cNvPr>
          <p:cNvSpPr>
            <a:spLocks noGrp="1"/>
          </p:cNvSpPr>
          <p:nvPr>
            <p:ph type="ftr" sz="quarter" idx="11"/>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B0B1488F-A090-184E-BB1E-BC85C5439C93}"/>
              </a:ext>
            </a:extLst>
          </p:cNvPr>
          <p:cNvSpPr>
            <a:spLocks noGrp="1"/>
          </p:cNvSpPr>
          <p:nvPr>
            <p:ph type="sldNum" sz="quarter" idx="12"/>
          </p:nvPr>
        </p:nvSpPr>
        <p:spPr/>
        <p:txBody>
          <a:bodyPr/>
          <a:lstStyle/>
          <a:p>
            <a:fld id="{D8C2E80E-A818-EA4B-839C-9030708D7285}" type="slidenum">
              <a:rPr lang="en-US" smtClean="0"/>
              <a:t>44</a:t>
            </a:fld>
            <a:endParaRPr lang="en-US" dirty="0"/>
          </a:p>
        </p:txBody>
      </p:sp>
    </p:spTree>
    <p:extLst>
      <p:ext uri="{BB962C8B-B14F-4D97-AF65-F5344CB8AC3E}">
        <p14:creationId xmlns:p14="http://schemas.microsoft.com/office/powerpoint/2010/main" val="4288950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A37FD-E147-A445-9678-F1C01B5897B2}"/>
              </a:ext>
            </a:extLst>
          </p:cNvPr>
          <p:cNvSpPr>
            <a:spLocks noGrp="1"/>
          </p:cNvSpPr>
          <p:nvPr>
            <p:ph type="title"/>
          </p:nvPr>
        </p:nvSpPr>
        <p:spPr/>
        <p:txBody>
          <a:bodyPr/>
          <a:lstStyle/>
          <a:p>
            <a:r>
              <a:rPr lang="en-US" dirty="0"/>
              <a:t>Git and </a:t>
            </a:r>
            <a:r>
              <a:rPr lang="en-US" dirty="0" err="1"/>
              <a:t>Github</a:t>
            </a:r>
            <a:endParaRPr lang="en-US" dirty="0"/>
          </a:p>
        </p:txBody>
      </p:sp>
      <p:sp>
        <p:nvSpPr>
          <p:cNvPr id="3" name="Content Placeholder 2">
            <a:extLst>
              <a:ext uri="{FF2B5EF4-FFF2-40B4-BE49-F238E27FC236}">
                <a16:creationId xmlns:a16="http://schemas.microsoft.com/office/drawing/2014/main" id="{23D5DF4D-0C30-3444-ADF4-8442DAB43C08}"/>
              </a:ext>
            </a:extLst>
          </p:cNvPr>
          <p:cNvSpPr>
            <a:spLocks noGrp="1"/>
          </p:cNvSpPr>
          <p:nvPr>
            <p:ph idx="1"/>
          </p:nvPr>
        </p:nvSpPr>
        <p:spPr/>
        <p:txBody>
          <a:bodyPr/>
          <a:lstStyle/>
          <a:p>
            <a:r>
              <a:rPr lang="en-US" dirty="0">
                <a:hlinkClick r:id="rId2"/>
              </a:rPr>
              <a:t>https://git-scm.com/book/en/v2/Getting-Started-Installing-Git</a:t>
            </a:r>
            <a:endParaRPr lang="en-US" dirty="0"/>
          </a:p>
          <a:p>
            <a:r>
              <a:rPr lang="en-US" dirty="0">
                <a:hlinkClick r:id="rId3"/>
              </a:rPr>
              <a:t>https://github.com</a:t>
            </a:r>
            <a:endParaRPr lang="en-US" dirty="0"/>
          </a:p>
          <a:p>
            <a:endParaRPr lang="en-US" dirty="0"/>
          </a:p>
        </p:txBody>
      </p:sp>
      <p:sp>
        <p:nvSpPr>
          <p:cNvPr id="4" name="Date Placeholder 3">
            <a:extLst>
              <a:ext uri="{FF2B5EF4-FFF2-40B4-BE49-F238E27FC236}">
                <a16:creationId xmlns:a16="http://schemas.microsoft.com/office/drawing/2014/main" id="{CDDD5519-F57D-3149-BEC3-F220551B7267}"/>
              </a:ext>
            </a:extLst>
          </p:cNvPr>
          <p:cNvSpPr>
            <a:spLocks noGrp="1"/>
          </p:cNvSpPr>
          <p:nvPr>
            <p:ph type="dt" sz="half" idx="10"/>
          </p:nvPr>
        </p:nvSpPr>
        <p:spPr/>
        <p:txBody>
          <a:bodyPr/>
          <a:lstStyle/>
          <a:p>
            <a:r>
              <a:rPr lang="en-US"/>
              <a:t>First Semester 2021-2022</a:t>
            </a:r>
            <a:endParaRPr lang="en-US" dirty="0"/>
          </a:p>
        </p:txBody>
      </p:sp>
      <p:pic>
        <p:nvPicPr>
          <p:cNvPr id="8" name="Content Placeholder 5" descr="overview copy.tiff">
            <a:extLst>
              <a:ext uri="{FF2B5EF4-FFF2-40B4-BE49-F238E27FC236}">
                <a16:creationId xmlns:a16="http://schemas.microsoft.com/office/drawing/2014/main" id="{623375BE-C1B2-5049-B663-81D9C7A17A8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55" r="-1288"/>
          <a:stretch/>
        </p:blipFill>
        <p:spPr>
          <a:xfrm>
            <a:off x="4034742" y="2137409"/>
            <a:ext cx="7203234" cy="4634865"/>
          </a:xfrm>
          <a:prstGeom prst="rect">
            <a:avLst/>
          </a:prstGeom>
          <a:ln>
            <a:solidFill>
              <a:schemeClr val="tx1"/>
            </a:solidFill>
          </a:ln>
        </p:spPr>
      </p:pic>
      <p:sp>
        <p:nvSpPr>
          <p:cNvPr id="5" name="Footer Placeholder 4">
            <a:extLst>
              <a:ext uri="{FF2B5EF4-FFF2-40B4-BE49-F238E27FC236}">
                <a16:creationId xmlns:a16="http://schemas.microsoft.com/office/drawing/2014/main" id="{7B74AF00-3804-1F42-894D-C396E952C993}"/>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00D527BE-0FA8-DE4D-8CA0-0C012F77DBCD}"/>
              </a:ext>
            </a:extLst>
          </p:cNvPr>
          <p:cNvSpPr>
            <a:spLocks noGrp="1"/>
          </p:cNvSpPr>
          <p:nvPr>
            <p:ph type="sldNum" sz="quarter" idx="12"/>
          </p:nvPr>
        </p:nvSpPr>
        <p:spPr/>
        <p:txBody>
          <a:bodyPr/>
          <a:lstStyle/>
          <a:p>
            <a:fld id="{D8C2E80E-A818-EA4B-839C-9030708D7285}" type="slidenum">
              <a:rPr lang="en-US" smtClean="0"/>
              <a:t>45</a:t>
            </a:fld>
            <a:endParaRPr lang="en-US" dirty="0"/>
          </a:p>
        </p:txBody>
      </p:sp>
    </p:spTree>
    <p:extLst>
      <p:ext uri="{BB962C8B-B14F-4D97-AF65-F5344CB8AC3E}">
        <p14:creationId xmlns:p14="http://schemas.microsoft.com/office/powerpoint/2010/main" val="4116016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805E0-1070-254A-9A2F-D357779B6329}"/>
              </a:ext>
            </a:extLst>
          </p:cNvPr>
          <p:cNvSpPr>
            <a:spLocks noGrp="1"/>
          </p:cNvSpPr>
          <p:nvPr>
            <p:ph type="title"/>
          </p:nvPr>
        </p:nvSpPr>
        <p:spPr/>
        <p:txBody>
          <a:bodyPr/>
          <a:lstStyle/>
          <a:p>
            <a:r>
              <a:rPr lang="en-US" dirty="0"/>
              <a:t>What is </a:t>
            </a:r>
            <a:r>
              <a:rPr lang="en-US" dirty="0" err="1"/>
              <a:t>Github</a:t>
            </a:r>
            <a:r>
              <a:rPr lang="en-US" dirty="0"/>
              <a:t>?</a:t>
            </a:r>
          </a:p>
        </p:txBody>
      </p:sp>
      <p:sp>
        <p:nvSpPr>
          <p:cNvPr id="3" name="Content Placeholder 2">
            <a:extLst>
              <a:ext uri="{FF2B5EF4-FFF2-40B4-BE49-F238E27FC236}">
                <a16:creationId xmlns:a16="http://schemas.microsoft.com/office/drawing/2014/main" id="{6741A120-66B2-1741-8444-E84E4F135566}"/>
              </a:ext>
            </a:extLst>
          </p:cNvPr>
          <p:cNvSpPr>
            <a:spLocks noGrp="1"/>
          </p:cNvSpPr>
          <p:nvPr>
            <p:ph idx="1"/>
          </p:nvPr>
        </p:nvSpPr>
        <p:spPr/>
        <p:txBody>
          <a:bodyPr/>
          <a:lstStyle/>
          <a:p>
            <a:r>
              <a:rPr lang="en-US" dirty="0"/>
              <a:t>“GitHub is a code hosting platform for version control and collaboration. It lets you and others work together on projects from anywhere”. </a:t>
            </a:r>
          </a:p>
          <a:p>
            <a:endParaRPr lang="en-US" dirty="0"/>
          </a:p>
          <a:p>
            <a:r>
              <a:rPr lang="en-US" dirty="0"/>
              <a:t>GitHub accounts can be public (free) or private (not free)</a:t>
            </a:r>
          </a:p>
          <a:p>
            <a:endParaRPr lang="en-US" dirty="0"/>
          </a:p>
          <a:p>
            <a:r>
              <a:rPr lang="en-US" dirty="0"/>
              <a:t>A </a:t>
            </a:r>
            <a:r>
              <a:rPr lang="en-US" b="1" dirty="0"/>
              <a:t>repository</a:t>
            </a:r>
            <a:r>
              <a:rPr lang="en-US" dirty="0"/>
              <a:t> is usually used to organize a single project, It contains folders and files, images, videos, spreadsheets, and data sets – anything your project needs.  </a:t>
            </a:r>
          </a:p>
          <a:p>
            <a:endParaRPr lang="en-US" dirty="0"/>
          </a:p>
        </p:txBody>
      </p:sp>
      <p:sp>
        <p:nvSpPr>
          <p:cNvPr id="4" name="Date Placeholder 3">
            <a:extLst>
              <a:ext uri="{FF2B5EF4-FFF2-40B4-BE49-F238E27FC236}">
                <a16:creationId xmlns:a16="http://schemas.microsoft.com/office/drawing/2014/main" id="{29C27FB7-2E33-7649-8028-ABB980F1D4F5}"/>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04386E78-5637-0E44-91C6-3E8B20CC7E78}"/>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31B8C8F9-1A1C-A04D-93C7-9411B810A0ED}"/>
              </a:ext>
            </a:extLst>
          </p:cNvPr>
          <p:cNvSpPr>
            <a:spLocks noGrp="1"/>
          </p:cNvSpPr>
          <p:nvPr>
            <p:ph type="sldNum" sz="quarter" idx="12"/>
          </p:nvPr>
        </p:nvSpPr>
        <p:spPr/>
        <p:txBody>
          <a:bodyPr/>
          <a:lstStyle/>
          <a:p>
            <a:fld id="{D8C2E80E-A818-EA4B-839C-9030708D7285}" type="slidenum">
              <a:rPr lang="en-US" smtClean="0"/>
              <a:t>46</a:t>
            </a:fld>
            <a:endParaRPr lang="en-US" dirty="0"/>
          </a:p>
        </p:txBody>
      </p:sp>
    </p:spTree>
    <p:extLst>
      <p:ext uri="{BB962C8B-B14F-4D97-AF65-F5344CB8AC3E}">
        <p14:creationId xmlns:p14="http://schemas.microsoft.com/office/powerpoint/2010/main" val="1682214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6483C-5480-944C-BBE3-C9341C2977E0}"/>
              </a:ext>
            </a:extLst>
          </p:cNvPr>
          <p:cNvSpPr>
            <a:spLocks noGrp="1"/>
          </p:cNvSpPr>
          <p:nvPr>
            <p:ph type="title"/>
          </p:nvPr>
        </p:nvSpPr>
        <p:spPr/>
        <p:txBody>
          <a:bodyPr/>
          <a:lstStyle/>
          <a:p>
            <a:r>
              <a:rPr lang="en-US" dirty="0"/>
              <a:t>On-line IDE for Python</a:t>
            </a:r>
          </a:p>
        </p:txBody>
      </p:sp>
      <p:sp>
        <p:nvSpPr>
          <p:cNvPr id="3" name="Content Placeholder 2">
            <a:extLst>
              <a:ext uri="{FF2B5EF4-FFF2-40B4-BE49-F238E27FC236}">
                <a16:creationId xmlns:a16="http://schemas.microsoft.com/office/drawing/2014/main" id="{B6B3D957-E5EA-214A-A0B2-AE2F484F5643}"/>
              </a:ext>
            </a:extLst>
          </p:cNvPr>
          <p:cNvSpPr>
            <a:spLocks noGrp="1"/>
          </p:cNvSpPr>
          <p:nvPr>
            <p:ph idx="1"/>
          </p:nvPr>
        </p:nvSpPr>
        <p:spPr/>
        <p:txBody>
          <a:bodyPr/>
          <a:lstStyle/>
          <a:p>
            <a:r>
              <a:rPr lang="en-US" dirty="0">
                <a:hlinkClick r:id="rId2"/>
              </a:rPr>
              <a:t>https://www.tutorialspoint.com/execute_python_online.php</a:t>
            </a:r>
            <a:endParaRPr lang="en-US" dirty="0"/>
          </a:p>
          <a:p>
            <a:endParaRPr lang="en-US" dirty="0"/>
          </a:p>
          <a:p>
            <a:r>
              <a:rPr lang="en-US" dirty="0">
                <a:hlinkClick r:id="rId3"/>
              </a:rPr>
              <a:t>https://www.onlinegdb.com/online_python_compiler</a:t>
            </a:r>
            <a:endParaRPr lang="en-US" dirty="0"/>
          </a:p>
          <a:p>
            <a:endParaRPr lang="en-US" dirty="0"/>
          </a:p>
          <a:p>
            <a:endParaRPr lang="en-US" dirty="0"/>
          </a:p>
        </p:txBody>
      </p:sp>
      <p:sp>
        <p:nvSpPr>
          <p:cNvPr id="4" name="Date Placeholder 3">
            <a:extLst>
              <a:ext uri="{FF2B5EF4-FFF2-40B4-BE49-F238E27FC236}">
                <a16:creationId xmlns:a16="http://schemas.microsoft.com/office/drawing/2014/main" id="{F7F6C091-5732-2E41-AE5E-D4D1AB4F3ED6}"/>
              </a:ext>
            </a:extLst>
          </p:cNvPr>
          <p:cNvSpPr>
            <a:spLocks noGrp="1"/>
          </p:cNvSpPr>
          <p:nvPr>
            <p:ph type="dt" sz="half" idx="10"/>
          </p:nvPr>
        </p:nvSpPr>
        <p:spPr/>
        <p:txBody>
          <a:bodyPr/>
          <a:lstStyle/>
          <a:p>
            <a:r>
              <a:rPr lang="en-US"/>
              <a:t>First Semester 2021-2022</a:t>
            </a:r>
            <a:endParaRPr lang="en-US" dirty="0"/>
          </a:p>
        </p:txBody>
      </p:sp>
      <p:sp>
        <p:nvSpPr>
          <p:cNvPr id="6" name="Footer Placeholder 5">
            <a:extLst>
              <a:ext uri="{FF2B5EF4-FFF2-40B4-BE49-F238E27FC236}">
                <a16:creationId xmlns:a16="http://schemas.microsoft.com/office/drawing/2014/main" id="{C5B87B8E-5D5E-4D42-96BE-38067DDCB04F}"/>
              </a:ext>
            </a:extLst>
          </p:cNvPr>
          <p:cNvSpPr>
            <a:spLocks noGrp="1"/>
          </p:cNvSpPr>
          <p:nvPr>
            <p:ph type="ftr" sz="quarter" idx="11"/>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D44FA2E9-BD7C-8E40-AF65-238F7F4F3F70}"/>
              </a:ext>
            </a:extLst>
          </p:cNvPr>
          <p:cNvSpPr>
            <a:spLocks noGrp="1"/>
          </p:cNvSpPr>
          <p:nvPr>
            <p:ph type="sldNum" sz="quarter" idx="12"/>
          </p:nvPr>
        </p:nvSpPr>
        <p:spPr/>
        <p:txBody>
          <a:bodyPr/>
          <a:lstStyle/>
          <a:p>
            <a:fld id="{D8C2E80E-A818-EA4B-839C-9030708D7285}" type="slidenum">
              <a:rPr lang="en-US" smtClean="0"/>
              <a:t>47</a:t>
            </a:fld>
            <a:endParaRPr lang="en-US" dirty="0"/>
          </a:p>
        </p:txBody>
      </p:sp>
    </p:spTree>
    <p:extLst>
      <p:ext uri="{BB962C8B-B14F-4D97-AF65-F5344CB8AC3E}">
        <p14:creationId xmlns:p14="http://schemas.microsoft.com/office/powerpoint/2010/main" val="35643426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70C03-029C-7747-99E1-8113C563BC0B}"/>
              </a:ext>
            </a:extLst>
          </p:cNvPr>
          <p:cNvSpPr>
            <a:spLocks noGrp="1"/>
          </p:cNvSpPr>
          <p:nvPr>
            <p:ph type="title"/>
          </p:nvPr>
        </p:nvSpPr>
        <p:spPr/>
        <p:txBody>
          <a:bodyPr/>
          <a:lstStyle/>
          <a:p>
            <a:r>
              <a:rPr lang="en-US" dirty="0"/>
              <a:t>Execute using command line</a:t>
            </a:r>
          </a:p>
        </p:txBody>
      </p:sp>
      <p:pic>
        <p:nvPicPr>
          <p:cNvPr id="7" name="Content Placeholder 6">
            <a:extLst>
              <a:ext uri="{FF2B5EF4-FFF2-40B4-BE49-F238E27FC236}">
                <a16:creationId xmlns:a16="http://schemas.microsoft.com/office/drawing/2014/main" id="{D5884E8A-4766-464B-A07B-9337834561CE}"/>
              </a:ext>
            </a:extLst>
          </p:cNvPr>
          <p:cNvPicPr>
            <a:picLocks noGrp="1" noChangeAspect="1"/>
          </p:cNvPicPr>
          <p:nvPr>
            <p:ph idx="1"/>
          </p:nvPr>
        </p:nvPicPr>
        <p:blipFill rotWithShape="1">
          <a:blip r:embed="rId2"/>
          <a:srcRect r="48422" b="11303"/>
          <a:stretch/>
        </p:blipFill>
        <p:spPr>
          <a:xfrm>
            <a:off x="6233160" y="1571625"/>
            <a:ext cx="4465320" cy="4799266"/>
          </a:xfrm>
          <a:prstGeom prst="rect">
            <a:avLst/>
          </a:prstGeom>
          <a:ln>
            <a:solidFill>
              <a:schemeClr val="tx2"/>
            </a:solidFill>
          </a:ln>
        </p:spPr>
      </p:pic>
      <p:sp>
        <p:nvSpPr>
          <p:cNvPr id="4" name="Date Placeholder 3">
            <a:extLst>
              <a:ext uri="{FF2B5EF4-FFF2-40B4-BE49-F238E27FC236}">
                <a16:creationId xmlns:a16="http://schemas.microsoft.com/office/drawing/2014/main" id="{5F81AB6D-E7DA-2C4E-A43F-2BA0D9CBF744}"/>
              </a:ext>
            </a:extLst>
          </p:cNvPr>
          <p:cNvSpPr>
            <a:spLocks noGrp="1"/>
          </p:cNvSpPr>
          <p:nvPr>
            <p:ph type="dt" sz="half" idx="10"/>
          </p:nvPr>
        </p:nvSpPr>
        <p:spPr/>
        <p:txBody>
          <a:bodyPr/>
          <a:lstStyle/>
          <a:p>
            <a:r>
              <a:rPr lang="en-US"/>
              <a:t>First Semester 2021-2022</a:t>
            </a:r>
            <a:endParaRPr lang="en-US" dirty="0"/>
          </a:p>
        </p:txBody>
      </p:sp>
      <p:sp>
        <p:nvSpPr>
          <p:cNvPr id="9" name="Rectangle 8">
            <a:extLst>
              <a:ext uri="{FF2B5EF4-FFF2-40B4-BE49-F238E27FC236}">
                <a16:creationId xmlns:a16="http://schemas.microsoft.com/office/drawing/2014/main" id="{19A13365-EE2B-7A45-830C-7729D64DAFBA}"/>
              </a:ext>
            </a:extLst>
          </p:cNvPr>
          <p:cNvSpPr/>
          <p:nvPr/>
        </p:nvSpPr>
        <p:spPr>
          <a:xfrm>
            <a:off x="145774" y="1613880"/>
            <a:ext cx="5764696" cy="1077218"/>
          </a:xfrm>
          <a:prstGeom prst="rect">
            <a:avLst/>
          </a:prstGeom>
        </p:spPr>
        <p:txBody>
          <a:bodyPr wrap="square">
            <a:spAutoFit/>
          </a:bodyPr>
          <a:lstStyle/>
          <a:p>
            <a:pPr>
              <a:lnSpc>
                <a:spcPct val="80000"/>
              </a:lnSpc>
              <a:buFont typeface="Wingdings" pitchFamily="2" charset="2"/>
              <a:buNone/>
            </a:pPr>
            <a:r>
              <a:rPr lang="en-US" altLang="en-US" sz="2000" dirty="0">
                <a:effectLst>
                  <a:outerShdw blurRad="38100" dist="38100" dir="2700000" algn="tl">
                    <a:srgbClr val="FFFFFF"/>
                  </a:outerShdw>
                </a:effectLst>
                <a:latin typeface="+mj-lt"/>
              </a:rPr>
              <a:t>You can type things directly into a running Python session</a:t>
            </a:r>
          </a:p>
          <a:p>
            <a:pPr>
              <a:lnSpc>
                <a:spcPct val="80000"/>
              </a:lnSpc>
              <a:buFont typeface="Wingdings" pitchFamily="2" charset="2"/>
              <a:buNone/>
            </a:pPr>
            <a:endParaRPr lang="en-US" altLang="en-US" sz="2000" dirty="0">
              <a:effectLst>
                <a:outerShdw blurRad="38100" dist="38100" dir="2700000" algn="tl">
                  <a:srgbClr val="FFFFFF"/>
                </a:outerShdw>
              </a:effectLst>
              <a:latin typeface="+mj-lt"/>
            </a:endParaRPr>
          </a:p>
          <a:p>
            <a:pPr>
              <a:lnSpc>
                <a:spcPct val="80000"/>
              </a:lnSpc>
              <a:buFont typeface="Wingdings" pitchFamily="2" charset="2"/>
              <a:buNone/>
            </a:pPr>
            <a:endParaRPr lang="en-US" altLang="en-US" sz="2000" dirty="0">
              <a:effectLst>
                <a:outerShdw blurRad="38100" dist="38100" dir="2700000" algn="tl">
                  <a:srgbClr val="FFFFFF"/>
                </a:outerShdw>
              </a:effectLst>
              <a:latin typeface="+mj-lt"/>
            </a:endParaRPr>
          </a:p>
          <a:p>
            <a:pPr>
              <a:lnSpc>
                <a:spcPct val="80000"/>
              </a:lnSpc>
              <a:buFont typeface="Wingdings" pitchFamily="2" charset="2"/>
              <a:buNone/>
            </a:pPr>
            <a:endParaRPr lang="en-US" sz="2000" dirty="0">
              <a:latin typeface="Andale Mono" panose="020B0509000000000004" pitchFamily="49" charset="0"/>
            </a:endParaRPr>
          </a:p>
        </p:txBody>
      </p:sp>
      <p:pic>
        <p:nvPicPr>
          <p:cNvPr id="10" name="Picture 9">
            <a:extLst>
              <a:ext uri="{FF2B5EF4-FFF2-40B4-BE49-F238E27FC236}">
                <a16:creationId xmlns:a16="http://schemas.microsoft.com/office/drawing/2014/main" id="{1F08BBCB-F928-0441-80F7-13EE22126D3D}"/>
              </a:ext>
            </a:extLst>
          </p:cNvPr>
          <p:cNvPicPr>
            <a:picLocks noChangeAspect="1"/>
          </p:cNvPicPr>
          <p:nvPr/>
        </p:nvPicPr>
        <p:blipFill rotWithShape="1">
          <a:blip r:embed="rId3"/>
          <a:srcRect l="34300" t="10047" r="26570" b="48794"/>
          <a:stretch/>
        </p:blipFill>
        <p:spPr>
          <a:xfrm>
            <a:off x="530087" y="2330598"/>
            <a:ext cx="4293706" cy="2822713"/>
          </a:xfrm>
          <a:prstGeom prst="rect">
            <a:avLst/>
          </a:prstGeom>
          <a:ln>
            <a:solidFill>
              <a:schemeClr val="tx2"/>
            </a:solidFill>
          </a:ln>
        </p:spPr>
      </p:pic>
      <p:sp>
        <p:nvSpPr>
          <p:cNvPr id="3" name="Footer Placeholder 2">
            <a:extLst>
              <a:ext uri="{FF2B5EF4-FFF2-40B4-BE49-F238E27FC236}">
                <a16:creationId xmlns:a16="http://schemas.microsoft.com/office/drawing/2014/main" id="{C559D752-8273-674B-AEA4-5B164A1E9D38}"/>
              </a:ext>
            </a:extLst>
          </p:cNvPr>
          <p:cNvSpPr>
            <a:spLocks noGrp="1"/>
          </p:cNvSpPr>
          <p:nvPr>
            <p:ph type="ftr" sz="quarter" idx="11"/>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3F50B93B-4A30-3B4D-B25C-6B4A7FE7E0BF}"/>
              </a:ext>
            </a:extLst>
          </p:cNvPr>
          <p:cNvSpPr>
            <a:spLocks noGrp="1"/>
          </p:cNvSpPr>
          <p:nvPr>
            <p:ph type="sldNum" sz="quarter" idx="12"/>
          </p:nvPr>
        </p:nvSpPr>
        <p:spPr/>
        <p:txBody>
          <a:bodyPr/>
          <a:lstStyle/>
          <a:p>
            <a:fld id="{D8C2E80E-A818-EA4B-839C-9030708D7285}" type="slidenum">
              <a:rPr lang="en-US" smtClean="0"/>
              <a:t>48</a:t>
            </a:fld>
            <a:endParaRPr lang="en-US" dirty="0"/>
          </a:p>
        </p:txBody>
      </p:sp>
    </p:spTree>
    <p:extLst>
      <p:ext uri="{BB962C8B-B14F-4D97-AF65-F5344CB8AC3E}">
        <p14:creationId xmlns:p14="http://schemas.microsoft.com/office/powerpoint/2010/main" val="2443762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C4D4-C9DA-004F-B3D9-AB1A7296EE2C}"/>
              </a:ext>
            </a:extLst>
          </p:cNvPr>
          <p:cNvSpPr>
            <a:spLocks noGrp="1"/>
          </p:cNvSpPr>
          <p:nvPr>
            <p:ph type="title"/>
          </p:nvPr>
        </p:nvSpPr>
        <p:spPr/>
        <p:txBody>
          <a:bodyPr>
            <a:normAutofit/>
          </a:bodyPr>
          <a:lstStyle/>
          <a:p>
            <a:r>
              <a:rPr lang="en-US" dirty="0"/>
              <a:t>Python Indentation</a:t>
            </a:r>
          </a:p>
        </p:txBody>
      </p:sp>
      <p:sp>
        <p:nvSpPr>
          <p:cNvPr id="3" name="Content Placeholder 2">
            <a:extLst>
              <a:ext uri="{FF2B5EF4-FFF2-40B4-BE49-F238E27FC236}">
                <a16:creationId xmlns:a16="http://schemas.microsoft.com/office/drawing/2014/main" id="{7B4FEB9E-07BC-0445-A9C5-A66F073B75C0}"/>
              </a:ext>
            </a:extLst>
          </p:cNvPr>
          <p:cNvSpPr>
            <a:spLocks noGrp="1"/>
          </p:cNvSpPr>
          <p:nvPr>
            <p:ph idx="1"/>
          </p:nvPr>
        </p:nvSpPr>
        <p:spPr/>
        <p:txBody>
          <a:bodyPr>
            <a:normAutofit lnSpcReduction="10000"/>
          </a:bodyPr>
          <a:lstStyle/>
          <a:p>
            <a:r>
              <a:rPr lang="en-US" dirty="0"/>
              <a:t>Most of the programming languages like C, C++, Java use braces { } to define a block of code. Python uses indentation.</a:t>
            </a:r>
          </a:p>
          <a:p>
            <a:r>
              <a:rPr lang="en-US" dirty="0"/>
              <a:t>A code block (body of a </a:t>
            </a:r>
            <a:r>
              <a:rPr lang="en-US" dirty="0">
                <a:hlinkClick r:id="rId2" tooltip="Python Functions"/>
              </a:rPr>
              <a:t>function</a:t>
            </a:r>
            <a:r>
              <a:rPr lang="en-US" dirty="0"/>
              <a:t>, </a:t>
            </a:r>
            <a:r>
              <a:rPr lang="en-US" dirty="0">
                <a:hlinkClick r:id="rId3" tooltip="Python for Loop"/>
              </a:rPr>
              <a:t>loop</a:t>
            </a:r>
            <a:r>
              <a:rPr lang="en-US" dirty="0"/>
              <a:t> etc.) starts with indentation and ends with the first </a:t>
            </a:r>
            <a:r>
              <a:rPr lang="en-US" dirty="0" err="1"/>
              <a:t>unindented</a:t>
            </a:r>
            <a:r>
              <a:rPr lang="en-US" dirty="0"/>
              <a:t> line. The amount of indentation is up to you, but it must be consistent throughout that block.</a:t>
            </a:r>
          </a:p>
          <a:p>
            <a:r>
              <a:rPr lang="en-US" dirty="0"/>
              <a:t>Generally four whitespaces are used for indentation and is preferred over tabs. Here is an example.</a:t>
            </a:r>
          </a:p>
          <a:p>
            <a:pPr marL="0" indent="0">
              <a:buNone/>
            </a:pPr>
            <a:endParaRPr lang="en-US" dirty="0"/>
          </a:p>
          <a:p>
            <a:pPr marL="0" indent="0">
              <a:buNone/>
            </a:pPr>
            <a:r>
              <a:rPr lang="en-US" dirty="0">
                <a:latin typeface="Andale Mono" panose="020B0509000000000004" pitchFamily="49" charset="0"/>
              </a:rPr>
              <a:t>for </a:t>
            </a:r>
            <a:r>
              <a:rPr lang="en-US" dirty="0" err="1">
                <a:latin typeface="Andale Mono" panose="020B0509000000000004" pitchFamily="49" charset="0"/>
              </a:rPr>
              <a:t>i</a:t>
            </a:r>
            <a:r>
              <a:rPr lang="en-US" dirty="0">
                <a:latin typeface="Andale Mono" panose="020B0509000000000004" pitchFamily="49" charset="0"/>
              </a:rPr>
              <a:t> in range(1,11):</a:t>
            </a:r>
          </a:p>
          <a:p>
            <a:pPr marL="0" indent="0">
              <a:buNone/>
            </a:pPr>
            <a:r>
              <a:rPr lang="en-US" dirty="0">
                <a:latin typeface="Andale Mono" panose="020B0509000000000004" pitchFamily="49" charset="0"/>
              </a:rPr>
              <a:t>    print(</a:t>
            </a:r>
            <a:r>
              <a:rPr lang="en-US" dirty="0" err="1">
                <a:latin typeface="Andale Mono" panose="020B0509000000000004" pitchFamily="49" charset="0"/>
              </a:rPr>
              <a:t>i</a:t>
            </a:r>
            <a:r>
              <a:rPr lang="en-US" dirty="0">
                <a:latin typeface="Andale Mono" panose="020B0509000000000004" pitchFamily="49" charset="0"/>
              </a:rPr>
              <a:t>)</a:t>
            </a:r>
          </a:p>
          <a:p>
            <a:pPr marL="0" indent="0">
              <a:buNone/>
            </a:pPr>
            <a:r>
              <a:rPr lang="en-US" dirty="0">
                <a:latin typeface="Andale Mono" panose="020B0509000000000004" pitchFamily="49" charset="0"/>
              </a:rPr>
              <a:t>    if </a:t>
            </a:r>
            <a:r>
              <a:rPr lang="en-US" dirty="0" err="1">
                <a:latin typeface="Andale Mono" panose="020B0509000000000004" pitchFamily="49" charset="0"/>
              </a:rPr>
              <a:t>i</a:t>
            </a:r>
            <a:r>
              <a:rPr lang="en-US" dirty="0">
                <a:latin typeface="Andale Mono" panose="020B0509000000000004" pitchFamily="49" charset="0"/>
              </a:rPr>
              <a:t> == 5:</a:t>
            </a:r>
          </a:p>
          <a:p>
            <a:pPr marL="0" indent="0">
              <a:buNone/>
            </a:pPr>
            <a:r>
              <a:rPr lang="en-US" dirty="0">
                <a:latin typeface="Andale Mono" panose="020B0509000000000004" pitchFamily="49" charset="0"/>
              </a:rPr>
              <a:t>        break</a:t>
            </a:r>
          </a:p>
        </p:txBody>
      </p:sp>
      <p:sp>
        <p:nvSpPr>
          <p:cNvPr id="4" name="Date Placeholder 3">
            <a:extLst>
              <a:ext uri="{FF2B5EF4-FFF2-40B4-BE49-F238E27FC236}">
                <a16:creationId xmlns:a16="http://schemas.microsoft.com/office/drawing/2014/main" id="{334E65B2-F3ED-2948-A8EA-47064147431C}"/>
              </a:ext>
            </a:extLst>
          </p:cNvPr>
          <p:cNvSpPr>
            <a:spLocks noGrp="1"/>
          </p:cNvSpPr>
          <p:nvPr>
            <p:ph type="dt" sz="half" idx="10"/>
          </p:nvPr>
        </p:nvSpPr>
        <p:spPr/>
        <p:txBody>
          <a:bodyPr/>
          <a:lstStyle/>
          <a:p>
            <a:r>
              <a:rPr lang="en-US"/>
              <a:t>First Semester 2021-2022</a:t>
            </a:r>
            <a:endParaRPr lang="en-US" dirty="0"/>
          </a:p>
        </p:txBody>
      </p:sp>
      <p:sp>
        <p:nvSpPr>
          <p:cNvPr id="6" name="Rectangle 5">
            <a:extLst>
              <a:ext uri="{FF2B5EF4-FFF2-40B4-BE49-F238E27FC236}">
                <a16:creationId xmlns:a16="http://schemas.microsoft.com/office/drawing/2014/main" id="{05507E34-2235-BB40-B93D-8A5961B3B937}"/>
              </a:ext>
            </a:extLst>
          </p:cNvPr>
          <p:cNvSpPr/>
          <p:nvPr/>
        </p:nvSpPr>
        <p:spPr>
          <a:xfrm>
            <a:off x="5876114" y="4753094"/>
            <a:ext cx="5435014" cy="369332"/>
          </a:xfrm>
          <a:prstGeom prst="rect">
            <a:avLst/>
          </a:prstGeom>
        </p:spPr>
        <p:txBody>
          <a:bodyPr wrap="none">
            <a:spAutoFit/>
          </a:bodyPr>
          <a:lstStyle/>
          <a:p>
            <a:r>
              <a:rPr lang="en-US" dirty="0">
                <a:solidFill>
                  <a:srgbClr val="252830"/>
                </a:solidFill>
                <a:latin typeface="Open Sans"/>
              </a:rPr>
              <a:t>Incorrect indentation will result into </a:t>
            </a:r>
            <a:r>
              <a:rPr lang="en-US" dirty="0" err="1"/>
              <a:t>IndentationError</a:t>
            </a:r>
            <a:r>
              <a:rPr lang="en-US" dirty="0">
                <a:solidFill>
                  <a:srgbClr val="252830"/>
                </a:solidFill>
                <a:latin typeface="Open Sans"/>
              </a:rPr>
              <a:t>.</a:t>
            </a:r>
            <a:endParaRPr lang="en-US" dirty="0"/>
          </a:p>
        </p:txBody>
      </p:sp>
      <p:sp>
        <p:nvSpPr>
          <p:cNvPr id="7" name="Footer Placeholder 6">
            <a:extLst>
              <a:ext uri="{FF2B5EF4-FFF2-40B4-BE49-F238E27FC236}">
                <a16:creationId xmlns:a16="http://schemas.microsoft.com/office/drawing/2014/main" id="{A76F47B5-C5DD-7846-A85F-5197E540A4FD}"/>
              </a:ext>
            </a:extLst>
          </p:cNvPr>
          <p:cNvSpPr>
            <a:spLocks noGrp="1"/>
          </p:cNvSpPr>
          <p:nvPr>
            <p:ph type="ftr" sz="quarter" idx="11"/>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198CF553-91E8-3443-8BD5-23BC802C34B7}"/>
              </a:ext>
            </a:extLst>
          </p:cNvPr>
          <p:cNvSpPr>
            <a:spLocks noGrp="1"/>
          </p:cNvSpPr>
          <p:nvPr>
            <p:ph type="sldNum" sz="quarter" idx="12"/>
          </p:nvPr>
        </p:nvSpPr>
        <p:spPr/>
        <p:txBody>
          <a:bodyPr/>
          <a:lstStyle/>
          <a:p>
            <a:fld id="{D8C2E80E-A818-EA4B-839C-9030708D7285}" type="slidenum">
              <a:rPr lang="en-US" smtClean="0"/>
              <a:t>49</a:t>
            </a:fld>
            <a:endParaRPr lang="en-US" dirty="0"/>
          </a:p>
        </p:txBody>
      </p:sp>
    </p:spTree>
    <p:extLst>
      <p:ext uri="{BB962C8B-B14F-4D97-AF65-F5344CB8AC3E}">
        <p14:creationId xmlns:p14="http://schemas.microsoft.com/office/powerpoint/2010/main" val="1330139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3457A-03F6-EF49-9C5B-16E6C8BD62BE}"/>
              </a:ext>
            </a:extLst>
          </p:cNvPr>
          <p:cNvSpPr>
            <a:spLocks noGrp="1"/>
          </p:cNvSpPr>
          <p:nvPr>
            <p:ph type="title"/>
          </p:nvPr>
        </p:nvSpPr>
        <p:spPr/>
        <p:txBody>
          <a:bodyPr/>
          <a:lstStyle/>
          <a:p>
            <a:r>
              <a:rPr lang="en-US" altLang="en-US" dirty="0"/>
              <a:t>What is Learning?</a:t>
            </a:r>
            <a:endParaRPr lang="en-US" dirty="0"/>
          </a:p>
        </p:txBody>
      </p:sp>
      <p:sp>
        <p:nvSpPr>
          <p:cNvPr id="3" name="Content Placeholder 2">
            <a:extLst>
              <a:ext uri="{FF2B5EF4-FFF2-40B4-BE49-F238E27FC236}">
                <a16:creationId xmlns:a16="http://schemas.microsoft.com/office/drawing/2014/main" id="{157A272E-1C3A-E34B-9B93-6186C380CC9E}"/>
              </a:ext>
            </a:extLst>
          </p:cNvPr>
          <p:cNvSpPr>
            <a:spLocks noGrp="1"/>
          </p:cNvSpPr>
          <p:nvPr>
            <p:ph idx="1"/>
          </p:nvPr>
        </p:nvSpPr>
        <p:spPr>
          <a:xfrm>
            <a:off x="314325" y="1743075"/>
            <a:ext cx="11387137" cy="4429125"/>
          </a:xfrm>
        </p:spPr>
        <p:txBody>
          <a:bodyPr/>
          <a:lstStyle/>
          <a:p>
            <a:r>
              <a:rPr lang="en-US" altLang="en-US" i="1" dirty="0"/>
              <a:t>“Learning denotes changes in a system that ... enable a system to do the same task … more efficiently the next time.”  - </a:t>
            </a:r>
            <a:r>
              <a:rPr lang="en-US" altLang="en-US" dirty="0"/>
              <a:t>Herbert Simon</a:t>
            </a:r>
            <a:r>
              <a:rPr lang="en-US" altLang="en-US" i="1" dirty="0"/>
              <a:t> </a:t>
            </a:r>
          </a:p>
          <a:p>
            <a:r>
              <a:rPr lang="en-US" altLang="en-US" i="1" dirty="0"/>
              <a:t>“Learning is constructing or modifying representations of what is being experienced.” - </a:t>
            </a:r>
            <a:r>
              <a:rPr lang="en-US" altLang="en-US" dirty="0" err="1"/>
              <a:t>Ryszard</a:t>
            </a:r>
            <a:r>
              <a:rPr lang="en-US" altLang="en-US" dirty="0"/>
              <a:t> Michalski</a:t>
            </a:r>
            <a:r>
              <a:rPr lang="en-US" altLang="en-US" i="1" dirty="0"/>
              <a:t> </a:t>
            </a:r>
          </a:p>
          <a:p>
            <a:r>
              <a:rPr lang="en-US" altLang="en-US" i="1" dirty="0"/>
              <a:t>“Learning is making useful changes in our minds.” - </a:t>
            </a:r>
            <a:r>
              <a:rPr lang="en-US" altLang="en-US" dirty="0"/>
              <a:t>Marvin Minsky</a:t>
            </a:r>
            <a:r>
              <a:rPr lang="en-US" altLang="en-US" i="1" dirty="0"/>
              <a:t> </a:t>
            </a:r>
          </a:p>
          <a:p>
            <a:endParaRPr lang="en-US" dirty="0"/>
          </a:p>
          <a:p>
            <a:endParaRPr lang="en-US" dirty="0"/>
          </a:p>
          <a:p>
            <a:r>
              <a:rPr lang="en-US" altLang="en-US" i="1" dirty="0">
                <a:solidFill>
                  <a:schemeClr val="accent1"/>
                </a:solidFill>
              </a:rPr>
              <a:t>“Machine learning refers to a system capable of the autonomous acquisition and integration of knowledge.”</a:t>
            </a:r>
            <a:endParaRPr lang="en-US" dirty="0">
              <a:solidFill>
                <a:schemeClr val="accent1"/>
              </a:solidFill>
            </a:endParaRPr>
          </a:p>
        </p:txBody>
      </p:sp>
      <p:sp>
        <p:nvSpPr>
          <p:cNvPr id="4" name="Date Placeholder 3">
            <a:extLst>
              <a:ext uri="{FF2B5EF4-FFF2-40B4-BE49-F238E27FC236}">
                <a16:creationId xmlns:a16="http://schemas.microsoft.com/office/drawing/2014/main" id="{36DE1325-9211-2547-B5C8-51E3D7282EF5}"/>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C9D48D9E-C952-5C49-AF89-C9F677DE79BD}"/>
              </a:ext>
            </a:extLst>
          </p:cNvPr>
          <p:cNvSpPr>
            <a:spLocks noGrp="1"/>
          </p:cNvSpPr>
          <p:nvPr>
            <p:ph type="sldNum" sz="quarter" idx="12"/>
          </p:nvPr>
        </p:nvSpPr>
        <p:spPr/>
        <p:txBody>
          <a:bodyPr/>
          <a:lstStyle/>
          <a:p>
            <a:fld id="{D8C2E80E-A818-EA4B-839C-9030708D7285}" type="slidenum">
              <a:rPr lang="en-US" smtClean="0"/>
              <a:t>5</a:t>
            </a:fld>
            <a:endParaRPr lang="en-US" dirty="0"/>
          </a:p>
        </p:txBody>
      </p:sp>
      <p:sp>
        <p:nvSpPr>
          <p:cNvPr id="6" name="Footer Placeholder 5">
            <a:extLst>
              <a:ext uri="{FF2B5EF4-FFF2-40B4-BE49-F238E27FC236}">
                <a16:creationId xmlns:a16="http://schemas.microsoft.com/office/drawing/2014/main" id="{548B7B2B-AF3F-584A-B8D2-B00BD8907B91}"/>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8850161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BBB5F-362D-F64F-952C-0DA5DAF954DE}"/>
              </a:ext>
            </a:extLst>
          </p:cNvPr>
          <p:cNvSpPr>
            <a:spLocks noGrp="1"/>
          </p:cNvSpPr>
          <p:nvPr>
            <p:ph type="title"/>
          </p:nvPr>
        </p:nvSpPr>
        <p:spPr/>
        <p:txBody>
          <a:bodyPr/>
          <a:lstStyle/>
          <a:p>
            <a:r>
              <a:rPr lang="en-US" dirty="0"/>
              <a:t>Comments</a:t>
            </a:r>
          </a:p>
        </p:txBody>
      </p:sp>
      <p:sp>
        <p:nvSpPr>
          <p:cNvPr id="3" name="Content Placeholder 2">
            <a:extLst>
              <a:ext uri="{FF2B5EF4-FFF2-40B4-BE49-F238E27FC236}">
                <a16:creationId xmlns:a16="http://schemas.microsoft.com/office/drawing/2014/main" id="{4E2F8130-B16E-AA4A-BAFA-ED2672CAFCE2}"/>
              </a:ext>
            </a:extLst>
          </p:cNvPr>
          <p:cNvSpPr>
            <a:spLocks noGrp="1"/>
          </p:cNvSpPr>
          <p:nvPr>
            <p:ph idx="1"/>
          </p:nvPr>
        </p:nvSpPr>
        <p:spPr>
          <a:xfrm>
            <a:off x="314325" y="1428750"/>
            <a:ext cx="11387137" cy="5006339"/>
          </a:xfrm>
        </p:spPr>
        <p:txBody>
          <a:bodyPr>
            <a:normAutofit/>
          </a:bodyPr>
          <a:lstStyle/>
          <a:p>
            <a:r>
              <a:rPr lang="en-US" dirty="0"/>
              <a:t>In Python, we use the hash (#) symbol to start writing a comment.</a:t>
            </a:r>
          </a:p>
          <a:p>
            <a:r>
              <a:rPr lang="en-US" dirty="0"/>
              <a:t>It extends up to the newline character. Comments are for programmers for better understanding of a program. Python Interpreter ignores comment. </a:t>
            </a:r>
          </a:p>
          <a:p>
            <a:pPr marL="1717120" lvl="6" indent="0">
              <a:buNone/>
            </a:pPr>
            <a:r>
              <a:rPr lang="en-US" dirty="0">
                <a:solidFill>
                  <a:schemeClr val="bg1">
                    <a:lumMod val="65000"/>
                  </a:schemeClr>
                </a:solidFill>
              </a:rPr>
              <a:t>#This is a comment </a:t>
            </a:r>
          </a:p>
          <a:p>
            <a:pPr marL="1717120" lvl="6" indent="0">
              <a:buNone/>
            </a:pPr>
            <a:r>
              <a:rPr lang="en-US" dirty="0">
                <a:solidFill>
                  <a:schemeClr val="bg1">
                    <a:lumMod val="65000"/>
                  </a:schemeClr>
                </a:solidFill>
              </a:rPr>
              <a:t>#print out Hello </a:t>
            </a:r>
          </a:p>
          <a:p>
            <a:pPr marL="1717120" lvl="6" indent="0">
              <a:buNone/>
            </a:pPr>
            <a:r>
              <a:rPr lang="en-US" dirty="0"/>
              <a:t>print('Hello’)</a:t>
            </a:r>
          </a:p>
          <a:p>
            <a:r>
              <a:rPr lang="en-US" dirty="0"/>
              <a:t>If we have comments that extend multiple lines, one way of doing it is to use hash (#) in the beginning of each line.</a:t>
            </a:r>
          </a:p>
          <a:p>
            <a:r>
              <a:rPr lang="en-US" dirty="0"/>
              <a:t>Another way of doing this is to use triple quotes, either ’ ‘ ' or ” ” ".</a:t>
            </a:r>
          </a:p>
          <a:p>
            <a:r>
              <a:rPr lang="en-US" dirty="0"/>
              <a:t>These triple quotes are generally used for multi-line strings. But they can be used as multi-line comment as well.</a:t>
            </a:r>
          </a:p>
          <a:p>
            <a:pPr marL="1717120" lvl="6" indent="0">
              <a:buNone/>
            </a:pPr>
            <a:r>
              <a:rPr lang="en-US" dirty="0">
                <a:solidFill>
                  <a:schemeClr val="bg1">
                    <a:lumMod val="50000"/>
                  </a:schemeClr>
                </a:solidFill>
              </a:rPr>
              <a:t>"""This is also </a:t>
            </a:r>
          </a:p>
          <a:p>
            <a:pPr marL="1717120" lvl="6" indent="0">
              <a:buNone/>
            </a:pPr>
            <a:r>
              <a:rPr lang="en-US" dirty="0">
                <a:solidFill>
                  <a:schemeClr val="bg1">
                    <a:lumMod val="50000"/>
                  </a:schemeClr>
                </a:solidFill>
              </a:rPr>
              <a:t>a perfect example </a:t>
            </a:r>
          </a:p>
          <a:p>
            <a:pPr marL="1717120" lvl="6" indent="0">
              <a:buNone/>
            </a:pPr>
            <a:r>
              <a:rPr lang="en-US" dirty="0">
                <a:solidFill>
                  <a:schemeClr val="bg1">
                    <a:lumMod val="50000"/>
                  </a:schemeClr>
                </a:solidFill>
              </a:rPr>
              <a:t>of multi-line comments"""</a:t>
            </a:r>
          </a:p>
        </p:txBody>
      </p:sp>
      <p:sp>
        <p:nvSpPr>
          <p:cNvPr id="4" name="Date Placeholder 3">
            <a:extLst>
              <a:ext uri="{FF2B5EF4-FFF2-40B4-BE49-F238E27FC236}">
                <a16:creationId xmlns:a16="http://schemas.microsoft.com/office/drawing/2014/main" id="{E07F54F5-E319-6D4A-A10D-BDAC83EDCAD6}"/>
              </a:ext>
            </a:extLst>
          </p:cNvPr>
          <p:cNvSpPr>
            <a:spLocks noGrp="1"/>
          </p:cNvSpPr>
          <p:nvPr>
            <p:ph type="dt" sz="half" idx="10"/>
          </p:nvPr>
        </p:nvSpPr>
        <p:spPr/>
        <p:txBody>
          <a:bodyPr/>
          <a:lstStyle/>
          <a:p>
            <a:r>
              <a:rPr lang="en-US"/>
              <a:t>First Semester 2021-2022</a:t>
            </a:r>
            <a:endParaRPr lang="en-US" dirty="0"/>
          </a:p>
        </p:txBody>
      </p:sp>
      <p:sp>
        <p:nvSpPr>
          <p:cNvPr id="6" name="Footer Placeholder 5">
            <a:extLst>
              <a:ext uri="{FF2B5EF4-FFF2-40B4-BE49-F238E27FC236}">
                <a16:creationId xmlns:a16="http://schemas.microsoft.com/office/drawing/2014/main" id="{5117F0F0-8797-3447-84FF-EAAC0E308390}"/>
              </a:ext>
            </a:extLst>
          </p:cNvPr>
          <p:cNvSpPr>
            <a:spLocks noGrp="1"/>
          </p:cNvSpPr>
          <p:nvPr>
            <p:ph type="ftr" sz="quarter" idx="11"/>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D47F0E42-DBE9-F34C-824F-A5541C7ED0A4}"/>
              </a:ext>
            </a:extLst>
          </p:cNvPr>
          <p:cNvSpPr>
            <a:spLocks noGrp="1"/>
          </p:cNvSpPr>
          <p:nvPr>
            <p:ph type="sldNum" sz="quarter" idx="12"/>
          </p:nvPr>
        </p:nvSpPr>
        <p:spPr/>
        <p:txBody>
          <a:bodyPr/>
          <a:lstStyle/>
          <a:p>
            <a:fld id="{D8C2E80E-A818-EA4B-839C-9030708D7285}" type="slidenum">
              <a:rPr lang="en-US" smtClean="0"/>
              <a:t>50</a:t>
            </a:fld>
            <a:endParaRPr lang="en-US" dirty="0"/>
          </a:p>
        </p:txBody>
      </p:sp>
    </p:spTree>
    <p:extLst>
      <p:ext uri="{BB962C8B-B14F-4D97-AF65-F5344CB8AC3E}">
        <p14:creationId xmlns:p14="http://schemas.microsoft.com/office/powerpoint/2010/main" val="8029775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978" name="Rectangle 2">
            <a:extLst>
              <a:ext uri="{FF2B5EF4-FFF2-40B4-BE49-F238E27FC236}">
                <a16:creationId xmlns:a16="http://schemas.microsoft.com/office/drawing/2014/main" id="{A1C79C8F-DAB7-FB44-8C09-18BFA461896D}"/>
              </a:ext>
            </a:extLst>
          </p:cNvPr>
          <p:cNvSpPr>
            <a:spLocks noGrp="1" noChangeArrowheads="1"/>
          </p:cNvSpPr>
          <p:nvPr>
            <p:ph type="title"/>
          </p:nvPr>
        </p:nvSpPr>
        <p:spPr/>
        <p:txBody>
          <a:bodyPr/>
          <a:lstStyle/>
          <a:p>
            <a:r>
              <a:rPr lang="en-US" altLang="en-US"/>
              <a:t>Expressions</a:t>
            </a:r>
          </a:p>
        </p:txBody>
      </p:sp>
      <p:sp>
        <p:nvSpPr>
          <p:cNvPr id="1406979" name="Rectangle 3">
            <a:extLst>
              <a:ext uri="{FF2B5EF4-FFF2-40B4-BE49-F238E27FC236}">
                <a16:creationId xmlns:a16="http://schemas.microsoft.com/office/drawing/2014/main" id="{F9CDFDA4-4466-B04B-A7E7-A301660FC4FA}"/>
              </a:ext>
            </a:extLst>
          </p:cNvPr>
          <p:cNvSpPr>
            <a:spLocks noGrp="1" noChangeArrowheads="1"/>
          </p:cNvSpPr>
          <p:nvPr>
            <p:ph type="body" idx="1"/>
          </p:nvPr>
        </p:nvSpPr>
        <p:spPr>
          <a:xfrm>
            <a:off x="314325" y="1743075"/>
            <a:ext cx="7796005" cy="4429125"/>
          </a:xfrm>
        </p:spPr>
        <p:txBody>
          <a:bodyPr>
            <a:normAutofit fontScale="92500" lnSpcReduction="10000"/>
          </a:bodyPr>
          <a:lstStyle/>
          <a:p>
            <a:r>
              <a:rPr lang="en-US" altLang="en-US" b="1" dirty="0"/>
              <a:t>expression</a:t>
            </a:r>
            <a:r>
              <a:rPr lang="en-US" altLang="en-US" dirty="0"/>
              <a:t>: A data value or set of operations to compute a value.</a:t>
            </a:r>
            <a:endParaRPr lang="en-US" altLang="en-US" sz="800" dirty="0"/>
          </a:p>
          <a:p>
            <a:pPr lvl="1">
              <a:buFont typeface="Wingdings" pitchFamily="2" charset="2"/>
              <a:buNone/>
            </a:pPr>
            <a:r>
              <a:rPr lang="en-US" altLang="en-US" dirty="0"/>
              <a:t>	Examples:	</a:t>
            </a:r>
            <a:r>
              <a:rPr lang="en-US" altLang="en-US" dirty="0">
                <a:latin typeface="Courier New" panose="02070309020205020404" pitchFamily="49" charset="0"/>
              </a:rPr>
              <a:t>1 + 4 * 3</a:t>
            </a:r>
          </a:p>
          <a:p>
            <a:pPr lvl="1">
              <a:buFont typeface="Wingdings" pitchFamily="2" charset="2"/>
              <a:buNone/>
            </a:pPr>
            <a:r>
              <a:rPr lang="en-US" altLang="en-US" dirty="0">
                <a:latin typeface="Courier New" panose="02070309020205020404" pitchFamily="49" charset="0"/>
              </a:rPr>
              <a:t>				42</a:t>
            </a:r>
          </a:p>
          <a:p>
            <a:pPr lvl="1"/>
            <a:endParaRPr lang="en-US" altLang="en-US" sz="700" dirty="0"/>
          </a:p>
          <a:p>
            <a:r>
              <a:rPr lang="en-US" altLang="en-US" dirty="0"/>
              <a:t>Arithmetic operators we will use:</a:t>
            </a:r>
          </a:p>
          <a:p>
            <a:pPr lvl="1">
              <a:buClr>
                <a:schemeClr val="bg1"/>
              </a:buClr>
            </a:pPr>
            <a:r>
              <a:rPr lang="en-US" altLang="en-US" dirty="0">
                <a:latin typeface="Courier New" panose="02070309020205020404" pitchFamily="49" charset="0"/>
              </a:rPr>
              <a:t>+ - * /	</a:t>
            </a:r>
            <a:r>
              <a:rPr lang="en-US" altLang="en-US" dirty="0"/>
              <a:t>	addition, subtraction, multiplication, division</a:t>
            </a:r>
          </a:p>
          <a:p>
            <a:pPr lvl="1">
              <a:buClr>
                <a:schemeClr val="bg1"/>
              </a:buClr>
            </a:pPr>
            <a:r>
              <a:rPr lang="en-US" altLang="en-US" dirty="0">
                <a:latin typeface="Courier New" panose="02070309020205020404" pitchFamily="49" charset="0"/>
              </a:rPr>
              <a:t>%</a:t>
            </a:r>
            <a:r>
              <a:rPr lang="en-US" altLang="en-US" dirty="0"/>
              <a:t> 			modulus, a.k.a. remainder</a:t>
            </a:r>
          </a:p>
          <a:p>
            <a:pPr lvl="1">
              <a:buClr>
                <a:schemeClr val="bg1"/>
              </a:buClr>
            </a:pPr>
            <a:r>
              <a:rPr lang="en-US" altLang="en-US" dirty="0">
                <a:latin typeface="Courier New" panose="02070309020205020404" pitchFamily="49" charset="0"/>
              </a:rPr>
              <a:t>**	</a:t>
            </a:r>
            <a:r>
              <a:rPr lang="en-US" altLang="en-US" dirty="0"/>
              <a:t> 		exponentiation</a:t>
            </a:r>
          </a:p>
          <a:p>
            <a:pPr lvl="1">
              <a:buClr>
                <a:schemeClr val="bg1"/>
              </a:buClr>
            </a:pPr>
            <a:endParaRPr lang="en-US" altLang="en-US" dirty="0"/>
          </a:p>
          <a:p>
            <a:r>
              <a:rPr lang="en-US" altLang="en-US" b="1" dirty="0"/>
              <a:t>precedence</a:t>
            </a:r>
            <a:r>
              <a:rPr lang="en-US" altLang="en-US" dirty="0"/>
              <a:t>: Order in which operations are computed.</a:t>
            </a:r>
          </a:p>
          <a:p>
            <a:pPr lvl="1"/>
            <a:r>
              <a:rPr lang="en-US" altLang="en-US" dirty="0">
                <a:latin typeface="Courier New" panose="02070309020205020404" pitchFamily="49" charset="0"/>
              </a:rPr>
              <a:t>* / % **</a:t>
            </a:r>
            <a:r>
              <a:rPr lang="en-US" altLang="en-US" dirty="0"/>
              <a:t> have a higher precedence than </a:t>
            </a:r>
            <a:r>
              <a:rPr lang="en-US" altLang="en-US" dirty="0">
                <a:latin typeface="Courier New" panose="02070309020205020404" pitchFamily="49" charset="0"/>
              </a:rPr>
              <a:t>+ -</a:t>
            </a:r>
            <a:br>
              <a:rPr lang="en-US" altLang="en-US" dirty="0"/>
            </a:br>
            <a:br>
              <a:rPr lang="en-US" altLang="en-US" sz="800" dirty="0"/>
            </a:br>
            <a:r>
              <a:rPr lang="en-US" altLang="en-US" dirty="0">
                <a:latin typeface="Courier New" panose="02070309020205020404" pitchFamily="49" charset="0"/>
              </a:rPr>
              <a:t>1 + 3 * 4</a:t>
            </a:r>
            <a:r>
              <a:rPr lang="en-US" altLang="en-US" dirty="0"/>
              <a:t> is </a:t>
            </a:r>
            <a:r>
              <a:rPr lang="en-US" altLang="en-US" dirty="0">
                <a:latin typeface="Courier New" panose="02070309020205020404" pitchFamily="49" charset="0"/>
              </a:rPr>
              <a:t>13</a:t>
            </a:r>
            <a:endParaRPr lang="en-US" altLang="en-US" dirty="0"/>
          </a:p>
          <a:p>
            <a:pPr lvl="1"/>
            <a:endParaRPr lang="en-US" altLang="en-US" sz="1000" dirty="0"/>
          </a:p>
          <a:p>
            <a:pPr lvl="1"/>
            <a:r>
              <a:rPr lang="en-US" altLang="en-US" dirty="0"/>
              <a:t>Parentheses can be used to force a certain order of evaluation.</a:t>
            </a:r>
            <a:br>
              <a:rPr lang="en-US" altLang="en-US" dirty="0"/>
            </a:br>
            <a:br>
              <a:rPr lang="en-US" altLang="en-US" sz="800" dirty="0"/>
            </a:br>
            <a:r>
              <a:rPr lang="en-US" altLang="en-US" dirty="0">
                <a:latin typeface="Courier New" panose="02070309020205020404" pitchFamily="49" charset="0"/>
              </a:rPr>
              <a:t>(1 + 3) * 4</a:t>
            </a:r>
            <a:r>
              <a:rPr lang="en-US" altLang="en-US" dirty="0"/>
              <a:t> is </a:t>
            </a:r>
            <a:r>
              <a:rPr lang="en-US" altLang="en-US" dirty="0">
                <a:latin typeface="Courier New" panose="02070309020205020404" pitchFamily="49" charset="0"/>
              </a:rPr>
              <a:t>16</a:t>
            </a:r>
            <a:endParaRPr lang="en-US" altLang="en-US" sz="1000" dirty="0"/>
          </a:p>
        </p:txBody>
      </p:sp>
      <p:graphicFrame>
        <p:nvGraphicFramePr>
          <p:cNvPr id="5" name="Group 3">
            <a:extLst>
              <a:ext uri="{FF2B5EF4-FFF2-40B4-BE49-F238E27FC236}">
                <a16:creationId xmlns:a16="http://schemas.microsoft.com/office/drawing/2014/main" id="{8FF871A0-A339-4248-AD09-17199BBBF8FC}"/>
              </a:ext>
            </a:extLst>
          </p:cNvPr>
          <p:cNvGraphicFramePr>
            <a:graphicFrameLocks/>
          </p:cNvGraphicFramePr>
          <p:nvPr/>
        </p:nvGraphicFramePr>
        <p:xfrm>
          <a:off x="7699513" y="2252870"/>
          <a:ext cx="4373214" cy="3510732"/>
        </p:xfrm>
        <a:graphic>
          <a:graphicData uri="http://schemas.openxmlformats.org/drawingml/2006/table">
            <a:tbl>
              <a:tblPr/>
              <a:tblGrid>
                <a:gridCol w="1046922">
                  <a:extLst>
                    <a:ext uri="{9D8B030D-6E8A-4147-A177-3AD203B41FA5}">
                      <a16:colId xmlns:a16="http://schemas.microsoft.com/office/drawing/2014/main" val="20000"/>
                    </a:ext>
                  </a:extLst>
                </a:gridCol>
                <a:gridCol w="1616765">
                  <a:extLst>
                    <a:ext uri="{9D8B030D-6E8A-4147-A177-3AD203B41FA5}">
                      <a16:colId xmlns:a16="http://schemas.microsoft.com/office/drawing/2014/main" val="20001"/>
                    </a:ext>
                  </a:extLst>
                </a:gridCol>
                <a:gridCol w="1709527">
                  <a:extLst>
                    <a:ext uri="{9D8B030D-6E8A-4147-A177-3AD203B41FA5}">
                      <a16:colId xmlns:a16="http://schemas.microsoft.com/office/drawing/2014/main" val="20002"/>
                    </a:ext>
                  </a:extLst>
                </a:gridCol>
              </a:tblGrid>
              <a:tr h="412043">
                <a:tc>
                  <a:txBody>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sz="1800" b="1" i="0" u="none" strike="noStrike" cap="none" normalizeH="0" baseline="0" dirty="0">
                          <a:ln>
                            <a:noFill/>
                          </a:ln>
                          <a:solidFill>
                            <a:schemeClr val="tx1"/>
                          </a:solidFill>
                          <a:effectLst/>
                          <a:latin typeface="Arial" pitchFamily="34" charset="0"/>
                          <a:cs typeface="Arial" pitchFamily="34" charset="0"/>
                        </a:rPr>
                        <a:t>Operator</a:t>
                      </a:r>
                    </a:p>
                  </a:txBody>
                  <a:tcPr marL="94475" marR="94475" marT="46800" marB="4680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DDDDDD"/>
                    </a:solidFill>
                  </a:tcPr>
                </a:tc>
                <a:tc>
                  <a:txBody>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sz="1800" b="1" i="0" u="none" strike="noStrike" cap="none" normalizeH="0" baseline="0" dirty="0">
                          <a:ln>
                            <a:noFill/>
                          </a:ln>
                          <a:solidFill>
                            <a:schemeClr val="tx1"/>
                          </a:solidFill>
                          <a:effectLst/>
                          <a:latin typeface="Arial" pitchFamily="34" charset="0"/>
                          <a:cs typeface="Arial" pitchFamily="34" charset="0"/>
                        </a:rPr>
                        <a:t>Description</a:t>
                      </a:r>
                    </a:p>
                  </a:txBody>
                  <a:tcPr marL="94475" marR="94475" marT="46800" marB="4680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DDDDDD"/>
                    </a:solidFill>
                  </a:tcPr>
                </a:tc>
                <a:tc>
                  <a:txBody>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sz="1800" b="1" i="0" u="none" strike="noStrike" cap="none" normalizeH="0" baseline="0" dirty="0">
                          <a:ln>
                            <a:noFill/>
                          </a:ln>
                          <a:solidFill>
                            <a:schemeClr val="tx1"/>
                          </a:solidFill>
                          <a:effectLst/>
                          <a:latin typeface="Arial" pitchFamily="34" charset="0"/>
                          <a:cs typeface="Arial" pitchFamily="34" charset="0"/>
                        </a:rPr>
                        <a:t>Example</a:t>
                      </a:r>
                    </a:p>
                  </a:txBody>
                  <a:tcPr marL="94475" marR="94475" marT="46800" marB="4680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DDDDDD"/>
                    </a:solidFill>
                  </a:tcPr>
                </a:tc>
                <a:extLst>
                  <a:ext uri="{0D108BD9-81ED-4DB2-BD59-A6C34878D82A}">
                    <a16:rowId xmlns:a16="http://schemas.microsoft.com/office/drawing/2014/main" val="10000"/>
                  </a:ext>
                </a:extLst>
              </a:tr>
              <a:tr h="411055">
                <a:tc>
                  <a:txBody>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sz="1800" b="0" i="0" u="none" strike="noStrike" cap="none" normalizeH="0" baseline="0" dirty="0">
                          <a:ln>
                            <a:noFill/>
                          </a:ln>
                          <a:solidFill>
                            <a:schemeClr val="tx1"/>
                          </a:solidFill>
                          <a:effectLst/>
                          <a:latin typeface="Arial" pitchFamily="34" charset="0"/>
                          <a:cs typeface="Arial" pitchFamily="34" charset="0"/>
                        </a:rPr>
                        <a:t>=</a:t>
                      </a:r>
                    </a:p>
                  </a:txBody>
                  <a:tcPr marL="94475" marR="94475" marT="46800" marB="4680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Assignment</a:t>
                      </a:r>
                    </a:p>
                  </a:txBody>
                  <a:tcPr marL="94475" marR="94475" marT="46800" marB="4680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num </a:t>
                      </a:r>
                      <a:r>
                        <a:rPr kumimoji="0" lang="en-US" sz="1800" b="1" i="0" u="none" strike="noStrike" cap="none" normalizeH="0" baseline="0">
                          <a:ln>
                            <a:noFill/>
                          </a:ln>
                          <a:solidFill>
                            <a:schemeClr val="tx1"/>
                          </a:solidFill>
                          <a:effectLst/>
                          <a:latin typeface="Arial" pitchFamily="34" charset="0"/>
                          <a:cs typeface="Arial" pitchFamily="34" charset="0"/>
                        </a:rPr>
                        <a:t>=</a:t>
                      </a:r>
                      <a:r>
                        <a:rPr kumimoji="0" lang="en-US" sz="1800" b="0" i="0" u="none" strike="noStrike" cap="none" normalizeH="0" baseline="0">
                          <a:ln>
                            <a:noFill/>
                          </a:ln>
                          <a:solidFill>
                            <a:schemeClr val="tx1"/>
                          </a:solidFill>
                          <a:effectLst/>
                          <a:latin typeface="Arial" pitchFamily="34" charset="0"/>
                          <a:cs typeface="Arial" pitchFamily="34" charset="0"/>
                        </a:rPr>
                        <a:t> 7</a:t>
                      </a:r>
                    </a:p>
                  </a:txBody>
                  <a:tcPr marL="94475" marR="94475" marT="46800" marB="4680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399198">
                <a:tc>
                  <a:txBody>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a:t>
                      </a:r>
                    </a:p>
                  </a:txBody>
                  <a:tcPr marL="94475" marR="94475" marT="46800" marB="4680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Addition</a:t>
                      </a:r>
                    </a:p>
                  </a:txBody>
                  <a:tcPr marL="94475" marR="94475" marT="46800" marB="4680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num = 2 </a:t>
                      </a:r>
                      <a:r>
                        <a:rPr kumimoji="0" lang="en-US" sz="1800" b="1" i="0" u="none" strike="noStrike" cap="none" normalizeH="0" baseline="0">
                          <a:ln>
                            <a:noFill/>
                          </a:ln>
                          <a:solidFill>
                            <a:schemeClr val="tx1"/>
                          </a:solidFill>
                          <a:effectLst/>
                          <a:latin typeface="Arial" pitchFamily="34" charset="0"/>
                          <a:cs typeface="Arial" pitchFamily="34" charset="0"/>
                        </a:rPr>
                        <a:t>+</a:t>
                      </a:r>
                      <a:r>
                        <a:rPr kumimoji="0" lang="en-US" sz="1800" b="0" i="0" u="none" strike="noStrike" cap="none" normalizeH="0" baseline="0">
                          <a:ln>
                            <a:noFill/>
                          </a:ln>
                          <a:solidFill>
                            <a:schemeClr val="tx1"/>
                          </a:solidFill>
                          <a:effectLst/>
                          <a:latin typeface="Arial" pitchFamily="34" charset="0"/>
                          <a:cs typeface="Arial" pitchFamily="34" charset="0"/>
                        </a:rPr>
                        <a:t> 2</a:t>
                      </a:r>
                    </a:p>
                  </a:txBody>
                  <a:tcPr marL="94475" marR="94475" marT="46800" marB="4680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412043">
                <a:tc>
                  <a:txBody>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a:t>
                      </a:r>
                    </a:p>
                  </a:txBody>
                  <a:tcPr marL="94475" marR="94475" marT="46800" marB="4680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sz="1800" b="0" i="0" u="none" strike="noStrike" cap="none" normalizeH="0" baseline="0" dirty="0">
                          <a:ln>
                            <a:noFill/>
                          </a:ln>
                          <a:solidFill>
                            <a:schemeClr val="tx1"/>
                          </a:solidFill>
                          <a:effectLst/>
                          <a:latin typeface="Arial" pitchFamily="34" charset="0"/>
                          <a:cs typeface="Arial" pitchFamily="34" charset="0"/>
                        </a:rPr>
                        <a:t>Subtraction</a:t>
                      </a:r>
                    </a:p>
                  </a:txBody>
                  <a:tcPr marL="94475" marR="94475" marT="46800" marB="4680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num = 6 </a:t>
                      </a:r>
                      <a:r>
                        <a:rPr kumimoji="0" lang="en-US" sz="1800" b="1" i="0" u="none" strike="noStrike" cap="none" normalizeH="0" baseline="0">
                          <a:ln>
                            <a:noFill/>
                          </a:ln>
                          <a:solidFill>
                            <a:schemeClr val="tx1"/>
                          </a:solidFill>
                          <a:effectLst/>
                          <a:latin typeface="Arial" pitchFamily="34" charset="0"/>
                          <a:cs typeface="Arial" pitchFamily="34" charset="0"/>
                        </a:rPr>
                        <a:t>- </a:t>
                      </a:r>
                      <a:r>
                        <a:rPr kumimoji="0" lang="en-US" sz="1800" b="0" i="0" u="none" strike="noStrike" cap="none" normalizeH="0" baseline="0">
                          <a:ln>
                            <a:noFill/>
                          </a:ln>
                          <a:solidFill>
                            <a:schemeClr val="tx1"/>
                          </a:solidFill>
                          <a:effectLst/>
                          <a:latin typeface="Arial" pitchFamily="34" charset="0"/>
                          <a:cs typeface="Arial" pitchFamily="34" charset="0"/>
                        </a:rPr>
                        <a:t>4</a:t>
                      </a:r>
                    </a:p>
                  </a:txBody>
                  <a:tcPr marL="94475" marR="94475" marT="46800" marB="4680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411055">
                <a:tc>
                  <a:txBody>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a:t>
                      </a:r>
                    </a:p>
                  </a:txBody>
                  <a:tcPr marL="94475" marR="94475" marT="46800" marB="4680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Multiplication</a:t>
                      </a:r>
                    </a:p>
                  </a:txBody>
                  <a:tcPr marL="94475" marR="94475" marT="46800" marB="4680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num = 5 </a:t>
                      </a:r>
                      <a:r>
                        <a:rPr kumimoji="0" lang="en-US" sz="1800" b="1" i="0" u="none" strike="noStrike" cap="none" normalizeH="0" baseline="0">
                          <a:ln>
                            <a:noFill/>
                          </a:ln>
                          <a:solidFill>
                            <a:schemeClr val="tx1"/>
                          </a:solidFill>
                          <a:effectLst/>
                          <a:latin typeface="Arial" pitchFamily="34" charset="0"/>
                          <a:cs typeface="Arial" pitchFamily="34" charset="0"/>
                        </a:rPr>
                        <a:t>*</a:t>
                      </a:r>
                      <a:r>
                        <a:rPr kumimoji="0" lang="en-US" sz="1800" b="0" i="0" u="none" strike="noStrike" cap="none" normalizeH="0" baseline="0">
                          <a:ln>
                            <a:noFill/>
                          </a:ln>
                          <a:solidFill>
                            <a:schemeClr val="tx1"/>
                          </a:solidFill>
                          <a:effectLst/>
                          <a:latin typeface="Arial" pitchFamily="34" charset="0"/>
                          <a:cs typeface="Arial" pitchFamily="34" charset="0"/>
                        </a:rPr>
                        <a:t> 4 </a:t>
                      </a:r>
                    </a:p>
                  </a:txBody>
                  <a:tcPr marL="94475" marR="94475" marT="46800" marB="4680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412043">
                <a:tc>
                  <a:txBody>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a:t>
                      </a:r>
                    </a:p>
                  </a:txBody>
                  <a:tcPr marL="94475" marR="94475" marT="46800" marB="4680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Division</a:t>
                      </a:r>
                    </a:p>
                  </a:txBody>
                  <a:tcPr marL="94475" marR="94475" marT="46800" marB="4680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num = 25 </a:t>
                      </a:r>
                      <a:r>
                        <a:rPr kumimoji="0" lang="en-US" sz="1800" b="1" i="0" u="none" strike="noStrike" cap="none" normalizeH="0" baseline="0">
                          <a:ln>
                            <a:noFill/>
                          </a:ln>
                          <a:solidFill>
                            <a:schemeClr val="tx1"/>
                          </a:solidFill>
                          <a:effectLst/>
                          <a:latin typeface="Arial" pitchFamily="34" charset="0"/>
                          <a:cs typeface="Arial" pitchFamily="34" charset="0"/>
                        </a:rPr>
                        <a:t>/</a:t>
                      </a:r>
                      <a:r>
                        <a:rPr kumimoji="0" lang="en-US" sz="1800" b="0" i="0" u="none" strike="noStrike" cap="none" normalizeH="0" baseline="0">
                          <a:ln>
                            <a:noFill/>
                          </a:ln>
                          <a:solidFill>
                            <a:schemeClr val="tx1"/>
                          </a:solidFill>
                          <a:effectLst/>
                          <a:latin typeface="Arial" pitchFamily="34" charset="0"/>
                          <a:cs typeface="Arial" pitchFamily="34" charset="0"/>
                        </a:rPr>
                        <a:t> 5</a:t>
                      </a:r>
                    </a:p>
                  </a:txBody>
                  <a:tcPr marL="94475" marR="94475" marT="46800" marB="4680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411055">
                <a:tc>
                  <a:txBody>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a:t>
                      </a:r>
                    </a:p>
                  </a:txBody>
                  <a:tcPr marL="94475" marR="94475" marT="46800" marB="4680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Modulo</a:t>
                      </a:r>
                    </a:p>
                  </a:txBody>
                  <a:tcPr marL="94475" marR="94475" marT="46800" marB="4680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num = 8 </a:t>
                      </a:r>
                      <a:r>
                        <a:rPr kumimoji="0" lang="en-US" sz="1800" b="1" i="0" u="none" strike="noStrike" cap="none" normalizeH="0" baseline="0">
                          <a:ln>
                            <a:noFill/>
                          </a:ln>
                          <a:solidFill>
                            <a:schemeClr val="tx1"/>
                          </a:solidFill>
                          <a:effectLst/>
                          <a:latin typeface="Arial" pitchFamily="34" charset="0"/>
                          <a:cs typeface="Arial" pitchFamily="34" charset="0"/>
                        </a:rPr>
                        <a:t>%</a:t>
                      </a:r>
                      <a:r>
                        <a:rPr kumimoji="0" lang="en-US" sz="1800" b="0" i="0" u="none" strike="noStrike" cap="none" normalizeH="0" baseline="0">
                          <a:ln>
                            <a:noFill/>
                          </a:ln>
                          <a:solidFill>
                            <a:schemeClr val="tx1"/>
                          </a:solidFill>
                          <a:effectLst/>
                          <a:latin typeface="Arial" pitchFamily="34" charset="0"/>
                          <a:cs typeface="Arial" pitchFamily="34" charset="0"/>
                        </a:rPr>
                        <a:t> 3</a:t>
                      </a:r>
                    </a:p>
                  </a:txBody>
                  <a:tcPr marL="94475" marR="94475" marT="46800" marB="4680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412043">
                <a:tc>
                  <a:txBody>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a:t>
                      </a:r>
                    </a:p>
                  </a:txBody>
                  <a:tcPr marL="94475" marR="94475" marT="46800" marB="4680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cs typeface="Arial" pitchFamily="34" charset="0"/>
                        </a:rPr>
                        <a:t>Exponent</a:t>
                      </a:r>
                    </a:p>
                  </a:txBody>
                  <a:tcPr marL="94475" marR="94475" marT="46800" marB="4680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sz="1800" b="0" i="0" u="none" strike="noStrike" cap="none" normalizeH="0" baseline="0" dirty="0" err="1">
                          <a:ln>
                            <a:noFill/>
                          </a:ln>
                          <a:solidFill>
                            <a:schemeClr val="tx1"/>
                          </a:solidFill>
                          <a:effectLst/>
                          <a:latin typeface="Arial" pitchFamily="34" charset="0"/>
                          <a:cs typeface="Arial" pitchFamily="34" charset="0"/>
                        </a:rPr>
                        <a:t>num</a:t>
                      </a:r>
                      <a:r>
                        <a:rPr kumimoji="0" lang="en-US" sz="1800" b="0" i="0" u="none" strike="noStrike" cap="none" normalizeH="0" baseline="0" dirty="0">
                          <a:ln>
                            <a:noFill/>
                          </a:ln>
                          <a:solidFill>
                            <a:schemeClr val="tx1"/>
                          </a:solidFill>
                          <a:effectLst/>
                          <a:latin typeface="Arial" pitchFamily="34" charset="0"/>
                          <a:cs typeface="Arial" pitchFamily="34" charset="0"/>
                        </a:rPr>
                        <a:t> = 9 </a:t>
                      </a:r>
                      <a:r>
                        <a:rPr kumimoji="0" lang="en-US" sz="1800" b="1" i="0" u="none" strike="noStrike" cap="none" normalizeH="0" baseline="0" dirty="0">
                          <a:ln>
                            <a:noFill/>
                          </a:ln>
                          <a:solidFill>
                            <a:schemeClr val="tx1"/>
                          </a:solidFill>
                          <a:effectLst/>
                          <a:latin typeface="Arial" pitchFamily="34" charset="0"/>
                          <a:cs typeface="Arial" pitchFamily="34" charset="0"/>
                        </a:rPr>
                        <a:t>**</a:t>
                      </a:r>
                      <a:r>
                        <a:rPr kumimoji="0" lang="en-US" sz="1800" b="0" i="0" u="none" strike="noStrike" cap="none" normalizeH="0" baseline="0" dirty="0">
                          <a:ln>
                            <a:noFill/>
                          </a:ln>
                          <a:solidFill>
                            <a:schemeClr val="tx1"/>
                          </a:solidFill>
                          <a:effectLst/>
                          <a:latin typeface="Arial" pitchFamily="34" charset="0"/>
                          <a:cs typeface="Arial" pitchFamily="34" charset="0"/>
                        </a:rPr>
                        <a:t> 2</a:t>
                      </a:r>
                    </a:p>
                  </a:txBody>
                  <a:tcPr marL="94475" marR="94475" marT="46800" marB="4680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 name="Date Placeholder 1">
            <a:extLst>
              <a:ext uri="{FF2B5EF4-FFF2-40B4-BE49-F238E27FC236}">
                <a16:creationId xmlns:a16="http://schemas.microsoft.com/office/drawing/2014/main" id="{0E052767-E49D-EA41-9705-3364EDBAA816}"/>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F36DDD20-A89C-014C-8D35-58C28D4E28BD}"/>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3F422095-989E-4F41-818B-29585EC74C00}"/>
              </a:ext>
            </a:extLst>
          </p:cNvPr>
          <p:cNvSpPr>
            <a:spLocks noGrp="1"/>
          </p:cNvSpPr>
          <p:nvPr>
            <p:ph type="sldNum" sz="quarter" idx="12"/>
          </p:nvPr>
        </p:nvSpPr>
        <p:spPr/>
        <p:txBody>
          <a:bodyPr/>
          <a:lstStyle/>
          <a:p>
            <a:fld id="{D8C2E80E-A818-EA4B-839C-9030708D7285}" type="slidenum">
              <a:rPr lang="en-US" smtClean="0"/>
              <a:t>51</a:t>
            </a:fld>
            <a:endParaRPr lang="en-US" dirty="0"/>
          </a:p>
        </p:txBody>
      </p:sp>
    </p:spTree>
    <p:extLst>
      <p:ext uri="{BB962C8B-B14F-4D97-AF65-F5344CB8AC3E}">
        <p14:creationId xmlns:p14="http://schemas.microsoft.com/office/powerpoint/2010/main" val="15239450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0330E-3803-254F-B8FA-7DA7BD9D5DCC}"/>
              </a:ext>
            </a:extLst>
          </p:cNvPr>
          <p:cNvSpPr>
            <a:spLocks noGrp="1"/>
          </p:cNvSpPr>
          <p:nvPr>
            <p:ph type="title"/>
          </p:nvPr>
        </p:nvSpPr>
        <p:spPr/>
        <p:txBody>
          <a:bodyPr/>
          <a:lstStyle/>
          <a:p>
            <a:r>
              <a:rPr lang="en-US" dirty="0"/>
              <a:t>Integer and Real numbers</a:t>
            </a:r>
          </a:p>
        </p:txBody>
      </p:sp>
      <p:sp>
        <p:nvSpPr>
          <p:cNvPr id="3" name="Content Placeholder 2">
            <a:extLst>
              <a:ext uri="{FF2B5EF4-FFF2-40B4-BE49-F238E27FC236}">
                <a16:creationId xmlns:a16="http://schemas.microsoft.com/office/drawing/2014/main" id="{A481DE50-0FA4-F340-BACF-BA4F0339E211}"/>
              </a:ext>
            </a:extLst>
          </p:cNvPr>
          <p:cNvSpPr>
            <a:spLocks noGrp="1"/>
          </p:cNvSpPr>
          <p:nvPr>
            <p:ph idx="1"/>
          </p:nvPr>
        </p:nvSpPr>
        <p:spPr/>
        <p:txBody>
          <a:bodyPr>
            <a:normAutofit/>
          </a:bodyPr>
          <a:lstStyle/>
          <a:p>
            <a:r>
              <a:rPr lang="en-US" altLang="en-US" strike="sngStrike" dirty="0"/>
              <a:t>When we divide integers with </a:t>
            </a:r>
            <a:r>
              <a:rPr lang="en-US" altLang="en-US" strike="sngStrike" dirty="0">
                <a:latin typeface="Courier New" panose="02070309020205020404" pitchFamily="49" charset="0"/>
              </a:rPr>
              <a:t>/</a:t>
            </a:r>
            <a:r>
              <a:rPr lang="en-US" altLang="en-US" strike="sngStrike" dirty="0"/>
              <a:t> , the quotient is also an integer.</a:t>
            </a:r>
          </a:p>
          <a:p>
            <a:pPr lvl="2"/>
            <a:r>
              <a:rPr lang="en-US" altLang="en-US" strike="sngStrike" dirty="0">
                <a:latin typeface="Courier New" panose="02070309020205020404" pitchFamily="49" charset="0"/>
              </a:rPr>
              <a:t>35 / 5</a:t>
            </a:r>
            <a:r>
              <a:rPr lang="en-US" altLang="en-US" strike="sngStrike" dirty="0"/>
              <a:t>  is  </a:t>
            </a:r>
            <a:r>
              <a:rPr lang="en-US" altLang="en-US" strike="sngStrike" dirty="0">
                <a:latin typeface="Courier New" panose="02070309020205020404" pitchFamily="49" charset="0"/>
              </a:rPr>
              <a:t>7</a:t>
            </a:r>
            <a:endParaRPr lang="en-US" altLang="en-US" strike="sngStrike" dirty="0"/>
          </a:p>
          <a:p>
            <a:pPr lvl="2"/>
            <a:r>
              <a:rPr lang="en-US" altLang="en-US" strike="sngStrike" dirty="0">
                <a:latin typeface="Courier New" panose="02070309020205020404" pitchFamily="49" charset="0"/>
              </a:rPr>
              <a:t>84 / 10</a:t>
            </a:r>
            <a:r>
              <a:rPr lang="en-US" altLang="en-US" strike="sngStrike" dirty="0"/>
              <a:t>  is  </a:t>
            </a:r>
            <a:r>
              <a:rPr lang="en-US" altLang="en-US" strike="sngStrike" dirty="0">
                <a:latin typeface="Courier New" panose="02070309020205020404" pitchFamily="49" charset="0"/>
              </a:rPr>
              <a:t>8</a:t>
            </a:r>
            <a:endParaRPr lang="en-US" altLang="en-US" strike="sngStrike" dirty="0"/>
          </a:p>
          <a:p>
            <a:pPr lvl="2"/>
            <a:r>
              <a:rPr lang="en-US" altLang="en-US" strike="sngStrike" dirty="0">
                <a:latin typeface="Courier New" panose="02070309020205020404" pitchFamily="49" charset="0"/>
              </a:rPr>
              <a:t>156 / 100</a:t>
            </a:r>
            <a:r>
              <a:rPr lang="en-US" altLang="en-US" strike="sngStrike" dirty="0"/>
              <a:t>  is  </a:t>
            </a:r>
            <a:r>
              <a:rPr lang="en-US" altLang="en-US" strike="sngStrike" dirty="0">
                <a:latin typeface="Courier New" panose="02070309020205020404" pitchFamily="49" charset="0"/>
              </a:rPr>
              <a:t>1</a:t>
            </a:r>
          </a:p>
          <a:p>
            <a:r>
              <a:rPr lang="en-US" altLang="en-US" dirty="0"/>
              <a:t>The </a:t>
            </a:r>
            <a:r>
              <a:rPr lang="en-US" altLang="en-US" dirty="0">
                <a:latin typeface="Courier New" panose="02070309020205020404" pitchFamily="49" charset="0"/>
              </a:rPr>
              <a:t>%</a:t>
            </a:r>
            <a:r>
              <a:rPr lang="en-US" altLang="en-US" dirty="0"/>
              <a:t> operator computes the remainder from a division of integers.</a:t>
            </a:r>
          </a:p>
          <a:p>
            <a:pPr marL="342900" indent="-342900">
              <a:tabLst>
                <a:tab pos="3652838" algn="l"/>
                <a:tab pos="5480050" algn="l"/>
                <a:tab pos="6862763" algn="l"/>
              </a:tabLst>
            </a:pPr>
            <a:r>
              <a:rPr lang="en-US" altLang="en-US" dirty="0"/>
              <a:t>The operators </a:t>
            </a:r>
            <a:r>
              <a:rPr lang="en-US" altLang="en-US" dirty="0">
                <a:latin typeface="Courier New" panose="02070309020205020404" pitchFamily="49" charset="0"/>
              </a:rPr>
              <a:t>+</a:t>
            </a:r>
            <a:r>
              <a:rPr lang="en-US" altLang="en-US" dirty="0"/>
              <a:t> </a:t>
            </a:r>
            <a:r>
              <a:rPr lang="en-US" altLang="en-US" dirty="0">
                <a:latin typeface="Courier New" panose="02070309020205020404" pitchFamily="49" charset="0"/>
              </a:rPr>
              <a:t>-</a:t>
            </a:r>
            <a:r>
              <a:rPr lang="en-US" altLang="en-US" dirty="0"/>
              <a:t> </a:t>
            </a:r>
            <a:r>
              <a:rPr lang="en-US" altLang="en-US" dirty="0">
                <a:latin typeface="Courier New" panose="02070309020205020404" pitchFamily="49" charset="0"/>
              </a:rPr>
              <a:t>*</a:t>
            </a:r>
            <a:r>
              <a:rPr lang="en-US" altLang="en-US" dirty="0"/>
              <a:t> </a:t>
            </a:r>
            <a:r>
              <a:rPr lang="en-US" altLang="en-US" dirty="0">
                <a:latin typeface="Courier New" panose="02070309020205020404" pitchFamily="49" charset="0"/>
              </a:rPr>
              <a:t>/</a:t>
            </a:r>
            <a:r>
              <a:rPr lang="en-US" altLang="en-US" dirty="0"/>
              <a:t> </a:t>
            </a:r>
            <a:r>
              <a:rPr lang="en-US" altLang="en-US" dirty="0">
                <a:latin typeface="Courier New" panose="02070309020205020404" pitchFamily="49" charset="0"/>
              </a:rPr>
              <a:t>% **</a:t>
            </a:r>
            <a:r>
              <a:rPr lang="en-US" altLang="en-US" dirty="0"/>
              <a:t>  </a:t>
            </a:r>
            <a:r>
              <a:rPr lang="en-US" altLang="en-US" dirty="0">
                <a:latin typeface="Courier New" panose="02070309020205020404" pitchFamily="49" charset="0"/>
              </a:rPr>
              <a:t>(</a:t>
            </a:r>
            <a:r>
              <a:rPr lang="en-US" altLang="en-US" dirty="0"/>
              <a:t> </a:t>
            </a:r>
            <a:r>
              <a:rPr lang="en-US" altLang="en-US" dirty="0">
                <a:latin typeface="Courier New" panose="02070309020205020404" pitchFamily="49" charset="0"/>
              </a:rPr>
              <a:t>)</a:t>
            </a:r>
            <a:r>
              <a:rPr lang="en-US" altLang="en-US" dirty="0"/>
              <a:t> all work for real numbers.</a:t>
            </a:r>
          </a:p>
          <a:p>
            <a:pPr marL="742950" lvl="1" indent="-285750">
              <a:tabLst>
                <a:tab pos="3652838" algn="l"/>
                <a:tab pos="5480050" algn="l"/>
                <a:tab pos="6862763" algn="l"/>
              </a:tabLst>
            </a:pPr>
            <a:r>
              <a:rPr lang="en-US" altLang="en-US" dirty="0"/>
              <a:t>The </a:t>
            </a:r>
            <a:r>
              <a:rPr lang="en-US" altLang="en-US" dirty="0">
                <a:latin typeface="Courier New" panose="02070309020205020404" pitchFamily="49" charset="0"/>
              </a:rPr>
              <a:t>/</a:t>
            </a:r>
            <a:r>
              <a:rPr lang="en-US" altLang="en-US" dirty="0"/>
              <a:t> produces an exact answer: </a:t>
            </a:r>
            <a:r>
              <a:rPr lang="en-US" altLang="en-US" dirty="0">
                <a:latin typeface="Courier New" panose="02070309020205020404" pitchFamily="49" charset="0"/>
              </a:rPr>
              <a:t>15.0 / 2.0</a:t>
            </a:r>
            <a:r>
              <a:rPr lang="en-US" altLang="en-US" dirty="0"/>
              <a:t> is </a:t>
            </a:r>
            <a:r>
              <a:rPr lang="en-US" altLang="en-US" b="1" dirty="0">
                <a:latin typeface="Courier New" panose="02070309020205020404" pitchFamily="49" charset="0"/>
              </a:rPr>
              <a:t>7.5</a:t>
            </a:r>
            <a:endParaRPr lang="en-US" altLang="en-US" dirty="0"/>
          </a:p>
          <a:p>
            <a:pPr marL="742950" lvl="1" indent="-285750">
              <a:tabLst>
                <a:tab pos="3652838" algn="l"/>
                <a:tab pos="5480050" algn="l"/>
                <a:tab pos="6862763" algn="l"/>
              </a:tabLst>
            </a:pPr>
            <a:r>
              <a:rPr lang="en-US" altLang="en-US" dirty="0"/>
              <a:t>The same rules of precedence also apply to real numbers:</a:t>
            </a:r>
            <a:br>
              <a:rPr lang="en-US" altLang="en-US" dirty="0"/>
            </a:br>
            <a:r>
              <a:rPr lang="en-US" altLang="en-US" dirty="0"/>
              <a:t>Evaluate  </a:t>
            </a:r>
            <a:r>
              <a:rPr lang="en-US" altLang="en-US" dirty="0">
                <a:latin typeface="Courier New" panose="02070309020205020404" pitchFamily="49" charset="0"/>
              </a:rPr>
              <a:t>(</a:t>
            </a:r>
            <a:r>
              <a:rPr lang="en-US" altLang="en-US" dirty="0"/>
              <a:t> </a:t>
            </a:r>
            <a:r>
              <a:rPr lang="en-US" altLang="en-US" dirty="0">
                <a:latin typeface="Courier New" panose="02070309020205020404" pitchFamily="49" charset="0"/>
              </a:rPr>
              <a:t>)</a:t>
            </a:r>
            <a:r>
              <a:rPr lang="en-US" altLang="en-US" dirty="0"/>
              <a:t>  before  </a:t>
            </a:r>
            <a:r>
              <a:rPr lang="en-US" altLang="en-US" dirty="0">
                <a:latin typeface="Courier New" panose="02070309020205020404" pitchFamily="49" charset="0"/>
              </a:rPr>
              <a:t>*</a:t>
            </a:r>
            <a:r>
              <a:rPr lang="en-US" altLang="en-US" dirty="0"/>
              <a:t> </a:t>
            </a:r>
            <a:r>
              <a:rPr lang="en-US" altLang="en-US" dirty="0">
                <a:latin typeface="Courier New" panose="02070309020205020404" pitchFamily="49" charset="0"/>
              </a:rPr>
              <a:t>/</a:t>
            </a:r>
            <a:r>
              <a:rPr lang="en-US" altLang="en-US" dirty="0"/>
              <a:t> </a:t>
            </a:r>
            <a:r>
              <a:rPr lang="en-US" altLang="en-US" dirty="0">
                <a:latin typeface="Courier New" panose="02070309020205020404" pitchFamily="49" charset="0"/>
              </a:rPr>
              <a:t>% </a:t>
            </a:r>
            <a:r>
              <a:rPr lang="en-US" altLang="en-US" dirty="0"/>
              <a:t> before  </a:t>
            </a:r>
            <a:r>
              <a:rPr lang="en-US" altLang="en-US" dirty="0">
                <a:latin typeface="Courier New" panose="02070309020205020404" pitchFamily="49" charset="0"/>
              </a:rPr>
              <a:t>+</a:t>
            </a:r>
            <a:r>
              <a:rPr lang="en-US" altLang="en-US" dirty="0"/>
              <a:t> </a:t>
            </a:r>
            <a:r>
              <a:rPr lang="en-US" altLang="en-US" dirty="0">
                <a:latin typeface="Courier New" panose="02070309020205020404" pitchFamily="49" charset="0"/>
              </a:rPr>
              <a:t>-</a:t>
            </a:r>
          </a:p>
          <a:p>
            <a:pPr marL="742950" lvl="1" indent="-285750">
              <a:tabLst>
                <a:tab pos="3652838" algn="l"/>
                <a:tab pos="5480050" algn="l"/>
                <a:tab pos="6862763" algn="l"/>
              </a:tabLst>
            </a:pPr>
            <a:endParaRPr lang="en-US" altLang="en-US" dirty="0">
              <a:latin typeface="Courier New" panose="02070309020205020404" pitchFamily="49" charset="0"/>
            </a:endParaRPr>
          </a:p>
          <a:p>
            <a:pPr marL="342900" indent="-342900">
              <a:tabLst>
                <a:tab pos="3652838" algn="l"/>
                <a:tab pos="5480050" algn="l"/>
                <a:tab pos="6862763" algn="l"/>
              </a:tabLst>
            </a:pPr>
            <a:r>
              <a:rPr lang="en-US" altLang="en-US" dirty="0"/>
              <a:t>When integers and reals are mixed, the result is a real number.</a:t>
            </a:r>
          </a:p>
          <a:p>
            <a:pPr marL="742950" lvl="1" indent="-285750">
              <a:tabLst>
                <a:tab pos="3652838" algn="l"/>
                <a:tab pos="5480050" algn="l"/>
                <a:tab pos="6862763" algn="l"/>
              </a:tabLst>
            </a:pPr>
            <a:r>
              <a:rPr lang="en-US" altLang="en-US" dirty="0"/>
              <a:t>Example:  </a:t>
            </a:r>
            <a:r>
              <a:rPr lang="en-US" altLang="en-US" dirty="0">
                <a:latin typeface="Courier New" panose="02070309020205020404" pitchFamily="49" charset="0"/>
              </a:rPr>
              <a:t>1 / 2.0</a:t>
            </a:r>
            <a:r>
              <a:rPr lang="en-US" altLang="en-US" dirty="0"/>
              <a:t>  is  </a:t>
            </a:r>
            <a:r>
              <a:rPr lang="en-US" altLang="en-US" dirty="0">
                <a:latin typeface="Courier New" panose="02070309020205020404" pitchFamily="49" charset="0"/>
              </a:rPr>
              <a:t>0.5</a:t>
            </a:r>
          </a:p>
          <a:p>
            <a:pPr marL="742950" lvl="1" indent="-285750">
              <a:tabLst>
                <a:tab pos="3652838" algn="l"/>
                <a:tab pos="5480050" algn="l"/>
                <a:tab pos="6862763" algn="l"/>
              </a:tabLst>
            </a:pPr>
            <a:endParaRPr lang="en-US" dirty="0"/>
          </a:p>
        </p:txBody>
      </p:sp>
      <p:sp>
        <p:nvSpPr>
          <p:cNvPr id="4" name="Date Placeholder 3">
            <a:extLst>
              <a:ext uri="{FF2B5EF4-FFF2-40B4-BE49-F238E27FC236}">
                <a16:creationId xmlns:a16="http://schemas.microsoft.com/office/drawing/2014/main" id="{0A6CC35C-065A-C14A-82C3-17C30F140B44}"/>
              </a:ext>
            </a:extLst>
          </p:cNvPr>
          <p:cNvSpPr>
            <a:spLocks noGrp="1"/>
          </p:cNvSpPr>
          <p:nvPr>
            <p:ph type="dt" sz="half" idx="10"/>
          </p:nvPr>
        </p:nvSpPr>
        <p:spPr/>
        <p:txBody>
          <a:bodyPr/>
          <a:lstStyle/>
          <a:p>
            <a:r>
              <a:rPr lang="en-US"/>
              <a:t>First Semester 2021-2022</a:t>
            </a:r>
            <a:endParaRPr lang="en-US" dirty="0"/>
          </a:p>
        </p:txBody>
      </p:sp>
      <p:sp>
        <p:nvSpPr>
          <p:cNvPr id="8" name="TextBox 7">
            <a:extLst>
              <a:ext uri="{FF2B5EF4-FFF2-40B4-BE49-F238E27FC236}">
                <a16:creationId xmlns:a16="http://schemas.microsoft.com/office/drawing/2014/main" id="{22038E38-22F1-6549-84A1-5D451B5896A2}"/>
              </a:ext>
            </a:extLst>
          </p:cNvPr>
          <p:cNvSpPr txBox="1"/>
          <p:nvPr/>
        </p:nvSpPr>
        <p:spPr>
          <a:xfrm>
            <a:off x="8240601" y="3617843"/>
            <a:ext cx="3710607" cy="1642886"/>
          </a:xfrm>
          <a:prstGeom prst="rect">
            <a:avLst/>
          </a:prstGeom>
          <a:noFill/>
          <a:ln>
            <a:solidFill>
              <a:schemeClr val="tx2"/>
            </a:solidFill>
          </a:ln>
        </p:spPr>
        <p:txBody>
          <a:bodyPr wrap="square" rtlCol="0">
            <a:spAutoFit/>
          </a:bodyPr>
          <a:lstStyle/>
          <a:p>
            <a:pPr lvl="1">
              <a:tabLst>
                <a:tab pos="3652838" algn="l"/>
                <a:tab pos="5480050" algn="l"/>
                <a:tab pos="6862763" algn="l"/>
              </a:tabLst>
            </a:pPr>
            <a:r>
              <a:rPr lang="en-US" altLang="en-US" dirty="0"/>
              <a:t>The conversion occurs on a per-operator basis</a:t>
            </a:r>
            <a:endParaRPr lang="en-US" altLang="en-US" sz="1600" dirty="0">
              <a:latin typeface="Courier New" panose="02070309020205020404" pitchFamily="49" charset="0"/>
            </a:endParaRPr>
          </a:p>
          <a:p>
            <a:pPr marL="742950" lvl="1" indent="-285750">
              <a:lnSpc>
                <a:spcPct val="80000"/>
              </a:lnSpc>
              <a:buClr>
                <a:schemeClr val="bg1"/>
              </a:buClr>
              <a:tabLst>
                <a:tab pos="3652838" algn="l"/>
                <a:tab pos="5480050" algn="l"/>
                <a:tab pos="6862763" algn="l"/>
              </a:tabLst>
            </a:pPr>
            <a:r>
              <a:rPr lang="en-US" altLang="en-US" sz="1600" u="sng" dirty="0">
                <a:latin typeface="Courier New" panose="02070309020205020404" pitchFamily="49" charset="0"/>
              </a:rPr>
              <a:t>7 / 3</a:t>
            </a:r>
            <a:r>
              <a:rPr lang="en-US" altLang="en-US" sz="1600" dirty="0">
                <a:latin typeface="Courier New" panose="02070309020205020404" pitchFamily="49" charset="0"/>
              </a:rPr>
              <a:t> * 1.2 + 3 / 2</a:t>
            </a:r>
          </a:p>
          <a:p>
            <a:pPr marL="742950" lvl="1" indent="-285750">
              <a:lnSpc>
                <a:spcPct val="80000"/>
              </a:lnSpc>
              <a:buClr>
                <a:schemeClr val="bg1"/>
              </a:buClr>
              <a:tabLst>
                <a:tab pos="3652838" algn="l"/>
                <a:tab pos="5480050" algn="l"/>
                <a:tab pos="6862763" algn="l"/>
              </a:tabLst>
            </a:pPr>
            <a:r>
              <a:rPr lang="en-US" altLang="en-US" sz="1600" dirty="0">
                <a:latin typeface="Courier New" panose="02070309020205020404" pitchFamily="49" charset="0"/>
              </a:rPr>
              <a:t>  </a:t>
            </a:r>
            <a:r>
              <a:rPr lang="en-US" altLang="en-US" sz="1600" b="1" u="sng" dirty="0">
                <a:solidFill>
                  <a:srgbClr val="800000"/>
                </a:solidFill>
                <a:latin typeface="Courier New" panose="02070309020205020404" pitchFamily="49" charset="0"/>
              </a:rPr>
              <a:t>2</a:t>
            </a:r>
            <a:r>
              <a:rPr lang="en-US" altLang="en-US" sz="1600" u="sng" dirty="0">
                <a:latin typeface="Courier New" panose="02070309020205020404" pitchFamily="49" charset="0"/>
              </a:rPr>
              <a:t>   * 1.2</a:t>
            </a:r>
            <a:r>
              <a:rPr lang="en-US" altLang="en-US" sz="1600" dirty="0">
                <a:latin typeface="Courier New" panose="02070309020205020404" pitchFamily="49" charset="0"/>
              </a:rPr>
              <a:t> + 3 / 2</a:t>
            </a:r>
          </a:p>
          <a:p>
            <a:pPr marL="742950" lvl="1" indent="-285750">
              <a:lnSpc>
                <a:spcPct val="80000"/>
              </a:lnSpc>
              <a:buClr>
                <a:schemeClr val="bg1"/>
              </a:buClr>
              <a:tabLst>
                <a:tab pos="3652838" algn="l"/>
                <a:tab pos="5480050" algn="l"/>
                <a:tab pos="6862763" algn="l"/>
              </a:tabLst>
            </a:pPr>
            <a:r>
              <a:rPr lang="en-US" altLang="en-US" sz="1600" dirty="0">
                <a:latin typeface="Courier New" panose="02070309020205020404" pitchFamily="49" charset="0"/>
              </a:rPr>
              <a:t>    </a:t>
            </a:r>
            <a:r>
              <a:rPr lang="en-US" altLang="en-US" sz="1600" b="1" dirty="0">
                <a:solidFill>
                  <a:srgbClr val="800000"/>
                </a:solidFill>
                <a:latin typeface="Courier New" panose="02070309020205020404" pitchFamily="49" charset="0"/>
              </a:rPr>
              <a:t>2.4</a:t>
            </a:r>
            <a:r>
              <a:rPr lang="en-US" altLang="en-US" sz="1600" dirty="0">
                <a:latin typeface="Courier New" panose="02070309020205020404" pitchFamily="49" charset="0"/>
              </a:rPr>
              <a:t>     + </a:t>
            </a:r>
            <a:r>
              <a:rPr lang="en-US" altLang="en-US" sz="1600" u="sng" dirty="0">
                <a:latin typeface="Courier New" panose="02070309020205020404" pitchFamily="49" charset="0"/>
              </a:rPr>
              <a:t>3 / 2</a:t>
            </a:r>
          </a:p>
          <a:p>
            <a:pPr marL="742950" lvl="1" indent="-285750">
              <a:lnSpc>
                <a:spcPct val="80000"/>
              </a:lnSpc>
              <a:buClr>
                <a:schemeClr val="bg1"/>
              </a:buClr>
              <a:tabLst>
                <a:tab pos="3652838" algn="l"/>
                <a:tab pos="5480050" algn="l"/>
                <a:tab pos="6862763" algn="l"/>
              </a:tabLst>
            </a:pPr>
            <a:r>
              <a:rPr lang="en-US" altLang="en-US" sz="1600" dirty="0">
                <a:latin typeface="Courier New" panose="02070309020205020404" pitchFamily="49" charset="0"/>
              </a:rPr>
              <a:t>    </a:t>
            </a:r>
            <a:r>
              <a:rPr lang="en-US" altLang="en-US" sz="1600" u="sng" dirty="0">
                <a:latin typeface="Courier New" panose="02070309020205020404" pitchFamily="49" charset="0"/>
              </a:rPr>
              <a:t>2.4     +   </a:t>
            </a:r>
            <a:r>
              <a:rPr lang="en-US" altLang="en-US" sz="1600" b="1" u="sng" dirty="0">
                <a:solidFill>
                  <a:srgbClr val="800000"/>
                </a:solidFill>
                <a:latin typeface="Courier New" panose="02070309020205020404" pitchFamily="49" charset="0"/>
              </a:rPr>
              <a:t>1</a:t>
            </a:r>
          </a:p>
          <a:p>
            <a:pPr marL="742950" lvl="1" indent="-285750">
              <a:lnSpc>
                <a:spcPct val="80000"/>
              </a:lnSpc>
              <a:buClr>
                <a:schemeClr val="bg1"/>
              </a:buClr>
              <a:tabLst>
                <a:tab pos="3652838" algn="l"/>
                <a:tab pos="5480050" algn="l"/>
                <a:tab pos="6862763" algn="l"/>
              </a:tabLst>
            </a:pPr>
            <a:r>
              <a:rPr lang="en-US" altLang="en-US" sz="1600" dirty="0">
                <a:latin typeface="Courier New" panose="02070309020205020404" pitchFamily="49" charset="0"/>
              </a:rPr>
              <a:t>         </a:t>
            </a:r>
            <a:r>
              <a:rPr lang="en-US" altLang="en-US" sz="1600" b="1" dirty="0">
                <a:solidFill>
                  <a:srgbClr val="800000"/>
                </a:solidFill>
                <a:latin typeface="Courier New" panose="02070309020205020404" pitchFamily="49" charset="0"/>
              </a:rPr>
              <a:t>3.4</a:t>
            </a:r>
            <a:endParaRPr lang="en-US" dirty="0"/>
          </a:p>
        </p:txBody>
      </p:sp>
      <p:sp>
        <p:nvSpPr>
          <p:cNvPr id="5" name="Footer Placeholder 4">
            <a:extLst>
              <a:ext uri="{FF2B5EF4-FFF2-40B4-BE49-F238E27FC236}">
                <a16:creationId xmlns:a16="http://schemas.microsoft.com/office/drawing/2014/main" id="{352C111D-AAFA-4B45-882B-F6AE63617648}"/>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4257FB20-6306-474B-A081-5245286ACB4B}"/>
              </a:ext>
            </a:extLst>
          </p:cNvPr>
          <p:cNvSpPr>
            <a:spLocks noGrp="1"/>
          </p:cNvSpPr>
          <p:nvPr>
            <p:ph type="sldNum" sz="quarter" idx="12"/>
          </p:nvPr>
        </p:nvSpPr>
        <p:spPr/>
        <p:txBody>
          <a:bodyPr/>
          <a:lstStyle/>
          <a:p>
            <a:fld id="{D8C2E80E-A818-EA4B-839C-9030708D7285}" type="slidenum">
              <a:rPr lang="en-US" smtClean="0"/>
              <a:t>52</a:t>
            </a:fld>
            <a:endParaRPr lang="en-US" dirty="0"/>
          </a:p>
        </p:txBody>
      </p:sp>
    </p:spTree>
    <p:extLst>
      <p:ext uri="{BB962C8B-B14F-4D97-AF65-F5344CB8AC3E}">
        <p14:creationId xmlns:p14="http://schemas.microsoft.com/office/powerpoint/2010/main" val="388857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050" name="Rectangle 2">
            <a:extLst>
              <a:ext uri="{FF2B5EF4-FFF2-40B4-BE49-F238E27FC236}">
                <a16:creationId xmlns:a16="http://schemas.microsoft.com/office/drawing/2014/main" id="{29284032-13D2-414B-A957-3B7B269EF696}"/>
              </a:ext>
            </a:extLst>
          </p:cNvPr>
          <p:cNvSpPr>
            <a:spLocks noGrp="1" noChangeArrowheads="1"/>
          </p:cNvSpPr>
          <p:nvPr>
            <p:ph type="title"/>
          </p:nvPr>
        </p:nvSpPr>
        <p:spPr/>
        <p:txBody>
          <a:bodyPr/>
          <a:lstStyle/>
          <a:p>
            <a:r>
              <a:rPr lang="en-US" altLang="en-US"/>
              <a:t>Math commands</a:t>
            </a:r>
          </a:p>
        </p:txBody>
      </p:sp>
      <p:sp>
        <p:nvSpPr>
          <p:cNvPr id="1538051" name="Rectangle 3">
            <a:extLst>
              <a:ext uri="{FF2B5EF4-FFF2-40B4-BE49-F238E27FC236}">
                <a16:creationId xmlns:a16="http://schemas.microsoft.com/office/drawing/2014/main" id="{F15AE353-EBDF-A248-BAFD-12C65EC39F0D}"/>
              </a:ext>
            </a:extLst>
          </p:cNvPr>
          <p:cNvSpPr>
            <a:spLocks noGrp="1" noChangeArrowheads="1"/>
          </p:cNvSpPr>
          <p:nvPr>
            <p:ph idx="1"/>
          </p:nvPr>
        </p:nvSpPr>
        <p:spPr/>
        <p:txBody>
          <a:bodyPr>
            <a:normAutofit/>
          </a:bodyPr>
          <a:lstStyle/>
          <a:p>
            <a:pPr>
              <a:lnSpc>
                <a:spcPct val="90000"/>
              </a:lnSpc>
            </a:pPr>
            <a:r>
              <a:rPr lang="en-US" altLang="en-US" dirty="0"/>
              <a:t>Python has useful </a:t>
            </a:r>
            <a:r>
              <a:rPr lang="en-US" altLang="en-US" dirty="0">
                <a:hlinkClick r:id="rId3"/>
              </a:rPr>
              <a:t>commands</a:t>
            </a:r>
            <a:r>
              <a:rPr lang="en-US" altLang="en-US" dirty="0"/>
              <a:t> for performing calculations.</a:t>
            </a:r>
          </a:p>
          <a:p>
            <a:pPr lvl="1">
              <a:lnSpc>
                <a:spcPct val="90000"/>
              </a:lnSpc>
            </a:pPr>
            <a:endParaRPr lang="en-US" altLang="en-US" dirty="0"/>
          </a:p>
          <a:p>
            <a:pPr lvl="1">
              <a:lnSpc>
                <a:spcPct val="90000"/>
              </a:lnSpc>
            </a:pPr>
            <a:endParaRPr lang="en-US" altLang="en-US" dirty="0"/>
          </a:p>
          <a:p>
            <a:pPr lvl="1">
              <a:lnSpc>
                <a:spcPct val="90000"/>
              </a:lnSpc>
            </a:pPr>
            <a:endParaRPr lang="en-US" altLang="en-US" dirty="0"/>
          </a:p>
          <a:p>
            <a:pPr lvl="1">
              <a:lnSpc>
                <a:spcPct val="90000"/>
              </a:lnSpc>
            </a:pPr>
            <a:endParaRPr lang="en-US" altLang="en-US" dirty="0"/>
          </a:p>
          <a:p>
            <a:pPr lvl="1">
              <a:lnSpc>
                <a:spcPct val="90000"/>
              </a:lnSpc>
            </a:pPr>
            <a:endParaRPr lang="en-US" altLang="en-US" dirty="0"/>
          </a:p>
          <a:p>
            <a:pPr lvl="1">
              <a:lnSpc>
                <a:spcPct val="90000"/>
              </a:lnSpc>
            </a:pPr>
            <a:endParaRPr lang="en-US" altLang="en-US" dirty="0"/>
          </a:p>
          <a:p>
            <a:pPr lvl="1">
              <a:lnSpc>
                <a:spcPct val="90000"/>
              </a:lnSpc>
            </a:pPr>
            <a:endParaRPr lang="en-US" altLang="en-US" dirty="0"/>
          </a:p>
          <a:p>
            <a:pPr lvl="1">
              <a:lnSpc>
                <a:spcPct val="90000"/>
              </a:lnSpc>
            </a:pPr>
            <a:endParaRPr lang="en-US" altLang="en-US" dirty="0"/>
          </a:p>
          <a:p>
            <a:pPr lvl="1">
              <a:lnSpc>
                <a:spcPct val="90000"/>
              </a:lnSpc>
            </a:pPr>
            <a:endParaRPr lang="en-US" altLang="en-US" dirty="0"/>
          </a:p>
          <a:p>
            <a:pPr lvl="1">
              <a:lnSpc>
                <a:spcPct val="90000"/>
              </a:lnSpc>
            </a:pPr>
            <a:endParaRPr lang="en-US" altLang="en-US" dirty="0"/>
          </a:p>
          <a:p>
            <a:pPr lvl="1">
              <a:lnSpc>
                <a:spcPct val="90000"/>
              </a:lnSpc>
            </a:pPr>
            <a:endParaRPr lang="en-US" altLang="en-US" dirty="0"/>
          </a:p>
          <a:p>
            <a:pPr lvl="1">
              <a:lnSpc>
                <a:spcPct val="90000"/>
              </a:lnSpc>
            </a:pPr>
            <a:endParaRPr lang="en-US" altLang="en-US" dirty="0"/>
          </a:p>
          <a:p>
            <a:pPr lvl="1">
              <a:lnSpc>
                <a:spcPct val="90000"/>
              </a:lnSpc>
            </a:pPr>
            <a:endParaRPr lang="en-US" altLang="en-US" dirty="0"/>
          </a:p>
        </p:txBody>
      </p:sp>
      <p:sp>
        <p:nvSpPr>
          <p:cNvPr id="2" name="Date Placeholder 1">
            <a:extLst>
              <a:ext uri="{FF2B5EF4-FFF2-40B4-BE49-F238E27FC236}">
                <a16:creationId xmlns:a16="http://schemas.microsoft.com/office/drawing/2014/main" id="{37B5BE8B-3E1A-AB41-A075-8372B6F49ACD}"/>
              </a:ext>
            </a:extLst>
          </p:cNvPr>
          <p:cNvSpPr>
            <a:spLocks noGrp="1"/>
          </p:cNvSpPr>
          <p:nvPr>
            <p:ph type="dt" sz="half" idx="10"/>
          </p:nvPr>
        </p:nvSpPr>
        <p:spPr>
          <a:xfrm>
            <a:off x="8098727" y="6286230"/>
            <a:ext cx="3273552" cy="365125"/>
          </a:xfrm>
        </p:spPr>
        <p:txBody>
          <a:bodyPr/>
          <a:lstStyle/>
          <a:p>
            <a:r>
              <a:rPr lang="en-US"/>
              <a:t>First Semester 2021-2022</a:t>
            </a:r>
            <a:endParaRPr lang="en-US" dirty="0"/>
          </a:p>
        </p:txBody>
      </p:sp>
      <p:graphicFrame>
        <p:nvGraphicFramePr>
          <p:cNvPr id="1538116" name="Group 68">
            <a:extLst>
              <a:ext uri="{FF2B5EF4-FFF2-40B4-BE49-F238E27FC236}">
                <a16:creationId xmlns:a16="http://schemas.microsoft.com/office/drawing/2014/main" id="{61E37CFA-3CDF-9049-8821-0FA1B5451563}"/>
              </a:ext>
            </a:extLst>
          </p:cNvPr>
          <p:cNvGraphicFramePr>
            <a:graphicFrameLocks noGrp="1"/>
          </p:cNvGraphicFramePr>
          <p:nvPr/>
        </p:nvGraphicFramePr>
        <p:xfrm>
          <a:off x="425608" y="2373310"/>
          <a:ext cx="6363812" cy="4073212"/>
        </p:xfrm>
        <a:graphic>
          <a:graphicData uri="http://schemas.openxmlformats.org/drawingml/2006/table">
            <a:tbl>
              <a:tblPr/>
              <a:tblGrid>
                <a:gridCol w="2571562">
                  <a:extLst>
                    <a:ext uri="{9D8B030D-6E8A-4147-A177-3AD203B41FA5}">
                      <a16:colId xmlns:a16="http://schemas.microsoft.com/office/drawing/2014/main" val="202715534"/>
                    </a:ext>
                  </a:extLst>
                </a:gridCol>
                <a:gridCol w="3792250">
                  <a:extLst>
                    <a:ext uri="{9D8B030D-6E8A-4147-A177-3AD203B41FA5}">
                      <a16:colId xmlns:a16="http://schemas.microsoft.com/office/drawing/2014/main" val="631408318"/>
                    </a:ext>
                  </a:extLst>
                </a:gridCol>
              </a:tblGrid>
              <a:tr h="338875">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1"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Command name</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1"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Description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879437283"/>
                  </a:ext>
                </a:extLst>
              </a:tr>
              <a:tr h="340553">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abs(</a:t>
                      </a:r>
                      <a:r>
                        <a:rPr kumimoji="0" lang="en-US" altLang="en-US" sz="1400" b="1" i="1" u="none" strike="noStrike" cap="none" normalizeH="0" baseline="0">
                          <a:ln>
                            <a:noFill/>
                          </a:ln>
                          <a:solidFill>
                            <a:schemeClr val="tx1"/>
                          </a:solidFill>
                          <a:effectLst/>
                          <a:latin typeface="Verdana" panose="020B0604030504040204" pitchFamily="34" charset="0"/>
                          <a:cs typeface="Times New Roman" panose="02020603050405020304" pitchFamily="18" charset="0"/>
                        </a:rPr>
                        <a:t>value</a:t>
                      </a: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absolute value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261165294"/>
                  </a:ext>
                </a:extLst>
              </a:tr>
              <a:tr h="338875">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ceil(</a:t>
                      </a:r>
                      <a:r>
                        <a:rPr kumimoji="0" lang="en-US" altLang="en-US" sz="1400" b="1" i="1" u="none" strike="noStrike" cap="none" normalizeH="0" baseline="0">
                          <a:ln>
                            <a:noFill/>
                          </a:ln>
                          <a:solidFill>
                            <a:schemeClr val="tx1"/>
                          </a:solidFill>
                          <a:effectLst/>
                          <a:latin typeface="Verdana" panose="020B0604030504040204" pitchFamily="34" charset="0"/>
                          <a:cs typeface="Times New Roman" panose="02020603050405020304" pitchFamily="18" charset="0"/>
                        </a:rPr>
                        <a:t>value</a:t>
                      </a: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rounds up</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821344479"/>
                  </a:ext>
                </a:extLst>
              </a:tr>
              <a:tr h="338875">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cos(</a:t>
                      </a:r>
                      <a:r>
                        <a:rPr kumimoji="0" lang="en-US" altLang="en-US" sz="1400" b="1" i="1" u="none" strike="noStrike" cap="none" normalizeH="0" baseline="0" dirty="0">
                          <a:ln>
                            <a:noFill/>
                          </a:ln>
                          <a:solidFill>
                            <a:schemeClr val="tx1"/>
                          </a:solidFill>
                          <a:effectLst/>
                          <a:latin typeface="Verdana" panose="020B0604030504040204" pitchFamily="34" charset="0"/>
                          <a:cs typeface="Times New Roman" panose="02020603050405020304" pitchFamily="18" charset="0"/>
                        </a:rPr>
                        <a:t>value</a:t>
                      </a:r>
                      <a:r>
                        <a:rPr kumimoji="0" lang="en-US" altLang="en-US" sz="1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cosine, in radians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4037556267"/>
                  </a:ext>
                </a:extLst>
              </a:tr>
              <a:tr h="338875">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floor(</a:t>
                      </a:r>
                      <a:r>
                        <a:rPr kumimoji="0" lang="en-US" altLang="en-US" sz="1400" b="1" i="1" u="none" strike="noStrike" cap="none" normalizeH="0" baseline="0">
                          <a:ln>
                            <a:noFill/>
                          </a:ln>
                          <a:solidFill>
                            <a:schemeClr val="tx1"/>
                          </a:solidFill>
                          <a:effectLst/>
                          <a:latin typeface="Verdana" panose="020B0604030504040204" pitchFamily="34" charset="0"/>
                          <a:cs typeface="Times New Roman" panose="02020603050405020304" pitchFamily="18" charset="0"/>
                        </a:rPr>
                        <a:t>value</a:t>
                      </a: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rPr>
                        <a:t>rounds down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690125051"/>
                  </a:ext>
                </a:extLst>
              </a:tr>
              <a:tr h="340553">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log(</a:t>
                      </a:r>
                      <a:r>
                        <a:rPr kumimoji="0" lang="en-US" altLang="en-US" sz="1400" b="1" i="1" u="none" strike="noStrike" cap="none" normalizeH="0" baseline="0">
                          <a:ln>
                            <a:noFill/>
                          </a:ln>
                          <a:solidFill>
                            <a:schemeClr val="tx1"/>
                          </a:solidFill>
                          <a:effectLst/>
                          <a:latin typeface="Verdana" panose="020B0604030504040204" pitchFamily="34" charset="0"/>
                          <a:cs typeface="Times New Roman" panose="02020603050405020304" pitchFamily="18" charset="0"/>
                        </a:rPr>
                        <a:t>value</a:t>
                      </a: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rPr>
                        <a:t>logarithm, base </a:t>
                      </a:r>
                      <a:r>
                        <a:rPr kumimoji="0" lang="en-US" altLang="en-US" sz="1400" b="0" i="1" u="none" strike="noStrike" cap="none" normalizeH="0" baseline="0" dirty="0">
                          <a:ln>
                            <a:noFill/>
                          </a:ln>
                          <a:solidFill>
                            <a:schemeClr val="tx1"/>
                          </a:solidFill>
                          <a:effectLst/>
                          <a:latin typeface="Verdana" panose="020B0604030504040204" pitchFamily="34" charset="0"/>
                          <a:cs typeface="Times New Roman" panose="02020603050405020304" pitchFamily="18" charset="0"/>
                        </a:rPr>
                        <a:t>e</a:t>
                      </a:r>
                      <a:endParaRPr kumimoji="0" lang="en-US" altLang="en-US" sz="1400" b="0"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370006317"/>
                  </a:ext>
                </a:extLst>
              </a:tr>
              <a:tr h="338875">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log10(</a:t>
                      </a:r>
                      <a:r>
                        <a:rPr kumimoji="0" lang="en-US" altLang="en-US" sz="1400" b="1" i="1" u="none" strike="noStrike" cap="none" normalizeH="0" baseline="0">
                          <a:ln>
                            <a:noFill/>
                          </a:ln>
                          <a:solidFill>
                            <a:schemeClr val="tx1"/>
                          </a:solidFill>
                          <a:effectLst/>
                          <a:latin typeface="Verdana" panose="020B0604030504040204" pitchFamily="34" charset="0"/>
                          <a:cs typeface="Times New Roman" panose="02020603050405020304" pitchFamily="18" charset="0"/>
                        </a:rPr>
                        <a:t>value</a:t>
                      </a: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logarithm, base 10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248957965"/>
                  </a:ext>
                </a:extLst>
              </a:tr>
              <a:tr h="338875">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max(</a:t>
                      </a:r>
                      <a:r>
                        <a:rPr kumimoji="0" lang="en-US" altLang="en-US" sz="1400" b="1" i="1" u="none" strike="noStrike" cap="none" normalizeH="0" baseline="0">
                          <a:ln>
                            <a:noFill/>
                          </a:ln>
                          <a:solidFill>
                            <a:schemeClr val="tx1"/>
                          </a:solidFill>
                          <a:effectLst/>
                          <a:latin typeface="Verdana" panose="020B0604030504040204" pitchFamily="34" charset="0"/>
                          <a:cs typeface="Times New Roman" panose="02020603050405020304" pitchFamily="18" charset="0"/>
                        </a:rPr>
                        <a:t>value1</a:t>
                      </a: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a:t>
                      </a:r>
                      <a:r>
                        <a:rPr kumimoji="0" lang="en-US" altLang="en-US" sz="1400" b="0"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 </a:t>
                      </a:r>
                      <a:r>
                        <a:rPr kumimoji="0" lang="en-US" altLang="en-US" sz="1400" b="1" i="1" u="none" strike="noStrike" cap="none" normalizeH="0" baseline="0">
                          <a:ln>
                            <a:noFill/>
                          </a:ln>
                          <a:solidFill>
                            <a:schemeClr val="tx1"/>
                          </a:solidFill>
                          <a:effectLst/>
                          <a:latin typeface="Verdana" panose="020B0604030504040204" pitchFamily="34" charset="0"/>
                          <a:cs typeface="Times New Roman" panose="02020603050405020304" pitchFamily="18" charset="0"/>
                        </a:rPr>
                        <a:t>value2</a:t>
                      </a: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larger of two values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484741472"/>
                  </a:ext>
                </a:extLst>
              </a:tr>
              <a:tr h="340553">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min(</a:t>
                      </a:r>
                      <a:r>
                        <a:rPr kumimoji="0" lang="en-US" altLang="en-US" sz="1400" b="1" i="1" u="none" strike="noStrike" cap="none" normalizeH="0" baseline="0">
                          <a:ln>
                            <a:noFill/>
                          </a:ln>
                          <a:solidFill>
                            <a:schemeClr val="tx1"/>
                          </a:solidFill>
                          <a:effectLst/>
                          <a:latin typeface="Verdana" panose="020B0604030504040204" pitchFamily="34" charset="0"/>
                          <a:cs typeface="Times New Roman" panose="02020603050405020304" pitchFamily="18" charset="0"/>
                        </a:rPr>
                        <a:t>value1</a:t>
                      </a: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a:t>
                      </a:r>
                      <a:r>
                        <a:rPr kumimoji="0" lang="en-US" altLang="en-US" sz="1400" b="0"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 </a:t>
                      </a:r>
                      <a:r>
                        <a:rPr kumimoji="0" lang="en-US" altLang="en-US" sz="1400" b="1" i="1" u="none" strike="noStrike" cap="none" normalizeH="0" baseline="0">
                          <a:ln>
                            <a:noFill/>
                          </a:ln>
                          <a:solidFill>
                            <a:schemeClr val="tx1"/>
                          </a:solidFill>
                          <a:effectLst/>
                          <a:latin typeface="Verdana" panose="020B0604030504040204" pitchFamily="34" charset="0"/>
                          <a:cs typeface="Times New Roman" panose="02020603050405020304" pitchFamily="18" charset="0"/>
                        </a:rPr>
                        <a:t>value2</a:t>
                      </a: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smaller of two values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575565956"/>
                  </a:ext>
                </a:extLst>
              </a:tr>
              <a:tr h="338875">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round(</a:t>
                      </a:r>
                      <a:r>
                        <a:rPr kumimoji="0" lang="en-US" altLang="en-US" sz="1400" b="1" i="1" u="none" strike="noStrike" cap="none" normalizeH="0" baseline="0">
                          <a:ln>
                            <a:noFill/>
                          </a:ln>
                          <a:solidFill>
                            <a:schemeClr val="tx1"/>
                          </a:solidFill>
                          <a:effectLst/>
                          <a:latin typeface="Verdana" panose="020B0604030504040204" pitchFamily="34" charset="0"/>
                          <a:cs typeface="Times New Roman" panose="02020603050405020304" pitchFamily="18" charset="0"/>
                        </a:rPr>
                        <a:t>value</a:t>
                      </a: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nearest whole number</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483290592"/>
                  </a:ext>
                </a:extLst>
              </a:tr>
              <a:tr h="340553">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sin(</a:t>
                      </a:r>
                      <a:r>
                        <a:rPr kumimoji="0" lang="en-US" altLang="en-US" sz="1400" b="1" i="1" u="none" strike="noStrike" cap="none" normalizeH="0" baseline="0">
                          <a:ln>
                            <a:noFill/>
                          </a:ln>
                          <a:solidFill>
                            <a:schemeClr val="tx1"/>
                          </a:solidFill>
                          <a:effectLst/>
                          <a:latin typeface="Verdana" panose="020B0604030504040204" pitchFamily="34" charset="0"/>
                          <a:cs typeface="Times New Roman" panose="02020603050405020304" pitchFamily="18" charset="0"/>
                        </a:rPr>
                        <a:t>value</a:t>
                      </a: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sine, in radians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46358353"/>
                  </a:ext>
                </a:extLst>
              </a:tr>
              <a:tr h="338875">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sqrt(</a:t>
                      </a:r>
                      <a:r>
                        <a:rPr kumimoji="0" lang="en-US" altLang="en-US" sz="1400" b="1" i="1" u="none" strike="noStrike" cap="none" normalizeH="0" baseline="0">
                          <a:ln>
                            <a:noFill/>
                          </a:ln>
                          <a:solidFill>
                            <a:schemeClr val="tx1"/>
                          </a:solidFill>
                          <a:effectLst/>
                          <a:latin typeface="Verdana" panose="020B0604030504040204" pitchFamily="34" charset="0"/>
                          <a:cs typeface="Times New Roman" panose="02020603050405020304" pitchFamily="18" charset="0"/>
                        </a:rPr>
                        <a:t>value</a:t>
                      </a: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rPr>
                        <a:t>square root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520892786"/>
                  </a:ext>
                </a:extLst>
              </a:tr>
            </a:tbl>
          </a:graphicData>
        </a:graphic>
      </p:graphicFrame>
      <p:graphicFrame>
        <p:nvGraphicFramePr>
          <p:cNvPr id="1538115" name="Group 67">
            <a:extLst>
              <a:ext uri="{FF2B5EF4-FFF2-40B4-BE49-F238E27FC236}">
                <a16:creationId xmlns:a16="http://schemas.microsoft.com/office/drawing/2014/main" id="{92BFE07D-EBA3-9340-B8B1-4E266F92E40A}"/>
              </a:ext>
            </a:extLst>
          </p:cNvPr>
          <p:cNvGraphicFramePr>
            <a:graphicFrameLocks noGrp="1"/>
          </p:cNvGraphicFramePr>
          <p:nvPr/>
        </p:nvGraphicFramePr>
        <p:xfrm>
          <a:off x="7743826" y="1600200"/>
          <a:ext cx="2771775" cy="990600"/>
        </p:xfrm>
        <a:graphic>
          <a:graphicData uri="http://schemas.openxmlformats.org/drawingml/2006/table">
            <a:tbl>
              <a:tblPr/>
              <a:tblGrid>
                <a:gridCol w="1219200">
                  <a:extLst>
                    <a:ext uri="{9D8B030D-6E8A-4147-A177-3AD203B41FA5}">
                      <a16:colId xmlns:a16="http://schemas.microsoft.com/office/drawing/2014/main" val="4108003556"/>
                    </a:ext>
                  </a:extLst>
                </a:gridCol>
                <a:gridCol w="1552575">
                  <a:extLst>
                    <a:ext uri="{9D8B030D-6E8A-4147-A177-3AD203B41FA5}">
                      <a16:colId xmlns:a16="http://schemas.microsoft.com/office/drawing/2014/main" val="1359070180"/>
                    </a:ext>
                  </a:extLst>
                </a:gridCol>
              </a:tblGrid>
              <a:tr h="330200">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1"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Constant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1"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Description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527602525"/>
                  </a:ext>
                </a:extLst>
              </a:tr>
              <a:tr h="330200">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e</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2.7182818...</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173427202"/>
                  </a:ext>
                </a:extLst>
              </a:tr>
              <a:tr h="330200">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pi</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3.1415926...</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640457349"/>
                  </a:ext>
                </a:extLst>
              </a:tr>
            </a:tbl>
          </a:graphicData>
        </a:graphic>
      </p:graphicFrame>
      <p:sp>
        <p:nvSpPr>
          <p:cNvPr id="3" name="Rectangle 2">
            <a:extLst>
              <a:ext uri="{FF2B5EF4-FFF2-40B4-BE49-F238E27FC236}">
                <a16:creationId xmlns:a16="http://schemas.microsoft.com/office/drawing/2014/main" id="{7826074E-45F5-C24A-85EE-5DB70F1024FA}"/>
              </a:ext>
            </a:extLst>
          </p:cNvPr>
          <p:cNvSpPr/>
          <p:nvPr/>
        </p:nvSpPr>
        <p:spPr>
          <a:xfrm>
            <a:off x="7075170" y="3752310"/>
            <a:ext cx="4533900" cy="1096454"/>
          </a:xfrm>
          <a:prstGeom prst="rect">
            <a:avLst/>
          </a:prstGeom>
        </p:spPr>
        <p:txBody>
          <a:bodyPr wrap="square">
            <a:spAutoFit/>
          </a:bodyPr>
          <a:lstStyle/>
          <a:p>
            <a:pPr>
              <a:lnSpc>
                <a:spcPct val="90000"/>
              </a:lnSpc>
            </a:pPr>
            <a:r>
              <a:rPr lang="en-US" altLang="en-US" dirty="0"/>
              <a:t>To use many of these commands, you must write the following at the top of your Python program:</a:t>
            </a:r>
          </a:p>
          <a:p>
            <a:pPr lvl="1">
              <a:lnSpc>
                <a:spcPct val="90000"/>
              </a:lnSpc>
              <a:buFont typeface="Wingdings" pitchFamily="2" charset="2"/>
              <a:buNone/>
            </a:pPr>
            <a:r>
              <a:rPr lang="en-US" altLang="en-US" dirty="0">
                <a:latin typeface="Courier New" panose="02070309020205020404" pitchFamily="49" charset="0"/>
              </a:rPr>
              <a:t>from math import *</a:t>
            </a:r>
          </a:p>
        </p:txBody>
      </p:sp>
      <p:sp>
        <p:nvSpPr>
          <p:cNvPr id="4" name="Footer Placeholder 3">
            <a:extLst>
              <a:ext uri="{FF2B5EF4-FFF2-40B4-BE49-F238E27FC236}">
                <a16:creationId xmlns:a16="http://schemas.microsoft.com/office/drawing/2014/main" id="{FACEDAF9-94CB-EB49-AB7F-4F4B34E6B4A6}"/>
              </a:ext>
            </a:extLst>
          </p:cNvPr>
          <p:cNvSpPr>
            <a:spLocks noGrp="1"/>
          </p:cNvSpPr>
          <p:nvPr>
            <p:ph type="ftr" sz="quarter" idx="11"/>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3B374710-C706-8B4F-844E-BB63572BFB56}"/>
              </a:ext>
            </a:extLst>
          </p:cNvPr>
          <p:cNvSpPr>
            <a:spLocks noGrp="1"/>
          </p:cNvSpPr>
          <p:nvPr>
            <p:ph type="sldNum" sz="quarter" idx="12"/>
          </p:nvPr>
        </p:nvSpPr>
        <p:spPr/>
        <p:txBody>
          <a:bodyPr/>
          <a:lstStyle/>
          <a:p>
            <a:fld id="{D8C2E80E-A818-EA4B-839C-9030708D7285}" type="slidenum">
              <a:rPr lang="en-US" smtClean="0"/>
              <a:t>53</a:t>
            </a:fld>
            <a:endParaRPr lang="en-US" dirty="0"/>
          </a:p>
        </p:txBody>
      </p:sp>
    </p:spTree>
    <p:extLst>
      <p:ext uri="{BB962C8B-B14F-4D97-AF65-F5344CB8AC3E}">
        <p14:creationId xmlns:p14="http://schemas.microsoft.com/office/powerpoint/2010/main" val="1778159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7218" name="Rectangle 2">
            <a:extLst>
              <a:ext uri="{FF2B5EF4-FFF2-40B4-BE49-F238E27FC236}">
                <a16:creationId xmlns:a16="http://schemas.microsoft.com/office/drawing/2014/main" id="{0396B199-7D9D-1846-ACF7-BEF943674530}"/>
              </a:ext>
            </a:extLst>
          </p:cNvPr>
          <p:cNvSpPr>
            <a:spLocks noGrp="1" noChangeArrowheads="1"/>
          </p:cNvSpPr>
          <p:nvPr>
            <p:ph type="title"/>
          </p:nvPr>
        </p:nvSpPr>
        <p:spPr/>
        <p:txBody>
          <a:bodyPr/>
          <a:lstStyle/>
          <a:p>
            <a:r>
              <a:rPr lang="en-US" altLang="en-US"/>
              <a:t>Variables</a:t>
            </a:r>
          </a:p>
        </p:txBody>
      </p:sp>
      <p:sp>
        <p:nvSpPr>
          <p:cNvPr id="1417219" name="Rectangle 3">
            <a:extLst>
              <a:ext uri="{FF2B5EF4-FFF2-40B4-BE49-F238E27FC236}">
                <a16:creationId xmlns:a16="http://schemas.microsoft.com/office/drawing/2014/main" id="{759CF956-8080-804E-8CB6-3149A14D4CF9}"/>
              </a:ext>
            </a:extLst>
          </p:cNvPr>
          <p:cNvSpPr>
            <a:spLocks noGrp="1" noChangeArrowheads="1"/>
          </p:cNvSpPr>
          <p:nvPr>
            <p:ph type="body" idx="1"/>
          </p:nvPr>
        </p:nvSpPr>
        <p:spPr>
          <a:xfrm>
            <a:off x="314324" y="1571625"/>
            <a:ext cx="11387137" cy="4913243"/>
          </a:xfrm>
        </p:spPr>
        <p:txBody>
          <a:bodyPr>
            <a:normAutofit fontScale="92500" lnSpcReduction="20000"/>
          </a:bodyPr>
          <a:lstStyle/>
          <a:p>
            <a:pPr>
              <a:lnSpc>
                <a:spcPct val="90000"/>
              </a:lnSpc>
            </a:pPr>
            <a:r>
              <a:rPr lang="en-US" altLang="en-US" b="1" dirty="0"/>
              <a:t>variable</a:t>
            </a:r>
            <a:r>
              <a:rPr lang="en-US" altLang="en-US" dirty="0"/>
              <a:t>: A named piece of memory that can store a value.</a:t>
            </a:r>
          </a:p>
          <a:p>
            <a:pPr lvl="1">
              <a:lnSpc>
                <a:spcPct val="90000"/>
              </a:lnSpc>
            </a:pPr>
            <a:r>
              <a:rPr lang="en-US" altLang="en-US" dirty="0"/>
              <a:t>Usage:</a:t>
            </a:r>
          </a:p>
          <a:p>
            <a:pPr lvl="2">
              <a:lnSpc>
                <a:spcPct val="80000"/>
              </a:lnSpc>
            </a:pPr>
            <a:r>
              <a:rPr lang="en-US" altLang="en-US" dirty="0"/>
              <a:t>Compute an expression's result,</a:t>
            </a:r>
          </a:p>
          <a:p>
            <a:pPr lvl="2">
              <a:lnSpc>
                <a:spcPct val="80000"/>
              </a:lnSpc>
            </a:pPr>
            <a:r>
              <a:rPr lang="en-US" altLang="en-US" dirty="0"/>
              <a:t>store that result into a variable,</a:t>
            </a:r>
          </a:p>
          <a:p>
            <a:pPr lvl="2">
              <a:lnSpc>
                <a:spcPct val="80000"/>
              </a:lnSpc>
            </a:pPr>
            <a:r>
              <a:rPr lang="en-US" altLang="en-US" dirty="0"/>
              <a:t>and use that variable later in the program.</a:t>
            </a:r>
            <a:endParaRPr lang="en-US" altLang="en-US" sz="600" dirty="0"/>
          </a:p>
          <a:p>
            <a:pPr lvl="1">
              <a:lnSpc>
                <a:spcPct val="90000"/>
              </a:lnSpc>
            </a:pPr>
            <a:endParaRPr lang="en-US" altLang="en-US" sz="1200" dirty="0"/>
          </a:p>
          <a:p>
            <a:pPr>
              <a:lnSpc>
                <a:spcPct val="90000"/>
              </a:lnSpc>
            </a:pPr>
            <a:r>
              <a:rPr lang="en-US" altLang="en-US" b="1" dirty="0"/>
              <a:t>assignment statement</a:t>
            </a:r>
            <a:r>
              <a:rPr lang="en-US" altLang="en-US" dirty="0"/>
              <a:t>: Stores a value into a variable.</a:t>
            </a:r>
          </a:p>
          <a:p>
            <a:pPr lvl="1">
              <a:lnSpc>
                <a:spcPct val="90000"/>
              </a:lnSpc>
            </a:pPr>
            <a:r>
              <a:rPr lang="en-US" altLang="en-US" dirty="0"/>
              <a:t>Syntax:</a:t>
            </a:r>
          </a:p>
          <a:p>
            <a:pPr lvl="1">
              <a:lnSpc>
                <a:spcPct val="90000"/>
              </a:lnSpc>
            </a:pPr>
            <a:endParaRPr lang="en-US" altLang="en-US" sz="800" dirty="0"/>
          </a:p>
          <a:p>
            <a:pPr lvl="1">
              <a:lnSpc>
                <a:spcPct val="90000"/>
              </a:lnSpc>
              <a:buFont typeface="Wingdings" pitchFamily="2" charset="2"/>
              <a:buNone/>
            </a:pPr>
            <a:r>
              <a:rPr lang="en-US" altLang="en-US" b="1" i="1" dirty="0"/>
              <a:t>		name</a:t>
            </a:r>
            <a:r>
              <a:rPr lang="en-US" altLang="en-US" dirty="0">
                <a:latin typeface="Courier New" panose="02070309020205020404" pitchFamily="49" charset="0"/>
              </a:rPr>
              <a:t> = </a:t>
            </a:r>
            <a:r>
              <a:rPr lang="en-US" altLang="en-US" b="1" i="1" dirty="0"/>
              <a:t>value</a:t>
            </a:r>
            <a:endParaRPr lang="en-US" altLang="en-US" dirty="0">
              <a:latin typeface="Courier New" panose="02070309020205020404" pitchFamily="49" charset="0"/>
            </a:endParaRPr>
          </a:p>
          <a:p>
            <a:pPr lvl="1">
              <a:lnSpc>
                <a:spcPct val="90000"/>
              </a:lnSpc>
            </a:pPr>
            <a:endParaRPr lang="en-US" altLang="en-US" sz="1300" dirty="0"/>
          </a:p>
          <a:p>
            <a:pPr lvl="1">
              <a:lnSpc>
                <a:spcPct val="90000"/>
              </a:lnSpc>
            </a:pPr>
            <a:r>
              <a:rPr lang="en-US" altLang="en-US" dirty="0"/>
              <a:t>Examples:	</a:t>
            </a:r>
            <a:r>
              <a:rPr lang="en-US" altLang="en-US" dirty="0">
                <a:latin typeface="Courier New" panose="02070309020205020404" pitchFamily="49" charset="0"/>
              </a:rPr>
              <a:t>x = 5        </a:t>
            </a:r>
            <a:r>
              <a:rPr lang="en-US" altLang="en-US" dirty="0" err="1">
                <a:latin typeface="Courier New" panose="02070309020205020404" pitchFamily="49" charset="0"/>
              </a:rPr>
              <a:t>gpa</a:t>
            </a:r>
            <a:r>
              <a:rPr lang="en-US" altLang="en-US" dirty="0">
                <a:latin typeface="Courier New" panose="02070309020205020404" pitchFamily="49" charset="0"/>
              </a:rPr>
              <a:t> = 3.14</a:t>
            </a:r>
            <a:endParaRPr lang="en-US" altLang="en-US" sz="1000" dirty="0"/>
          </a:p>
          <a:p>
            <a:pPr>
              <a:lnSpc>
                <a:spcPct val="90000"/>
              </a:lnSpc>
            </a:pPr>
            <a:endParaRPr lang="en-US" altLang="en-US" sz="1200" dirty="0"/>
          </a:p>
          <a:p>
            <a:pPr lvl="1">
              <a:lnSpc>
                <a:spcPct val="90000"/>
              </a:lnSpc>
              <a:buFont typeface="Wingdings" pitchFamily="2" charset="2"/>
              <a:buNone/>
            </a:pPr>
            <a:r>
              <a:rPr lang="en-US" altLang="en-US" dirty="0">
                <a:latin typeface="Courier New" panose="02070309020205020404" pitchFamily="49" charset="0"/>
              </a:rPr>
              <a:t>    </a:t>
            </a:r>
            <a:r>
              <a:rPr lang="en-US" altLang="en-US" sz="2000" dirty="0">
                <a:latin typeface="Courier New" panose="02070309020205020404" pitchFamily="49" charset="0"/>
              </a:rPr>
              <a:t>x   5         </a:t>
            </a:r>
            <a:r>
              <a:rPr lang="en-US" altLang="en-US" sz="2000" dirty="0" err="1">
                <a:latin typeface="Courier New" panose="02070309020205020404" pitchFamily="49" charset="0"/>
              </a:rPr>
              <a:t>gpa</a:t>
            </a:r>
            <a:r>
              <a:rPr lang="en-US" altLang="en-US" sz="2000" dirty="0">
                <a:latin typeface="Courier New" panose="02070309020205020404" pitchFamily="49" charset="0"/>
              </a:rPr>
              <a:t>    3.14 </a:t>
            </a:r>
          </a:p>
          <a:p>
            <a:pPr lvl="1">
              <a:lnSpc>
                <a:spcPct val="90000"/>
              </a:lnSpc>
              <a:buFont typeface="Wingdings" pitchFamily="2" charset="2"/>
              <a:buNone/>
            </a:pPr>
            <a:endParaRPr lang="en-US" altLang="en-US" sz="1200" dirty="0"/>
          </a:p>
          <a:p>
            <a:pPr lvl="1">
              <a:lnSpc>
                <a:spcPct val="90000"/>
              </a:lnSpc>
            </a:pPr>
            <a:r>
              <a:rPr lang="en-US" altLang="en-US" dirty="0"/>
              <a:t>A variable that has been given a value can be used in expressions.</a:t>
            </a:r>
          </a:p>
          <a:p>
            <a:pPr lvl="1">
              <a:lnSpc>
                <a:spcPct val="80000"/>
              </a:lnSpc>
              <a:buFont typeface="Wingdings" pitchFamily="2" charset="2"/>
              <a:buNone/>
            </a:pPr>
            <a:r>
              <a:rPr lang="en-US" altLang="en-US" dirty="0">
                <a:latin typeface="Courier New" panose="02070309020205020404" pitchFamily="49" charset="0"/>
              </a:rPr>
              <a:t>		x + 4</a:t>
            </a:r>
            <a:r>
              <a:rPr lang="en-US" altLang="en-US" dirty="0"/>
              <a:t> is </a:t>
            </a:r>
            <a:r>
              <a:rPr lang="en-US" altLang="en-US" dirty="0">
                <a:latin typeface="Courier New" panose="02070309020205020404" pitchFamily="49" charset="0"/>
              </a:rPr>
              <a:t>9</a:t>
            </a:r>
          </a:p>
          <a:p>
            <a:pPr>
              <a:lnSpc>
                <a:spcPct val="80000"/>
              </a:lnSpc>
              <a:buFont typeface="Wingdings" pitchFamily="2" charset="2"/>
              <a:buNone/>
            </a:pPr>
            <a:endParaRPr lang="en-US" altLang="en-US" dirty="0">
              <a:latin typeface="Courier New" panose="02070309020205020404" pitchFamily="49" charset="0"/>
            </a:endParaRPr>
          </a:p>
          <a:p>
            <a:pPr>
              <a:lnSpc>
                <a:spcPct val="80000"/>
              </a:lnSpc>
            </a:pPr>
            <a:r>
              <a:rPr lang="en-US" altLang="en-US" b="1" dirty="0"/>
              <a:t>Exercise: </a:t>
            </a:r>
            <a:r>
              <a:rPr lang="en-US" altLang="en-US" dirty="0"/>
              <a:t>Evaluate the quadratic equation for a given </a:t>
            </a:r>
            <a:r>
              <a:rPr lang="en-US" altLang="en-US" i="1" dirty="0"/>
              <a:t>a</a:t>
            </a:r>
            <a:r>
              <a:rPr lang="en-US" altLang="en-US" dirty="0"/>
              <a:t>, </a:t>
            </a:r>
            <a:r>
              <a:rPr lang="en-US" altLang="en-US" i="1" dirty="0"/>
              <a:t>b</a:t>
            </a:r>
            <a:r>
              <a:rPr lang="en-US" altLang="en-US" dirty="0"/>
              <a:t>, and </a:t>
            </a:r>
            <a:r>
              <a:rPr lang="en-US" altLang="en-US" i="1" dirty="0"/>
              <a:t>c</a:t>
            </a:r>
            <a:r>
              <a:rPr lang="en-US" altLang="en-US" dirty="0"/>
              <a:t>.</a:t>
            </a:r>
          </a:p>
        </p:txBody>
      </p:sp>
      <p:grpSp>
        <p:nvGrpSpPr>
          <p:cNvPr id="1417223" name="Group 7">
            <a:extLst>
              <a:ext uri="{FF2B5EF4-FFF2-40B4-BE49-F238E27FC236}">
                <a16:creationId xmlns:a16="http://schemas.microsoft.com/office/drawing/2014/main" id="{74112176-CBEE-A040-A0CB-3BBD0E778A92}"/>
              </a:ext>
            </a:extLst>
          </p:cNvPr>
          <p:cNvGrpSpPr>
            <a:grpSpLocks/>
          </p:cNvGrpSpPr>
          <p:nvPr/>
        </p:nvGrpSpPr>
        <p:grpSpPr bwMode="auto">
          <a:xfrm>
            <a:off x="1500267" y="4465983"/>
            <a:ext cx="3581400" cy="533400"/>
            <a:chOff x="1056" y="3648"/>
            <a:chExt cx="2304" cy="384"/>
          </a:xfrm>
        </p:grpSpPr>
        <p:sp>
          <p:nvSpPr>
            <p:cNvPr id="1417224" name="Rectangle 8">
              <a:extLst>
                <a:ext uri="{FF2B5EF4-FFF2-40B4-BE49-F238E27FC236}">
                  <a16:creationId xmlns:a16="http://schemas.microsoft.com/office/drawing/2014/main" id="{52FB77DA-A4B8-5B49-945E-566257BFAC66}"/>
                </a:ext>
              </a:extLst>
            </p:cNvPr>
            <p:cNvSpPr>
              <a:spLocks noChangeArrowheads="1"/>
            </p:cNvSpPr>
            <p:nvPr/>
          </p:nvSpPr>
          <p:spPr bwMode="auto">
            <a:xfrm>
              <a:off x="1056" y="3648"/>
              <a:ext cx="384" cy="3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7225" name="Rectangle 9">
              <a:extLst>
                <a:ext uri="{FF2B5EF4-FFF2-40B4-BE49-F238E27FC236}">
                  <a16:creationId xmlns:a16="http://schemas.microsoft.com/office/drawing/2014/main" id="{83AD9DE7-E465-9544-9076-747123D60C27}"/>
                </a:ext>
              </a:extLst>
            </p:cNvPr>
            <p:cNvSpPr>
              <a:spLocks noChangeArrowheads="1"/>
            </p:cNvSpPr>
            <p:nvPr/>
          </p:nvSpPr>
          <p:spPr bwMode="auto">
            <a:xfrm>
              <a:off x="2736" y="3648"/>
              <a:ext cx="624" cy="3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Date Placeholder 1">
            <a:extLst>
              <a:ext uri="{FF2B5EF4-FFF2-40B4-BE49-F238E27FC236}">
                <a16:creationId xmlns:a16="http://schemas.microsoft.com/office/drawing/2014/main" id="{41436753-7C05-3C47-92BD-E02F22134541}"/>
              </a:ext>
            </a:extLst>
          </p:cNvPr>
          <p:cNvSpPr>
            <a:spLocks noGrp="1"/>
          </p:cNvSpPr>
          <p:nvPr>
            <p:ph type="dt" sz="half" idx="10"/>
          </p:nvPr>
        </p:nvSpPr>
        <p:spPr>
          <a:xfrm>
            <a:off x="7918704" y="6302305"/>
            <a:ext cx="3273552" cy="365125"/>
          </a:xfrm>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3BF2C14E-1D00-634F-B19D-98792D89787F}"/>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7BB7E885-BC82-BA4B-9330-1820A2B27070}"/>
              </a:ext>
            </a:extLst>
          </p:cNvPr>
          <p:cNvSpPr>
            <a:spLocks noGrp="1"/>
          </p:cNvSpPr>
          <p:nvPr>
            <p:ph type="sldNum" sz="quarter" idx="12"/>
          </p:nvPr>
        </p:nvSpPr>
        <p:spPr/>
        <p:txBody>
          <a:bodyPr/>
          <a:lstStyle/>
          <a:p>
            <a:fld id="{D8C2E80E-A818-EA4B-839C-9030708D7285}" type="slidenum">
              <a:rPr lang="en-US" smtClean="0"/>
              <a:t>54</a:t>
            </a:fld>
            <a:endParaRPr lang="en-US" dirty="0"/>
          </a:p>
        </p:txBody>
      </p:sp>
    </p:spTree>
    <p:extLst>
      <p:ext uri="{BB962C8B-B14F-4D97-AF65-F5344CB8AC3E}">
        <p14:creationId xmlns:p14="http://schemas.microsoft.com/office/powerpoint/2010/main" val="10395462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4643" name="Rectangle 3">
            <a:extLst>
              <a:ext uri="{FF2B5EF4-FFF2-40B4-BE49-F238E27FC236}">
                <a16:creationId xmlns:a16="http://schemas.microsoft.com/office/drawing/2014/main" id="{1882B696-95F7-244F-B76C-569DAA4E426A}"/>
              </a:ext>
            </a:extLst>
          </p:cNvPr>
          <p:cNvSpPr>
            <a:spLocks noGrp="1" noChangeArrowheads="1"/>
          </p:cNvSpPr>
          <p:nvPr>
            <p:ph type="body" idx="1"/>
          </p:nvPr>
        </p:nvSpPr>
        <p:spPr>
          <a:xfrm>
            <a:off x="314324" y="1345097"/>
            <a:ext cx="11546371" cy="5272598"/>
          </a:xfrm>
          <a:ln/>
          <a:extLs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rtlCol="0">
            <a:spAutoFit/>
          </a:bodyPr>
          <a:lstStyle/>
          <a:p>
            <a:pPr marL="339725" indent="-339725"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latin typeface="Courier New" panose="02070309020205020404" pitchFamily="49" charset="0"/>
              </a:rPr>
              <a:t>print</a:t>
            </a:r>
            <a:r>
              <a:rPr lang="en-GB" altLang="en-US" dirty="0"/>
              <a:t> : Produces text output on the console.</a:t>
            </a:r>
          </a:p>
          <a:p>
            <a:pPr marL="739775" lvl="1" indent="-282575"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altLang="en-US" sz="800" dirty="0"/>
          </a:p>
          <a:p>
            <a:pPr marL="339725" indent="-339725"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Syntax:</a:t>
            </a:r>
          </a:p>
          <a:p>
            <a:pPr marL="739775" lvl="1" indent="-282575" defTabSz="449263">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	</a:t>
            </a:r>
            <a:r>
              <a:rPr lang="en-GB" altLang="en-US" dirty="0">
                <a:latin typeface="Courier New" panose="02070309020205020404" pitchFamily="49" charset="0"/>
              </a:rPr>
              <a:t>print ("</a:t>
            </a:r>
            <a:r>
              <a:rPr lang="en-GB" altLang="en-US" b="1" i="1" dirty="0"/>
              <a:t>Message</a:t>
            </a:r>
            <a:r>
              <a:rPr lang="en-GB" altLang="en-US" dirty="0">
                <a:latin typeface="Courier New" panose="02070309020205020404" pitchFamily="49" charset="0"/>
              </a:rPr>
              <a:t>”)</a:t>
            </a:r>
          </a:p>
          <a:p>
            <a:pPr marL="739775" lvl="1" indent="-282575" defTabSz="449263">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	</a:t>
            </a:r>
            <a:r>
              <a:rPr lang="en-GB" altLang="en-US" dirty="0">
                <a:latin typeface="Courier New" panose="02070309020205020404" pitchFamily="49" charset="0"/>
              </a:rPr>
              <a:t>print (</a:t>
            </a:r>
            <a:r>
              <a:rPr lang="en-GB" altLang="en-US" b="1" i="1" dirty="0"/>
              <a:t>Expression)</a:t>
            </a:r>
            <a:endParaRPr lang="en-GB" altLang="en-US" dirty="0">
              <a:latin typeface="Courier New" panose="02070309020205020404" pitchFamily="49" charset="0"/>
            </a:endParaRPr>
          </a:p>
          <a:p>
            <a:pPr marL="739775" lvl="1" indent="-282575"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Prints the given text message or expression value on the console, and moves the cursor down to the next line.</a:t>
            </a:r>
          </a:p>
          <a:p>
            <a:pPr marL="739775" lvl="1" indent="-282575" defTabSz="449263">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altLang="en-US" sz="800" dirty="0"/>
          </a:p>
          <a:p>
            <a:pPr marL="739775" lvl="1" indent="-282575" defTabSz="449263">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	</a:t>
            </a:r>
            <a:r>
              <a:rPr lang="en-GB" altLang="en-US" dirty="0">
                <a:latin typeface="Courier New" panose="02070309020205020404" pitchFamily="49" charset="0"/>
              </a:rPr>
              <a:t>print (</a:t>
            </a:r>
            <a:r>
              <a:rPr lang="en-GB" altLang="en-US" b="1" i="1" dirty="0"/>
              <a:t>Item1</a:t>
            </a:r>
            <a:r>
              <a:rPr lang="en-GB" altLang="en-US" b="1" dirty="0">
                <a:solidFill>
                  <a:srgbClr val="800000"/>
                </a:solidFill>
                <a:latin typeface="Courier New" panose="02070309020205020404" pitchFamily="49" charset="0"/>
              </a:rPr>
              <a:t>, </a:t>
            </a:r>
            <a:r>
              <a:rPr lang="en-GB" altLang="en-US" b="1" i="1" dirty="0"/>
              <a:t>Item2</a:t>
            </a:r>
            <a:r>
              <a:rPr lang="en-GB" altLang="en-US" b="1" dirty="0">
                <a:solidFill>
                  <a:srgbClr val="800000"/>
                </a:solidFill>
                <a:latin typeface="Courier New" panose="02070309020205020404" pitchFamily="49" charset="0"/>
              </a:rPr>
              <a:t>, </a:t>
            </a:r>
            <a:r>
              <a:rPr lang="en-GB" altLang="en-US" dirty="0"/>
              <a:t>...</a:t>
            </a:r>
            <a:r>
              <a:rPr lang="en-GB" altLang="en-US" b="1" dirty="0">
                <a:solidFill>
                  <a:srgbClr val="800000"/>
                </a:solidFill>
                <a:latin typeface="Courier New" panose="02070309020205020404" pitchFamily="49" charset="0"/>
              </a:rPr>
              <a:t>, </a:t>
            </a:r>
            <a:r>
              <a:rPr lang="en-GB" altLang="en-US" b="1" i="1" dirty="0" err="1"/>
              <a:t>ItemN</a:t>
            </a:r>
            <a:r>
              <a:rPr lang="en-GB" altLang="en-US" b="1" i="1" dirty="0"/>
              <a:t>)</a:t>
            </a:r>
            <a:endParaRPr lang="en-GB" altLang="en-US" b="1" dirty="0">
              <a:solidFill>
                <a:srgbClr val="800000"/>
              </a:solidFill>
              <a:latin typeface="Courier New" panose="02070309020205020404" pitchFamily="49" charset="0"/>
            </a:endParaRPr>
          </a:p>
          <a:p>
            <a:pPr marL="739775" lvl="1" indent="-282575"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Prints several messages and/or expressions on the same line.</a:t>
            </a:r>
          </a:p>
          <a:p>
            <a:pPr marL="339725" indent="-339725"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Examples:</a:t>
            </a:r>
          </a:p>
          <a:p>
            <a:pPr marL="739775" lvl="1" indent="-282575" defTabSz="449263">
              <a:lnSpc>
                <a:spcPct val="70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latin typeface="Courier New" panose="02070309020205020404" pitchFamily="49" charset="0"/>
              </a:rPr>
              <a:t>	print ("Hello, world!”)</a:t>
            </a:r>
          </a:p>
          <a:p>
            <a:pPr marL="739775" lvl="1" indent="-282575" defTabSz="449263">
              <a:lnSpc>
                <a:spcPct val="70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latin typeface="Courier New" panose="02070309020205020404" pitchFamily="49" charset="0"/>
              </a:rPr>
              <a:t>	age = 45</a:t>
            </a:r>
          </a:p>
          <a:p>
            <a:pPr marL="739775" lvl="1" indent="-282575" defTabSz="449263">
              <a:lnSpc>
                <a:spcPct val="70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latin typeface="Courier New" panose="02070309020205020404" pitchFamily="49" charset="0"/>
              </a:rPr>
              <a:t>	print ("You have", 65 - age, "years until retirement”)</a:t>
            </a:r>
          </a:p>
          <a:p>
            <a:pPr marL="739775" lvl="1" indent="-282575" defTabSz="449263">
              <a:lnSpc>
                <a:spcPct val="70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altLang="en-US" sz="800" dirty="0">
              <a:latin typeface="Courier New" panose="02070309020205020404" pitchFamily="49" charset="0"/>
            </a:endParaRPr>
          </a:p>
          <a:p>
            <a:pPr marL="739775" lvl="1" indent="-282575" defTabSz="449263">
              <a:lnSpc>
                <a:spcPct val="70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Output:</a:t>
            </a:r>
            <a:endParaRPr lang="en-GB" altLang="en-US" sz="800" dirty="0"/>
          </a:p>
          <a:p>
            <a:pPr marL="739775" lvl="1" indent="-282575" defTabSz="449263">
              <a:lnSpc>
                <a:spcPct val="70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b="1" dirty="0">
                <a:latin typeface="Courier New" panose="02070309020205020404" pitchFamily="49" charset="0"/>
              </a:rPr>
              <a:t>	</a:t>
            </a:r>
            <a:r>
              <a:rPr lang="en-GB" altLang="en-US" dirty="0">
                <a:latin typeface="Courier New" panose="02070309020205020404" pitchFamily="49" charset="0"/>
              </a:rPr>
              <a:t>Hello, world!</a:t>
            </a:r>
          </a:p>
          <a:p>
            <a:pPr marL="739775" lvl="1" indent="-282575" defTabSz="449263">
              <a:lnSpc>
                <a:spcPct val="70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latin typeface="Courier New" panose="02070309020205020404" pitchFamily="49" charset="0"/>
              </a:rPr>
              <a:t>	You have 20 years until retirement</a:t>
            </a:r>
          </a:p>
        </p:txBody>
      </p:sp>
      <p:sp>
        <p:nvSpPr>
          <p:cNvPr id="1264644" name="Rectangle 4">
            <a:extLst>
              <a:ext uri="{FF2B5EF4-FFF2-40B4-BE49-F238E27FC236}">
                <a16:creationId xmlns:a16="http://schemas.microsoft.com/office/drawing/2014/main" id="{B42131EE-1A37-D34F-98B0-0E5705E9B40C}"/>
              </a:ext>
            </a:extLst>
          </p:cNvPr>
          <p:cNvSpPr>
            <a:spLocks noGrp="1" noChangeArrowheads="1"/>
          </p:cNvSpPr>
          <p:nvPr>
            <p:ph type="title"/>
          </p:nvPr>
        </p:nvSpPr>
        <p:spPr/>
        <p:txBody>
          <a:bodyPr/>
          <a:lstStyle/>
          <a:p>
            <a:r>
              <a:rPr lang="en-GB" altLang="en-US" b="1" dirty="0">
                <a:latin typeface="Courier New" panose="02070309020205020404" pitchFamily="49" charset="0"/>
              </a:rPr>
              <a:t>print</a:t>
            </a:r>
            <a:endParaRPr lang="en-US" altLang="en-US" b="1" dirty="0"/>
          </a:p>
        </p:txBody>
      </p:sp>
      <p:sp>
        <p:nvSpPr>
          <p:cNvPr id="2" name="Date Placeholder 1">
            <a:extLst>
              <a:ext uri="{FF2B5EF4-FFF2-40B4-BE49-F238E27FC236}">
                <a16:creationId xmlns:a16="http://schemas.microsoft.com/office/drawing/2014/main" id="{183F331D-0C0D-B149-966E-EF1FBDD624D2}"/>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665A03DF-F692-D54B-A200-D24B9A188A94}"/>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D9E3717E-B668-EC4E-B58F-88560025AD44}"/>
              </a:ext>
            </a:extLst>
          </p:cNvPr>
          <p:cNvSpPr>
            <a:spLocks noGrp="1"/>
          </p:cNvSpPr>
          <p:nvPr>
            <p:ph type="sldNum" sz="quarter" idx="12"/>
          </p:nvPr>
        </p:nvSpPr>
        <p:spPr/>
        <p:txBody>
          <a:bodyPr/>
          <a:lstStyle/>
          <a:p>
            <a:fld id="{D8C2E80E-A818-EA4B-839C-9030708D7285}" type="slidenum">
              <a:rPr lang="en-US" smtClean="0"/>
              <a:t>55</a:t>
            </a:fld>
            <a:endParaRPr lang="en-US" dirty="0"/>
          </a:p>
        </p:txBody>
      </p:sp>
    </p:spTree>
    <p:extLst>
      <p:ext uri="{BB962C8B-B14F-4D97-AF65-F5344CB8AC3E}">
        <p14:creationId xmlns:p14="http://schemas.microsoft.com/office/powerpoint/2010/main" val="39261035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4738" name="Rectangle 2">
            <a:extLst>
              <a:ext uri="{FF2B5EF4-FFF2-40B4-BE49-F238E27FC236}">
                <a16:creationId xmlns:a16="http://schemas.microsoft.com/office/drawing/2014/main" id="{E95F8E94-5D60-AD45-B671-0B6DBE2DC3E3}"/>
              </a:ext>
            </a:extLst>
          </p:cNvPr>
          <p:cNvSpPr>
            <a:spLocks noGrp="1" noChangeArrowheads="1"/>
          </p:cNvSpPr>
          <p:nvPr>
            <p:ph type="body" idx="1"/>
          </p:nvPr>
        </p:nvSpPr>
        <p:spPr>
          <a:xfrm>
            <a:off x="314325" y="1474204"/>
            <a:ext cx="11387137" cy="4403386"/>
          </a:xfrm>
          <a:ln/>
          <a:extLs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rtlCol="0">
            <a:spAutoFit/>
          </a:bodyPr>
          <a:lstStyle/>
          <a:p>
            <a:pPr marL="339725" indent="-339725"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dirty="0">
                <a:latin typeface="Courier New" panose="02070309020205020404" pitchFamily="49" charset="0"/>
              </a:rPr>
              <a:t>input</a:t>
            </a:r>
            <a:r>
              <a:rPr lang="en-US" altLang="en-US" dirty="0"/>
              <a:t> : Reads a number from user input.</a:t>
            </a:r>
          </a:p>
          <a:p>
            <a:pPr marL="739775" lvl="1" indent="-282575"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dirty="0"/>
              <a:t>You can assign (store) the result of </a:t>
            </a:r>
            <a:r>
              <a:rPr lang="en-US" altLang="en-US" dirty="0">
                <a:latin typeface="Courier New" panose="02070309020205020404" pitchFamily="49" charset="0"/>
              </a:rPr>
              <a:t>input</a:t>
            </a:r>
            <a:r>
              <a:rPr lang="en-US" altLang="en-US" dirty="0"/>
              <a:t> into a variable.</a:t>
            </a:r>
            <a:endParaRPr lang="en-US" altLang="en-US" sz="700" dirty="0"/>
          </a:p>
          <a:p>
            <a:pPr marL="739775" lvl="1" indent="-282575"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dirty="0"/>
              <a:t>Example:</a:t>
            </a:r>
          </a:p>
          <a:p>
            <a:pPr marL="739775" lvl="1" indent="-282575" defTabSz="449263">
              <a:lnSpc>
                <a:spcPct val="60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b="1" dirty="0">
                <a:latin typeface="Courier New" panose="02070309020205020404" pitchFamily="49" charset="0"/>
              </a:rPr>
              <a:t>	age = input("How old are you? ")</a:t>
            </a:r>
          </a:p>
          <a:p>
            <a:pPr marL="739775" lvl="1" indent="-282575" defTabSz="449263">
              <a:lnSpc>
                <a:spcPct val="60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dirty="0">
                <a:latin typeface="Courier New" panose="02070309020205020404" pitchFamily="49" charset="0"/>
              </a:rPr>
              <a:t>	print ("Your age is", age)</a:t>
            </a:r>
          </a:p>
          <a:p>
            <a:pPr marL="739775" lvl="1" indent="-282575" defTabSz="449263">
              <a:lnSpc>
                <a:spcPct val="60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dirty="0">
                <a:latin typeface="Courier New" panose="02070309020205020404" pitchFamily="49" charset="0"/>
              </a:rPr>
              <a:t>	</a:t>
            </a:r>
            <a:r>
              <a:rPr lang="en-GB" altLang="en-US" dirty="0">
                <a:latin typeface="Courier New" panose="02070309020205020404" pitchFamily="49" charset="0"/>
              </a:rPr>
              <a:t>print ("You have", 65 - age, "years until retirement”)</a:t>
            </a:r>
          </a:p>
          <a:p>
            <a:pPr marL="739775" lvl="1" indent="-282575" defTabSz="449263">
              <a:lnSpc>
                <a:spcPct val="70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altLang="en-US" sz="800" dirty="0">
              <a:latin typeface="Courier New" panose="02070309020205020404" pitchFamily="49" charset="0"/>
            </a:endParaRPr>
          </a:p>
          <a:p>
            <a:pPr marL="739775" lvl="1" indent="-282575" defTabSz="449263">
              <a:lnSpc>
                <a:spcPct val="70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	Output:</a:t>
            </a:r>
          </a:p>
          <a:p>
            <a:pPr marL="739775" lvl="1" indent="-282575" defTabSz="449263">
              <a:lnSpc>
                <a:spcPct val="70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altLang="en-US" sz="800" dirty="0"/>
          </a:p>
          <a:p>
            <a:pPr marL="739775" lvl="1" indent="-282575" defTabSz="449263">
              <a:lnSpc>
                <a:spcPct val="60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b="1" dirty="0">
                <a:latin typeface="Courier New" panose="02070309020205020404" pitchFamily="49" charset="0"/>
              </a:rPr>
              <a:t>	</a:t>
            </a:r>
            <a:r>
              <a:rPr lang="en-GB" altLang="en-US" dirty="0">
                <a:latin typeface="Courier New" panose="02070309020205020404" pitchFamily="49" charset="0"/>
              </a:rPr>
              <a:t>How old are you? </a:t>
            </a:r>
            <a:r>
              <a:rPr lang="en-GB" altLang="en-US" b="1" u="sng" dirty="0">
                <a:latin typeface="Courier New" panose="02070309020205020404" pitchFamily="49" charset="0"/>
              </a:rPr>
              <a:t>53</a:t>
            </a:r>
          </a:p>
          <a:p>
            <a:pPr marL="739775" lvl="1" indent="-282575" defTabSz="449263">
              <a:lnSpc>
                <a:spcPct val="60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latin typeface="Courier New" panose="02070309020205020404" pitchFamily="49" charset="0"/>
              </a:rPr>
              <a:t>	Your age is 53</a:t>
            </a:r>
          </a:p>
          <a:p>
            <a:pPr marL="739775" lvl="1" indent="-282575" defTabSz="449263">
              <a:lnSpc>
                <a:spcPct val="60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latin typeface="Courier New" panose="02070309020205020404" pitchFamily="49" charset="0"/>
              </a:rPr>
              <a:t>	You have 12 years until retirement</a:t>
            </a:r>
            <a:endParaRPr lang="en-GB" altLang="en-US" dirty="0"/>
          </a:p>
          <a:p>
            <a:pPr marL="339725" indent="-339725" defTabSz="449263">
              <a:lnSpc>
                <a:spcPct val="6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altLang="en-US" dirty="0"/>
          </a:p>
          <a:p>
            <a:pPr marL="339725" indent="-339725"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b="1" dirty="0"/>
              <a:t>Exercise: </a:t>
            </a:r>
            <a:r>
              <a:rPr lang="en-GB" altLang="en-US" dirty="0"/>
              <a:t>Write a Python program that prompts the user for his/her amount of money, then reports how many Nintendo Wiis the person can afford, and how much more money he/she will need to afford an additional Wii.</a:t>
            </a:r>
          </a:p>
        </p:txBody>
      </p:sp>
      <p:sp>
        <p:nvSpPr>
          <p:cNvPr id="1524739" name="Rectangle 3">
            <a:extLst>
              <a:ext uri="{FF2B5EF4-FFF2-40B4-BE49-F238E27FC236}">
                <a16:creationId xmlns:a16="http://schemas.microsoft.com/office/drawing/2014/main" id="{4BBE40F8-8F24-7543-BA40-AA50E8BEEB09}"/>
              </a:ext>
            </a:extLst>
          </p:cNvPr>
          <p:cNvSpPr>
            <a:spLocks noGrp="1" noChangeArrowheads="1"/>
          </p:cNvSpPr>
          <p:nvPr>
            <p:ph type="title"/>
          </p:nvPr>
        </p:nvSpPr>
        <p:spPr/>
        <p:txBody>
          <a:bodyPr/>
          <a:lstStyle/>
          <a:p>
            <a:r>
              <a:rPr lang="en-GB" altLang="en-US" b="1" dirty="0">
                <a:latin typeface="Courier New" panose="02070309020205020404" pitchFamily="49" charset="0"/>
              </a:rPr>
              <a:t>input</a:t>
            </a:r>
            <a:endParaRPr lang="en-US" altLang="en-US" b="1" dirty="0">
              <a:latin typeface="Courier New" panose="02070309020205020404" pitchFamily="49" charset="0"/>
            </a:endParaRPr>
          </a:p>
        </p:txBody>
      </p:sp>
      <p:sp>
        <p:nvSpPr>
          <p:cNvPr id="2" name="Date Placeholder 1">
            <a:extLst>
              <a:ext uri="{FF2B5EF4-FFF2-40B4-BE49-F238E27FC236}">
                <a16:creationId xmlns:a16="http://schemas.microsoft.com/office/drawing/2014/main" id="{23F0E572-E0E2-514E-BB94-4AB17CCBCECE}"/>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F0097539-34F3-5E44-BD71-03FE8FC3463D}"/>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0127906C-C6A7-BA4B-AA5F-43661636D4BA}"/>
              </a:ext>
            </a:extLst>
          </p:cNvPr>
          <p:cNvSpPr>
            <a:spLocks noGrp="1"/>
          </p:cNvSpPr>
          <p:nvPr>
            <p:ph type="sldNum" sz="quarter" idx="12"/>
          </p:nvPr>
        </p:nvSpPr>
        <p:spPr/>
        <p:txBody>
          <a:bodyPr/>
          <a:lstStyle/>
          <a:p>
            <a:fld id="{D8C2E80E-A818-EA4B-839C-9030708D7285}" type="slidenum">
              <a:rPr lang="en-US" smtClean="0"/>
              <a:t>56</a:t>
            </a:fld>
            <a:endParaRPr lang="en-US" dirty="0"/>
          </a:p>
        </p:txBody>
      </p:sp>
    </p:spTree>
    <p:extLst>
      <p:ext uri="{BB962C8B-B14F-4D97-AF65-F5344CB8AC3E}">
        <p14:creationId xmlns:p14="http://schemas.microsoft.com/office/powerpoint/2010/main" val="1755696135"/>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2B82-B1C4-0743-8BC4-C1E6627B578D}"/>
              </a:ext>
            </a:extLst>
          </p:cNvPr>
          <p:cNvSpPr>
            <a:spLocks noGrp="1"/>
          </p:cNvSpPr>
          <p:nvPr>
            <p:ph type="title"/>
          </p:nvPr>
        </p:nvSpPr>
        <p:spPr/>
        <p:txBody>
          <a:bodyPr/>
          <a:lstStyle/>
          <a:p>
            <a:r>
              <a:rPr lang="en-US" dirty="0"/>
              <a:t>To save my time</a:t>
            </a:r>
          </a:p>
        </p:txBody>
      </p:sp>
      <p:sp>
        <p:nvSpPr>
          <p:cNvPr id="3" name="Content Placeholder 2">
            <a:extLst>
              <a:ext uri="{FF2B5EF4-FFF2-40B4-BE49-F238E27FC236}">
                <a16:creationId xmlns:a16="http://schemas.microsoft.com/office/drawing/2014/main" id="{5C344665-14DD-AE44-A654-50864764D9C9}"/>
              </a:ext>
            </a:extLst>
          </p:cNvPr>
          <p:cNvSpPr>
            <a:spLocks noGrp="1"/>
          </p:cNvSpPr>
          <p:nvPr>
            <p:ph idx="1"/>
          </p:nvPr>
        </p:nvSpPr>
        <p:spPr/>
        <p:txBody>
          <a:bodyPr/>
          <a:lstStyle/>
          <a:p>
            <a:r>
              <a:rPr lang="en-US" dirty="0"/>
              <a:t>Watch this:</a:t>
            </a:r>
          </a:p>
          <a:p>
            <a:pPr marL="0" indent="0">
              <a:buNone/>
            </a:pPr>
            <a:r>
              <a:rPr lang="en-US" dirty="0">
                <a:hlinkClick r:id="rId2"/>
              </a:rPr>
              <a:t>https://www.youtube.com/watch?v=I2wURDqiXdM</a:t>
            </a:r>
            <a:endParaRPr lang="en-US" dirty="0"/>
          </a:p>
          <a:p>
            <a:pPr marL="0" indent="0">
              <a:buNone/>
            </a:pPr>
            <a:endParaRPr lang="en-US" dirty="0"/>
          </a:p>
        </p:txBody>
      </p:sp>
      <p:sp>
        <p:nvSpPr>
          <p:cNvPr id="4" name="Date Placeholder 3">
            <a:extLst>
              <a:ext uri="{FF2B5EF4-FFF2-40B4-BE49-F238E27FC236}">
                <a16:creationId xmlns:a16="http://schemas.microsoft.com/office/drawing/2014/main" id="{8542F557-5166-6C41-AFBE-125129C098CF}"/>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8EC909B7-A8D3-F24C-B760-0E73FA9A81CB}"/>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73C909D5-8000-524B-B342-7534638D757C}"/>
              </a:ext>
            </a:extLst>
          </p:cNvPr>
          <p:cNvSpPr>
            <a:spLocks noGrp="1"/>
          </p:cNvSpPr>
          <p:nvPr>
            <p:ph type="sldNum" sz="quarter" idx="12"/>
          </p:nvPr>
        </p:nvSpPr>
        <p:spPr/>
        <p:txBody>
          <a:bodyPr/>
          <a:lstStyle/>
          <a:p>
            <a:fld id="{D8C2E80E-A818-EA4B-839C-9030708D7285}" type="slidenum">
              <a:rPr lang="en-US" smtClean="0"/>
              <a:t>57</a:t>
            </a:fld>
            <a:endParaRPr lang="en-US" dirty="0"/>
          </a:p>
        </p:txBody>
      </p:sp>
    </p:spTree>
    <p:extLst>
      <p:ext uri="{BB962C8B-B14F-4D97-AF65-F5344CB8AC3E}">
        <p14:creationId xmlns:p14="http://schemas.microsoft.com/office/powerpoint/2010/main" val="1119426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1314" name="Rectangle 2">
            <a:extLst>
              <a:ext uri="{FF2B5EF4-FFF2-40B4-BE49-F238E27FC236}">
                <a16:creationId xmlns:a16="http://schemas.microsoft.com/office/drawing/2014/main" id="{D98435C3-DD68-D442-A8FA-E022193A873B}"/>
              </a:ext>
            </a:extLst>
          </p:cNvPr>
          <p:cNvSpPr>
            <a:spLocks noGrp="1" noChangeArrowheads="1"/>
          </p:cNvSpPr>
          <p:nvPr>
            <p:ph type="title"/>
          </p:nvPr>
        </p:nvSpPr>
        <p:spPr/>
        <p:txBody>
          <a:bodyPr/>
          <a:lstStyle/>
          <a:p>
            <a:r>
              <a:rPr lang="en-US" altLang="en-US"/>
              <a:t>The </a:t>
            </a:r>
            <a:r>
              <a:rPr lang="en-US" altLang="en-US">
                <a:latin typeface="Courier New" panose="02070309020205020404" pitchFamily="49" charset="0"/>
              </a:rPr>
              <a:t>for</a:t>
            </a:r>
            <a:r>
              <a:rPr lang="en-US" altLang="en-US"/>
              <a:t> loop</a:t>
            </a:r>
          </a:p>
        </p:txBody>
      </p:sp>
      <p:sp>
        <p:nvSpPr>
          <p:cNvPr id="1421315" name="Rectangle 3">
            <a:extLst>
              <a:ext uri="{FF2B5EF4-FFF2-40B4-BE49-F238E27FC236}">
                <a16:creationId xmlns:a16="http://schemas.microsoft.com/office/drawing/2014/main" id="{8EE03762-3C5E-6E40-AC60-60C1CEF0FED3}"/>
              </a:ext>
            </a:extLst>
          </p:cNvPr>
          <p:cNvSpPr>
            <a:spLocks noGrp="1" noChangeArrowheads="1"/>
          </p:cNvSpPr>
          <p:nvPr>
            <p:ph type="body" idx="1"/>
          </p:nvPr>
        </p:nvSpPr>
        <p:spPr>
          <a:xfrm>
            <a:off x="314326" y="1378225"/>
            <a:ext cx="9797084" cy="4793975"/>
          </a:xfrm>
        </p:spPr>
        <p:txBody>
          <a:bodyPr>
            <a:normAutofit fontScale="92500" lnSpcReduction="20000"/>
          </a:bodyPr>
          <a:lstStyle/>
          <a:p>
            <a:pPr>
              <a:lnSpc>
                <a:spcPct val="90000"/>
              </a:lnSpc>
            </a:pPr>
            <a:r>
              <a:rPr lang="en-US" altLang="en-US" sz="1800" b="1" dirty="0">
                <a:latin typeface="Courier New" panose="02070309020205020404" pitchFamily="49" charset="0"/>
              </a:rPr>
              <a:t>for</a:t>
            </a:r>
            <a:r>
              <a:rPr lang="en-US" altLang="en-US" sz="1800" b="1" dirty="0"/>
              <a:t> loop</a:t>
            </a:r>
            <a:r>
              <a:rPr lang="en-US" altLang="en-US" sz="1800" dirty="0"/>
              <a:t>: Repeats a set of statements over a group of values.</a:t>
            </a:r>
          </a:p>
          <a:p>
            <a:pPr lvl="1">
              <a:lnSpc>
                <a:spcPct val="90000"/>
              </a:lnSpc>
            </a:pPr>
            <a:endParaRPr lang="en-US" altLang="en-US" sz="700" dirty="0"/>
          </a:p>
          <a:p>
            <a:pPr lvl="1">
              <a:lnSpc>
                <a:spcPct val="90000"/>
              </a:lnSpc>
            </a:pPr>
            <a:r>
              <a:rPr lang="en-US" altLang="en-US" sz="1600" dirty="0"/>
              <a:t>Syntax:</a:t>
            </a:r>
          </a:p>
          <a:p>
            <a:pPr lvl="1">
              <a:lnSpc>
                <a:spcPct val="90000"/>
              </a:lnSpc>
              <a:buFont typeface="Wingdings" pitchFamily="2" charset="2"/>
              <a:buNone/>
            </a:pPr>
            <a:endParaRPr lang="en-US" altLang="en-US" sz="700" dirty="0"/>
          </a:p>
          <a:p>
            <a:pPr lvl="1">
              <a:lnSpc>
                <a:spcPct val="90000"/>
              </a:lnSpc>
              <a:buFont typeface="Wingdings" pitchFamily="2" charset="2"/>
              <a:buNone/>
            </a:pPr>
            <a:r>
              <a:rPr lang="en-US" altLang="en-US" sz="1600" dirty="0">
                <a:latin typeface="Courier New" panose="02070309020205020404" pitchFamily="49" charset="0"/>
              </a:rPr>
              <a:t>	for </a:t>
            </a:r>
            <a:r>
              <a:rPr lang="en-US" altLang="en-US" sz="1600" b="1" i="1" dirty="0" err="1"/>
              <a:t>variableName</a:t>
            </a:r>
            <a:r>
              <a:rPr lang="en-US" altLang="en-US" sz="1600" dirty="0">
                <a:latin typeface="Courier New" panose="02070309020205020404" pitchFamily="49" charset="0"/>
              </a:rPr>
              <a:t> in </a:t>
            </a:r>
            <a:r>
              <a:rPr lang="en-US" altLang="en-US" sz="1600" b="1" i="1" dirty="0" err="1"/>
              <a:t>groupOfValues</a:t>
            </a:r>
            <a:r>
              <a:rPr lang="en-US" altLang="en-US" sz="1600" dirty="0">
                <a:latin typeface="Courier New" panose="02070309020205020404" pitchFamily="49" charset="0"/>
              </a:rPr>
              <a:t>:</a:t>
            </a:r>
          </a:p>
          <a:p>
            <a:pPr lvl="1">
              <a:lnSpc>
                <a:spcPct val="90000"/>
              </a:lnSpc>
              <a:buFont typeface="Wingdings" pitchFamily="2" charset="2"/>
              <a:buNone/>
            </a:pPr>
            <a:r>
              <a:rPr lang="en-US" altLang="en-US" sz="1600" dirty="0">
                <a:latin typeface="Courier New" panose="02070309020205020404" pitchFamily="49" charset="0"/>
              </a:rPr>
              <a:t>	    </a:t>
            </a:r>
            <a:r>
              <a:rPr lang="en-US" altLang="en-US" sz="1600" b="1" i="1" dirty="0"/>
              <a:t>statements</a:t>
            </a:r>
            <a:endParaRPr lang="en-US" altLang="en-US" sz="1600" dirty="0">
              <a:latin typeface="Courier New" panose="02070309020205020404" pitchFamily="49" charset="0"/>
            </a:endParaRPr>
          </a:p>
          <a:p>
            <a:pPr lvl="1">
              <a:lnSpc>
                <a:spcPct val="90000"/>
              </a:lnSpc>
              <a:buFont typeface="Wingdings" pitchFamily="2" charset="2"/>
              <a:buNone/>
            </a:pPr>
            <a:endParaRPr lang="en-US" altLang="en-US" sz="800" dirty="0"/>
          </a:p>
          <a:p>
            <a:pPr lvl="2">
              <a:lnSpc>
                <a:spcPct val="90000"/>
              </a:lnSpc>
            </a:pPr>
            <a:r>
              <a:rPr lang="en-US" altLang="en-US" sz="1400" dirty="0"/>
              <a:t>We indent the statements to be repeated with tabs or spaces.</a:t>
            </a:r>
          </a:p>
          <a:p>
            <a:pPr lvl="2">
              <a:lnSpc>
                <a:spcPct val="90000"/>
              </a:lnSpc>
            </a:pPr>
            <a:r>
              <a:rPr lang="en-US" altLang="en-US" sz="1400" b="1" i="1" dirty="0" err="1"/>
              <a:t>variableName</a:t>
            </a:r>
            <a:r>
              <a:rPr lang="en-US" altLang="en-US" sz="1400" dirty="0"/>
              <a:t> gives a name to each value, so you can refer to it in the </a:t>
            </a:r>
            <a:r>
              <a:rPr lang="en-US" altLang="en-US" sz="1400" b="1" i="1" dirty="0"/>
              <a:t>statements</a:t>
            </a:r>
            <a:r>
              <a:rPr lang="en-US" altLang="en-US" sz="1400" dirty="0"/>
              <a:t>.</a:t>
            </a:r>
            <a:endParaRPr lang="en-US" altLang="en-US" sz="600" dirty="0"/>
          </a:p>
          <a:p>
            <a:pPr lvl="2">
              <a:lnSpc>
                <a:spcPct val="90000"/>
              </a:lnSpc>
            </a:pPr>
            <a:r>
              <a:rPr lang="en-US" altLang="en-US" sz="1400" b="1" i="1" dirty="0" err="1"/>
              <a:t>groupOfValues</a:t>
            </a:r>
            <a:r>
              <a:rPr lang="en-US" altLang="en-US" sz="1400" dirty="0"/>
              <a:t> can be a range of integers, specified with the </a:t>
            </a:r>
            <a:r>
              <a:rPr lang="en-US" altLang="en-US" sz="1400" dirty="0">
                <a:latin typeface="Courier New" panose="02070309020205020404" pitchFamily="49" charset="0"/>
              </a:rPr>
              <a:t>range</a:t>
            </a:r>
            <a:r>
              <a:rPr lang="en-US" altLang="en-US" sz="1400" dirty="0"/>
              <a:t> function.</a:t>
            </a:r>
          </a:p>
          <a:p>
            <a:pPr lvl="1">
              <a:lnSpc>
                <a:spcPct val="90000"/>
              </a:lnSpc>
            </a:pPr>
            <a:endParaRPr lang="en-US" altLang="en-US" sz="1600" dirty="0"/>
          </a:p>
          <a:p>
            <a:pPr lvl="1">
              <a:lnSpc>
                <a:spcPct val="90000"/>
              </a:lnSpc>
            </a:pPr>
            <a:r>
              <a:rPr lang="en-US" altLang="en-US" sz="1600" dirty="0"/>
              <a:t>Example:</a:t>
            </a:r>
          </a:p>
          <a:p>
            <a:pPr lvl="1">
              <a:lnSpc>
                <a:spcPct val="90000"/>
              </a:lnSpc>
              <a:buFont typeface="Wingdings" pitchFamily="2" charset="2"/>
              <a:buNone/>
            </a:pPr>
            <a:endParaRPr lang="en-US" altLang="en-US" sz="700" dirty="0"/>
          </a:p>
          <a:p>
            <a:pPr lvl="1">
              <a:lnSpc>
                <a:spcPct val="70000"/>
              </a:lnSpc>
              <a:buFont typeface="Wingdings" pitchFamily="2" charset="2"/>
              <a:buNone/>
            </a:pPr>
            <a:r>
              <a:rPr lang="en-US" altLang="en-US" sz="1600" b="1" dirty="0">
                <a:latin typeface="Courier New" panose="02070309020205020404" pitchFamily="49" charset="0"/>
              </a:rPr>
              <a:t>	for x in range(1, 6):</a:t>
            </a:r>
          </a:p>
          <a:p>
            <a:pPr lvl="1">
              <a:lnSpc>
                <a:spcPct val="70000"/>
              </a:lnSpc>
              <a:buFont typeface="Wingdings" pitchFamily="2" charset="2"/>
              <a:buNone/>
            </a:pPr>
            <a:r>
              <a:rPr lang="en-US" altLang="en-US" sz="1600" dirty="0">
                <a:latin typeface="Courier New" panose="02070309020205020404" pitchFamily="49" charset="0"/>
              </a:rPr>
              <a:t>	    print (x, "squared is", x * x)</a:t>
            </a:r>
          </a:p>
          <a:p>
            <a:pPr lvl="1">
              <a:lnSpc>
                <a:spcPct val="90000"/>
              </a:lnSpc>
              <a:buFont typeface="Wingdings" pitchFamily="2" charset="2"/>
              <a:buNone/>
            </a:pPr>
            <a:endParaRPr lang="en-US" altLang="en-US" sz="1600" dirty="0"/>
          </a:p>
          <a:p>
            <a:pPr lvl="1">
              <a:lnSpc>
                <a:spcPct val="90000"/>
              </a:lnSpc>
              <a:buFont typeface="Wingdings" pitchFamily="2" charset="2"/>
              <a:buNone/>
            </a:pPr>
            <a:r>
              <a:rPr lang="en-US" altLang="en-US" sz="1600" dirty="0"/>
              <a:t>	Output:</a:t>
            </a:r>
          </a:p>
          <a:p>
            <a:pPr lvl="1">
              <a:lnSpc>
                <a:spcPct val="80000"/>
              </a:lnSpc>
              <a:buFont typeface="Wingdings" pitchFamily="2" charset="2"/>
              <a:buNone/>
            </a:pPr>
            <a:r>
              <a:rPr lang="en-US" altLang="en-US" sz="1600" dirty="0">
                <a:latin typeface="Courier New" panose="02070309020205020404" pitchFamily="49" charset="0"/>
              </a:rPr>
              <a:t>	1 squared is 1</a:t>
            </a:r>
          </a:p>
          <a:p>
            <a:pPr lvl="1">
              <a:lnSpc>
                <a:spcPct val="80000"/>
              </a:lnSpc>
              <a:buFont typeface="Wingdings" pitchFamily="2" charset="2"/>
              <a:buNone/>
            </a:pPr>
            <a:r>
              <a:rPr lang="en-US" altLang="en-US" sz="1600" dirty="0">
                <a:latin typeface="Courier New" panose="02070309020205020404" pitchFamily="49" charset="0"/>
              </a:rPr>
              <a:t>	2 squared is 4</a:t>
            </a:r>
          </a:p>
          <a:p>
            <a:pPr lvl="1">
              <a:lnSpc>
                <a:spcPct val="80000"/>
              </a:lnSpc>
              <a:buFont typeface="Wingdings" pitchFamily="2" charset="2"/>
              <a:buNone/>
            </a:pPr>
            <a:r>
              <a:rPr lang="en-US" altLang="en-US" sz="1600" dirty="0">
                <a:latin typeface="Courier New" panose="02070309020205020404" pitchFamily="49" charset="0"/>
              </a:rPr>
              <a:t>	3 squared is 9</a:t>
            </a:r>
          </a:p>
          <a:p>
            <a:pPr lvl="1">
              <a:lnSpc>
                <a:spcPct val="80000"/>
              </a:lnSpc>
              <a:buFont typeface="Wingdings" pitchFamily="2" charset="2"/>
              <a:buNone/>
            </a:pPr>
            <a:r>
              <a:rPr lang="en-US" altLang="en-US" sz="1600" dirty="0">
                <a:latin typeface="Courier New" panose="02070309020205020404" pitchFamily="49" charset="0"/>
              </a:rPr>
              <a:t>	4 squared is 16</a:t>
            </a:r>
          </a:p>
          <a:p>
            <a:pPr lvl="1">
              <a:lnSpc>
                <a:spcPct val="80000"/>
              </a:lnSpc>
              <a:buFont typeface="Wingdings" pitchFamily="2" charset="2"/>
              <a:buNone/>
            </a:pPr>
            <a:r>
              <a:rPr lang="en-US" altLang="en-US" sz="1600" dirty="0">
                <a:latin typeface="Courier New" panose="02070309020205020404" pitchFamily="49" charset="0"/>
              </a:rPr>
              <a:t>	5 squared is 25</a:t>
            </a:r>
          </a:p>
        </p:txBody>
      </p:sp>
      <p:pic>
        <p:nvPicPr>
          <p:cNvPr id="2" name="Picture 1">
            <a:extLst>
              <a:ext uri="{FF2B5EF4-FFF2-40B4-BE49-F238E27FC236}">
                <a16:creationId xmlns:a16="http://schemas.microsoft.com/office/drawing/2014/main" id="{DC4269BB-E51A-BB4A-85CE-E4895E500A3A}"/>
              </a:ext>
            </a:extLst>
          </p:cNvPr>
          <p:cNvPicPr>
            <a:picLocks noChangeAspect="1"/>
          </p:cNvPicPr>
          <p:nvPr/>
        </p:nvPicPr>
        <p:blipFill rotWithShape="1">
          <a:blip r:embed="rId2"/>
          <a:srcRect l="20529" t="11883" r="51391" b="57971"/>
          <a:stretch/>
        </p:blipFill>
        <p:spPr>
          <a:xfrm>
            <a:off x="7964424" y="2114965"/>
            <a:ext cx="3764312" cy="2525732"/>
          </a:xfrm>
          <a:prstGeom prst="rect">
            <a:avLst/>
          </a:prstGeom>
        </p:spPr>
      </p:pic>
      <p:sp>
        <p:nvSpPr>
          <p:cNvPr id="3" name="Date Placeholder 2">
            <a:extLst>
              <a:ext uri="{FF2B5EF4-FFF2-40B4-BE49-F238E27FC236}">
                <a16:creationId xmlns:a16="http://schemas.microsoft.com/office/drawing/2014/main" id="{64393833-E4F0-C14F-B628-21E42967B793}"/>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DD241FB6-90AE-6541-A118-713DAC06EEA2}"/>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0CDBA028-2ECB-B844-9690-0D542B94927F}"/>
              </a:ext>
            </a:extLst>
          </p:cNvPr>
          <p:cNvSpPr>
            <a:spLocks noGrp="1"/>
          </p:cNvSpPr>
          <p:nvPr>
            <p:ph type="sldNum" sz="quarter" idx="12"/>
          </p:nvPr>
        </p:nvSpPr>
        <p:spPr/>
        <p:txBody>
          <a:bodyPr/>
          <a:lstStyle/>
          <a:p>
            <a:fld id="{D8C2E80E-A818-EA4B-839C-9030708D7285}" type="slidenum">
              <a:rPr lang="en-US" smtClean="0"/>
              <a:t>58</a:t>
            </a:fld>
            <a:endParaRPr lang="en-US" dirty="0"/>
          </a:p>
        </p:txBody>
      </p:sp>
    </p:spTree>
    <p:extLst>
      <p:ext uri="{BB962C8B-B14F-4D97-AF65-F5344CB8AC3E}">
        <p14:creationId xmlns:p14="http://schemas.microsoft.com/office/powerpoint/2010/main" val="11001771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F5961-EB8C-EA41-ABF0-FE20C7107126}"/>
              </a:ext>
            </a:extLst>
          </p:cNvPr>
          <p:cNvSpPr>
            <a:spLocks noGrp="1"/>
          </p:cNvSpPr>
          <p:nvPr>
            <p:ph type="title"/>
          </p:nvPr>
        </p:nvSpPr>
        <p:spPr/>
        <p:txBody>
          <a:bodyPr/>
          <a:lstStyle/>
          <a:p>
            <a:r>
              <a:rPr lang="en-US" dirty="0"/>
              <a:t>For loops</a:t>
            </a:r>
          </a:p>
        </p:txBody>
      </p:sp>
      <p:pic>
        <p:nvPicPr>
          <p:cNvPr id="8" name="Content Placeholder 7">
            <a:extLst>
              <a:ext uri="{FF2B5EF4-FFF2-40B4-BE49-F238E27FC236}">
                <a16:creationId xmlns:a16="http://schemas.microsoft.com/office/drawing/2014/main" id="{6CCC46D6-EE8F-6F45-816B-84FBEC727C2A}"/>
              </a:ext>
            </a:extLst>
          </p:cNvPr>
          <p:cNvPicPr>
            <a:picLocks noGrp="1" noChangeAspect="1"/>
          </p:cNvPicPr>
          <p:nvPr>
            <p:ph idx="1"/>
          </p:nvPr>
        </p:nvPicPr>
        <p:blipFill rotWithShape="1">
          <a:blip r:embed="rId2"/>
          <a:srcRect l="19062" t="74610" r="67957" b="19202"/>
          <a:stretch/>
        </p:blipFill>
        <p:spPr>
          <a:xfrm>
            <a:off x="450575" y="3026020"/>
            <a:ext cx="3008242" cy="896184"/>
          </a:xfrm>
          <a:prstGeom prst="rect">
            <a:avLst/>
          </a:prstGeom>
          <a:ln>
            <a:solidFill>
              <a:schemeClr val="tx2"/>
            </a:solidFill>
          </a:ln>
        </p:spPr>
      </p:pic>
      <p:sp>
        <p:nvSpPr>
          <p:cNvPr id="4" name="Date Placeholder 3">
            <a:extLst>
              <a:ext uri="{FF2B5EF4-FFF2-40B4-BE49-F238E27FC236}">
                <a16:creationId xmlns:a16="http://schemas.microsoft.com/office/drawing/2014/main" id="{C32CD348-37A4-EF48-9723-C62740F3D8FE}"/>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C5286685-FB51-5149-BA90-55F97A35AFF3}"/>
              </a:ext>
            </a:extLst>
          </p:cNvPr>
          <p:cNvPicPr>
            <a:picLocks noChangeAspect="1"/>
          </p:cNvPicPr>
          <p:nvPr/>
        </p:nvPicPr>
        <p:blipFill rotWithShape="1">
          <a:blip r:embed="rId2"/>
          <a:srcRect l="19263" t="25345" r="53826" b="65821"/>
          <a:stretch/>
        </p:blipFill>
        <p:spPr>
          <a:xfrm>
            <a:off x="450575" y="1620581"/>
            <a:ext cx="6135755" cy="1258956"/>
          </a:xfrm>
          <a:prstGeom prst="rect">
            <a:avLst/>
          </a:prstGeom>
          <a:ln>
            <a:solidFill>
              <a:schemeClr val="tx2"/>
            </a:solidFill>
          </a:ln>
        </p:spPr>
      </p:pic>
      <p:pic>
        <p:nvPicPr>
          <p:cNvPr id="9" name="Picture 8">
            <a:extLst>
              <a:ext uri="{FF2B5EF4-FFF2-40B4-BE49-F238E27FC236}">
                <a16:creationId xmlns:a16="http://schemas.microsoft.com/office/drawing/2014/main" id="{939241BA-058C-DE4C-BD6C-BFB5278D85C4}"/>
              </a:ext>
            </a:extLst>
          </p:cNvPr>
          <p:cNvPicPr>
            <a:picLocks noChangeAspect="1"/>
          </p:cNvPicPr>
          <p:nvPr/>
        </p:nvPicPr>
        <p:blipFill rotWithShape="1">
          <a:blip r:embed="rId3"/>
          <a:srcRect l="20652" t="12368" r="54710" b="25990"/>
          <a:stretch/>
        </p:blipFill>
        <p:spPr>
          <a:xfrm>
            <a:off x="8335618" y="934862"/>
            <a:ext cx="3154017" cy="4932018"/>
          </a:xfrm>
          <a:prstGeom prst="rect">
            <a:avLst/>
          </a:prstGeom>
        </p:spPr>
      </p:pic>
      <p:sp>
        <p:nvSpPr>
          <p:cNvPr id="3" name="Footer Placeholder 2">
            <a:extLst>
              <a:ext uri="{FF2B5EF4-FFF2-40B4-BE49-F238E27FC236}">
                <a16:creationId xmlns:a16="http://schemas.microsoft.com/office/drawing/2014/main" id="{0EB0CE29-4986-5D48-9DD0-39DCBED39C68}"/>
              </a:ext>
            </a:extLst>
          </p:cNvPr>
          <p:cNvSpPr>
            <a:spLocks noGrp="1"/>
          </p:cNvSpPr>
          <p:nvPr>
            <p:ph type="ftr" sz="quarter" idx="11"/>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54B2BB2D-AB1B-1947-A5B7-378DCD4DF059}"/>
              </a:ext>
            </a:extLst>
          </p:cNvPr>
          <p:cNvSpPr>
            <a:spLocks noGrp="1"/>
          </p:cNvSpPr>
          <p:nvPr>
            <p:ph type="sldNum" sz="quarter" idx="12"/>
          </p:nvPr>
        </p:nvSpPr>
        <p:spPr/>
        <p:txBody>
          <a:bodyPr/>
          <a:lstStyle/>
          <a:p>
            <a:fld id="{D8C2E80E-A818-EA4B-839C-9030708D7285}" type="slidenum">
              <a:rPr lang="en-US" smtClean="0"/>
              <a:t>59</a:t>
            </a:fld>
            <a:endParaRPr lang="en-US" dirty="0"/>
          </a:p>
        </p:txBody>
      </p:sp>
    </p:spTree>
    <p:extLst>
      <p:ext uri="{BB962C8B-B14F-4D97-AF65-F5344CB8AC3E}">
        <p14:creationId xmlns:p14="http://schemas.microsoft.com/office/powerpoint/2010/main" val="1669202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04AE4-6EB6-304B-9422-03573D710AF4}"/>
              </a:ext>
            </a:extLst>
          </p:cNvPr>
          <p:cNvSpPr>
            <a:spLocks noGrp="1"/>
          </p:cNvSpPr>
          <p:nvPr>
            <p:ph type="title"/>
          </p:nvPr>
        </p:nvSpPr>
        <p:spPr/>
        <p:txBody>
          <a:bodyPr/>
          <a:lstStyle/>
          <a:p>
            <a:r>
              <a:rPr lang="en-US" dirty="0"/>
              <a:t>What is Machine learning</a:t>
            </a:r>
          </a:p>
        </p:txBody>
      </p:sp>
      <p:sp>
        <p:nvSpPr>
          <p:cNvPr id="3" name="Content Placeholder 2">
            <a:extLst>
              <a:ext uri="{FF2B5EF4-FFF2-40B4-BE49-F238E27FC236}">
                <a16:creationId xmlns:a16="http://schemas.microsoft.com/office/drawing/2014/main" id="{5E1D0DBC-6AC1-B943-A6FE-ABE029A94CFE}"/>
              </a:ext>
            </a:extLst>
          </p:cNvPr>
          <p:cNvSpPr>
            <a:spLocks noGrp="1"/>
          </p:cNvSpPr>
          <p:nvPr>
            <p:ph idx="1"/>
          </p:nvPr>
        </p:nvSpPr>
        <p:spPr/>
        <p:txBody>
          <a:bodyPr/>
          <a:lstStyle/>
          <a:p>
            <a:r>
              <a:rPr lang="en-US" dirty="0"/>
              <a:t> Machine learning technology teaches computers how to perform tasks by learning from data instead of being explicitly programmed.</a:t>
            </a:r>
          </a:p>
          <a:p>
            <a:r>
              <a:rPr lang="en-US" dirty="0"/>
              <a:t> The process of teaching a computer system how to make accurate predictions when fed data.</a:t>
            </a:r>
          </a:p>
          <a:p>
            <a:r>
              <a:rPr lang="en-US" dirty="0"/>
              <a:t> Those predictions could be </a:t>
            </a:r>
          </a:p>
          <a:p>
            <a:pPr lvl="1"/>
            <a:r>
              <a:rPr lang="en-US" dirty="0"/>
              <a:t>answering whether a piece of fruit in a photo is a banana or an apple</a:t>
            </a:r>
          </a:p>
          <a:p>
            <a:pPr lvl="1"/>
            <a:r>
              <a:rPr lang="en-US" dirty="0"/>
              <a:t>spotting people crossing the road in front of a self-driving car</a:t>
            </a:r>
          </a:p>
          <a:p>
            <a:pPr lvl="1"/>
            <a:r>
              <a:rPr lang="en-US" dirty="0"/>
              <a:t>whether the use of the word  </a:t>
            </a:r>
            <a:r>
              <a:rPr lang="en-US" i="1" dirty="0"/>
              <a:t>book </a:t>
            </a:r>
            <a:r>
              <a:rPr lang="en-US" dirty="0"/>
              <a:t>in a sentence relates to a paperback or a hotel reservation</a:t>
            </a:r>
          </a:p>
          <a:p>
            <a:pPr lvl="1"/>
            <a:r>
              <a:rPr lang="en-US" dirty="0"/>
              <a:t>whether an email is spam</a:t>
            </a:r>
          </a:p>
          <a:p>
            <a:pPr lvl="1"/>
            <a:r>
              <a:rPr lang="en-US" dirty="0"/>
              <a:t>recognizing speech accurately enough to generate captions for a YouTube videos</a:t>
            </a:r>
          </a:p>
          <a:p>
            <a:r>
              <a:rPr lang="en-US" dirty="0"/>
              <a:t>The key difference from traditional computer software is that a human developer hasn't written code that instructs the system how to tell the difference between the banana and the apple.</a:t>
            </a:r>
          </a:p>
          <a:p>
            <a:pPr algn="l"/>
            <a:endParaRPr lang="en-US" dirty="0"/>
          </a:p>
        </p:txBody>
      </p:sp>
      <p:sp>
        <p:nvSpPr>
          <p:cNvPr id="4" name="Date Placeholder 3">
            <a:extLst>
              <a:ext uri="{FF2B5EF4-FFF2-40B4-BE49-F238E27FC236}">
                <a16:creationId xmlns:a16="http://schemas.microsoft.com/office/drawing/2014/main" id="{6190E094-67B8-5445-8AA5-65A0A2CDAFA9}"/>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9620F708-391F-C541-B505-2FCD2FBCEEAD}"/>
              </a:ext>
            </a:extLst>
          </p:cNvPr>
          <p:cNvSpPr>
            <a:spLocks noGrp="1"/>
          </p:cNvSpPr>
          <p:nvPr>
            <p:ph type="sldNum" sz="quarter" idx="12"/>
          </p:nvPr>
        </p:nvSpPr>
        <p:spPr/>
        <p:txBody>
          <a:bodyPr/>
          <a:lstStyle/>
          <a:p>
            <a:fld id="{D8C2E80E-A818-EA4B-839C-9030708D7285}" type="slidenum">
              <a:rPr lang="en-US" smtClean="0"/>
              <a:t>6</a:t>
            </a:fld>
            <a:endParaRPr lang="en-US" dirty="0"/>
          </a:p>
        </p:txBody>
      </p:sp>
      <p:sp>
        <p:nvSpPr>
          <p:cNvPr id="6" name="Footer Placeholder 5">
            <a:extLst>
              <a:ext uri="{FF2B5EF4-FFF2-40B4-BE49-F238E27FC236}">
                <a16:creationId xmlns:a16="http://schemas.microsoft.com/office/drawing/2014/main" id="{E7E2A68A-B00D-D74E-A70E-A057F51347F8}"/>
              </a:ext>
            </a:extLst>
          </p:cNvPr>
          <p:cNvSpPr>
            <a:spLocks noGrp="1"/>
          </p:cNvSpPr>
          <p:nvPr>
            <p:ph type="ftr" sz="quarter" idx="11"/>
          </p:nvPr>
        </p:nvSpPr>
        <p:spPr/>
        <p:txBody>
          <a:bodyPr/>
          <a:lstStyle/>
          <a:p>
            <a:r>
              <a:rPr lang="en-US"/>
              <a:t>Dr. Malak Abdullah</a:t>
            </a:r>
            <a:endParaRPr lang="en-US" dirty="0"/>
          </a:p>
        </p:txBody>
      </p:sp>
      <p:sp>
        <p:nvSpPr>
          <p:cNvPr id="7" name="Rectangle 6">
            <a:extLst>
              <a:ext uri="{FF2B5EF4-FFF2-40B4-BE49-F238E27FC236}">
                <a16:creationId xmlns:a16="http://schemas.microsoft.com/office/drawing/2014/main" id="{29909A0E-1F1D-8C43-B84B-254B61C9C677}"/>
              </a:ext>
            </a:extLst>
          </p:cNvPr>
          <p:cNvSpPr/>
          <p:nvPr/>
        </p:nvSpPr>
        <p:spPr>
          <a:xfrm>
            <a:off x="3052019" y="5802868"/>
            <a:ext cx="5689378" cy="646331"/>
          </a:xfrm>
          <a:prstGeom prst="rect">
            <a:avLst/>
          </a:prstGeom>
        </p:spPr>
        <p:txBody>
          <a:bodyPr wrap="none">
            <a:spAutoFit/>
          </a:bodyPr>
          <a:lstStyle/>
          <a:p>
            <a:r>
              <a:rPr lang="en-US" dirty="0">
                <a:hlinkClick r:id="rId2"/>
              </a:rPr>
              <a:t>https://www.youtube.com/watch?v=QghjaS0WQQU</a:t>
            </a:r>
            <a:endParaRPr lang="en-US" dirty="0"/>
          </a:p>
          <a:p>
            <a:endParaRPr lang="en-US" dirty="0"/>
          </a:p>
        </p:txBody>
      </p:sp>
    </p:spTree>
    <p:extLst>
      <p:ext uri="{BB962C8B-B14F-4D97-AF65-F5344CB8AC3E}">
        <p14:creationId xmlns:p14="http://schemas.microsoft.com/office/powerpoint/2010/main" val="21581635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1906" name="Rectangle 2">
            <a:extLst>
              <a:ext uri="{FF2B5EF4-FFF2-40B4-BE49-F238E27FC236}">
                <a16:creationId xmlns:a16="http://schemas.microsoft.com/office/drawing/2014/main" id="{D04870F9-881D-AA4A-B235-15C054BC80FF}"/>
              </a:ext>
            </a:extLst>
          </p:cNvPr>
          <p:cNvSpPr>
            <a:spLocks noGrp="1" noChangeArrowheads="1"/>
          </p:cNvSpPr>
          <p:nvPr>
            <p:ph type="title"/>
          </p:nvPr>
        </p:nvSpPr>
        <p:spPr/>
        <p:txBody>
          <a:bodyPr/>
          <a:lstStyle/>
          <a:p>
            <a:r>
              <a:rPr lang="en-US" altLang="en-US" b="1" dirty="0">
                <a:latin typeface="Courier New" panose="02070309020205020404" pitchFamily="49" charset="0"/>
              </a:rPr>
              <a:t>range</a:t>
            </a:r>
          </a:p>
        </p:txBody>
      </p:sp>
      <p:sp>
        <p:nvSpPr>
          <p:cNvPr id="1531907" name="Rectangle 3">
            <a:extLst>
              <a:ext uri="{FF2B5EF4-FFF2-40B4-BE49-F238E27FC236}">
                <a16:creationId xmlns:a16="http://schemas.microsoft.com/office/drawing/2014/main" id="{FE93E5D2-AF3A-B44F-9CD8-01EB7942AD02}"/>
              </a:ext>
            </a:extLst>
          </p:cNvPr>
          <p:cNvSpPr>
            <a:spLocks noGrp="1" noChangeArrowheads="1"/>
          </p:cNvSpPr>
          <p:nvPr>
            <p:ph type="body" idx="1"/>
          </p:nvPr>
        </p:nvSpPr>
        <p:spPr>
          <a:xfrm>
            <a:off x="314325" y="1387929"/>
            <a:ext cx="11387137" cy="5249980"/>
          </a:xfrm>
        </p:spPr>
        <p:txBody>
          <a:bodyPr>
            <a:normAutofit lnSpcReduction="10000"/>
          </a:bodyPr>
          <a:lstStyle/>
          <a:p>
            <a:pPr>
              <a:lnSpc>
                <a:spcPct val="90000"/>
              </a:lnSpc>
            </a:pPr>
            <a:r>
              <a:rPr lang="en-US" altLang="en-US" dirty="0"/>
              <a:t>The </a:t>
            </a:r>
            <a:r>
              <a:rPr lang="en-US" altLang="en-US" dirty="0">
                <a:latin typeface="Courier New" panose="02070309020205020404" pitchFamily="49" charset="0"/>
              </a:rPr>
              <a:t>range</a:t>
            </a:r>
            <a:r>
              <a:rPr lang="en-US" altLang="en-US" dirty="0"/>
              <a:t> function specifies a range of integers:</a:t>
            </a:r>
          </a:p>
          <a:p>
            <a:pPr lvl="2">
              <a:lnSpc>
                <a:spcPct val="90000"/>
              </a:lnSpc>
            </a:pPr>
            <a:r>
              <a:rPr lang="en-US" altLang="en-US" dirty="0">
                <a:latin typeface="Courier New" panose="02070309020205020404" pitchFamily="49" charset="0"/>
              </a:rPr>
              <a:t>range(</a:t>
            </a:r>
            <a:r>
              <a:rPr lang="en-US" altLang="en-US" b="1" i="1" dirty="0"/>
              <a:t>start</a:t>
            </a:r>
            <a:r>
              <a:rPr lang="en-US" altLang="en-US" dirty="0">
                <a:latin typeface="Courier New" panose="02070309020205020404" pitchFamily="49" charset="0"/>
              </a:rPr>
              <a:t>, </a:t>
            </a:r>
            <a:r>
              <a:rPr lang="en-US" altLang="en-US" b="1" i="1" dirty="0"/>
              <a:t>stop</a:t>
            </a:r>
            <a:r>
              <a:rPr lang="en-US" altLang="en-US" dirty="0">
                <a:latin typeface="Courier New" panose="02070309020205020404" pitchFamily="49" charset="0"/>
              </a:rPr>
              <a:t>)</a:t>
            </a:r>
            <a:r>
              <a:rPr lang="en-US" altLang="en-US" dirty="0"/>
              <a:t> 	- the integers between </a:t>
            </a:r>
            <a:r>
              <a:rPr lang="en-US" altLang="en-US" b="1" i="1" dirty="0"/>
              <a:t>start</a:t>
            </a:r>
            <a:r>
              <a:rPr lang="en-US" altLang="en-US" dirty="0"/>
              <a:t> (inclusive)</a:t>
            </a:r>
          </a:p>
          <a:p>
            <a:pPr lvl="2">
              <a:lnSpc>
                <a:spcPct val="90000"/>
              </a:lnSpc>
              <a:buFont typeface="Wingdings" pitchFamily="2" charset="2"/>
              <a:buNone/>
            </a:pPr>
            <a:r>
              <a:rPr lang="en-US" altLang="en-US" dirty="0"/>
              <a:t>				  and </a:t>
            </a:r>
            <a:r>
              <a:rPr lang="en-US" altLang="en-US" b="1" i="1" dirty="0"/>
              <a:t>stop</a:t>
            </a:r>
            <a:r>
              <a:rPr lang="en-US" altLang="en-US" dirty="0"/>
              <a:t> (exclusive)</a:t>
            </a:r>
          </a:p>
          <a:p>
            <a:pPr lvl="2">
              <a:lnSpc>
                <a:spcPct val="90000"/>
              </a:lnSpc>
              <a:buFont typeface="Wingdings" pitchFamily="2" charset="2"/>
              <a:buNone/>
            </a:pPr>
            <a:endParaRPr lang="en-US" altLang="en-US" sz="900" dirty="0"/>
          </a:p>
          <a:p>
            <a:pPr lvl="1">
              <a:lnSpc>
                <a:spcPct val="90000"/>
              </a:lnSpc>
            </a:pPr>
            <a:r>
              <a:rPr lang="en-US" altLang="en-US" dirty="0"/>
              <a:t>It can also accept a third value specifying the change between values.</a:t>
            </a:r>
          </a:p>
          <a:p>
            <a:pPr lvl="2">
              <a:lnSpc>
                <a:spcPct val="90000"/>
              </a:lnSpc>
            </a:pPr>
            <a:r>
              <a:rPr lang="en-US" altLang="en-US" dirty="0">
                <a:latin typeface="Courier New" panose="02070309020205020404" pitchFamily="49" charset="0"/>
              </a:rPr>
              <a:t>range(</a:t>
            </a:r>
            <a:r>
              <a:rPr lang="en-US" altLang="en-US" b="1" i="1" dirty="0"/>
              <a:t>start</a:t>
            </a:r>
            <a:r>
              <a:rPr lang="en-US" altLang="en-US" dirty="0">
                <a:latin typeface="Courier New" panose="02070309020205020404" pitchFamily="49" charset="0"/>
              </a:rPr>
              <a:t>, </a:t>
            </a:r>
            <a:r>
              <a:rPr lang="en-US" altLang="en-US" b="1" i="1" dirty="0"/>
              <a:t>stop</a:t>
            </a:r>
            <a:r>
              <a:rPr lang="en-US" altLang="en-US" b="1" i="1" dirty="0">
                <a:latin typeface="Courier New" panose="02070309020205020404" pitchFamily="49" charset="0"/>
              </a:rPr>
              <a:t>, </a:t>
            </a:r>
            <a:r>
              <a:rPr lang="en-US" altLang="en-US" b="1" i="1" dirty="0"/>
              <a:t>step</a:t>
            </a:r>
            <a:r>
              <a:rPr lang="en-US" altLang="en-US" dirty="0">
                <a:latin typeface="Courier New" panose="02070309020205020404" pitchFamily="49" charset="0"/>
              </a:rPr>
              <a:t>)</a:t>
            </a:r>
            <a:r>
              <a:rPr lang="en-US" altLang="en-US" dirty="0"/>
              <a:t> - the integers between </a:t>
            </a:r>
            <a:r>
              <a:rPr lang="en-US" altLang="en-US" b="1" i="1" dirty="0"/>
              <a:t>start</a:t>
            </a:r>
            <a:r>
              <a:rPr lang="en-US" altLang="en-US" dirty="0"/>
              <a:t> (inclusive)</a:t>
            </a:r>
          </a:p>
          <a:p>
            <a:pPr lvl="2">
              <a:lnSpc>
                <a:spcPct val="90000"/>
              </a:lnSpc>
              <a:buFont typeface="Wingdings" pitchFamily="2" charset="2"/>
              <a:buNone/>
            </a:pPr>
            <a:r>
              <a:rPr lang="en-US" altLang="en-US" dirty="0"/>
              <a:t>				  and </a:t>
            </a:r>
            <a:r>
              <a:rPr lang="en-US" altLang="en-US" b="1" i="1" dirty="0"/>
              <a:t>stop</a:t>
            </a:r>
            <a:r>
              <a:rPr lang="en-US" altLang="en-US" dirty="0"/>
              <a:t> (exclusive) by </a:t>
            </a:r>
            <a:r>
              <a:rPr lang="en-US" altLang="en-US" b="1" i="1" dirty="0"/>
              <a:t>step</a:t>
            </a:r>
          </a:p>
          <a:p>
            <a:pPr>
              <a:lnSpc>
                <a:spcPct val="90000"/>
              </a:lnSpc>
            </a:pPr>
            <a:endParaRPr lang="en-US" altLang="en-US" sz="900" dirty="0"/>
          </a:p>
          <a:p>
            <a:pPr lvl="1">
              <a:lnSpc>
                <a:spcPct val="90000"/>
              </a:lnSpc>
            </a:pPr>
            <a:r>
              <a:rPr lang="en-US" altLang="en-US" dirty="0"/>
              <a:t>Example:</a:t>
            </a:r>
          </a:p>
          <a:p>
            <a:pPr lvl="1">
              <a:lnSpc>
                <a:spcPct val="70000"/>
              </a:lnSpc>
              <a:buFont typeface="Wingdings" pitchFamily="2" charset="2"/>
              <a:buNone/>
            </a:pPr>
            <a:r>
              <a:rPr lang="en-US" altLang="en-US" dirty="0"/>
              <a:t>	</a:t>
            </a:r>
            <a:r>
              <a:rPr lang="en-US" altLang="en-US" dirty="0">
                <a:latin typeface="Courier New" panose="02070309020205020404" pitchFamily="49" charset="0"/>
              </a:rPr>
              <a:t>for x in range(5, 0, </a:t>
            </a:r>
            <a:r>
              <a:rPr lang="en-US" altLang="en-US" b="1" dirty="0">
                <a:latin typeface="Courier New" panose="02070309020205020404" pitchFamily="49" charset="0"/>
              </a:rPr>
              <a:t>-1</a:t>
            </a:r>
            <a:r>
              <a:rPr lang="en-US" altLang="en-US" dirty="0">
                <a:latin typeface="Courier New" panose="02070309020205020404" pitchFamily="49" charset="0"/>
              </a:rPr>
              <a:t>):</a:t>
            </a:r>
          </a:p>
          <a:p>
            <a:pPr lvl="1">
              <a:lnSpc>
                <a:spcPct val="70000"/>
              </a:lnSpc>
              <a:buFont typeface="Wingdings" pitchFamily="2" charset="2"/>
              <a:buNone/>
            </a:pPr>
            <a:r>
              <a:rPr lang="en-US" altLang="en-US" dirty="0">
                <a:latin typeface="Courier New" panose="02070309020205020404" pitchFamily="49" charset="0"/>
              </a:rPr>
              <a:t>	    print (x)</a:t>
            </a:r>
          </a:p>
          <a:p>
            <a:pPr lvl="1">
              <a:lnSpc>
                <a:spcPct val="70000"/>
              </a:lnSpc>
              <a:buFont typeface="Wingdings" pitchFamily="2" charset="2"/>
              <a:buNone/>
            </a:pPr>
            <a:r>
              <a:rPr lang="en-US" altLang="en-US" dirty="0">
                <a:latin typeface="Courier New" panose="02070309020205020404" pitchFamily="49" charset="0"/>
              </a:rPr>
              <a:t>	print (”Hello!”)</a:t>
            </a:r>
          </a:p>
          <a:p>
            <a:pPr lvl="1">
              <a:lnSpc>
                <a:spcPct val="90000"/>
              </a:lnSpc>
              <a:buFont typeface="Wingdings" pitchFamily="2" charset="2"/>
              <a:buNone/>
            </a:pPr>
            <a:endParaRPr lang="en-US" altLang="en-US" sz="900" dirty="0">
              <a:latin typeface="Courier New" panose="02070309020205020404" pitchFamily="49" charset="0"/>
            </a:endParaRPr>
          </a:p>
          <a:p>
            <a:pPr lvl="1">
              <a:lnSpc>
                <a:spcPct val="90000"/>
              </a:lnSpc>
              <a:buFont typeface="Wingdings" pitchFamily="2" charset="2"/>
              <a:buNone/>
            </a:pPr>
            <a:r>
              <a:rPr lang="en-US" altLang="en-US" dirty="0"/>
              <a:t>	Output:</a:t>
            </a:r>
          </a:p>
          <a:p>
            <a:pPr lvl="1">
              <a:lnSpc>
                <a:spcPct val="60000"/>
              </a:lnSpc>
              <a:buFont typeface="Wingdings" pitchFamily="2" charset="2"/>
              <a:buNone/>
            </a:pPr>
            <a:r>
              <a:rPr lang="en-US" altLang="en-US" dirty="0">
                <a:latin typeface="Courier New" panose="02070309020205020404" pitchFamily="49" charset="0"/>
              </a:rPr>
              <a:t>	5</a:t>
            </a:r>
          </a:p>
          <a:p>
            <a:pPr lvl="1">
              <a:lnSpc>
                <a:spcPct val="60000"/>
              </a:lnSpc>
              <a:buFont typeface="Wingdings" pitchFamily="2" charset="2"/>
              <a:buNone/>
            </a:pPr>
            <a:r>
              <a:rPr lang="en-US" altLang="en-US" dirty="0">
                <a:latin typeface="Courier New" panose="02070309020205020404" pitchFamily="49" charset="0"/>
              </a:rPr>
              <a:t>	4</a:t>
            </a:r>
          </a:p>
          <a:p>
            <a:pPr lvl="1">
              <a:lnSpc>
                <a:spcPct val="60000"/>
              </a:lnSpc>
              <a:buFont typeface="Wingdings" pitchFamily="2" charset="2"/>
              <a:buNone/>
            </a:pPr>
            <a:r>
              <a:rPr lang="en-US" altLang="en-US" dirty="0">
                <a:latin typeface="Courier New" panose="02070309020205020404" pitchFamily="49" charset="0"/>
              </a:rPr>
              <a:t>	3 </a:t>
            </a:r>
          </a:p>
          <a:p>
            <a:pPr lvl="1">
              <a:lnSpc>
                <a:spcPct val="60000"/>
              </a:lnSpc>
              <a:buFont typeface="Wingdings" pitchFamily="2" charset="2"/>
              <a:buNone/>
            </a:pPr>
            <a:r>
              <a:rPr lang="en-US" altLang="en-US" dirty="0">
                <a:latin typeface="Courier New" panose="02070309020205020404" pitchFamily="49" charset="0"/>
              </a:rPr>
              <a:t>	2</a:t>
            </a:r>
          </a:p>
          <a:p>
            <a:pPr lvl="1">
              <a:lnSpc>
                <a:spcPct val="60000"/>
              </a:lnSpc>
              <a:buFont typeface="Wingdings" pitchFamily="2" charset="2"/>
              <a:buNone/>
            </a:pPr>
            <a:r>
              <a:rPr lang="en-US" altLang="en-US" dirty="0">
                <a:latin typeface="Courier New" panose="02070309020205020404" pitchFamily="49" charset="0"/>
              </a:rPr>
              <a:t>	1</a:t>
            </a:r>
          </a:p>
          <a:p>
            <a:pPr lvl="1">
              <a:lnSpc>
                <a:spcPct val="60000"/>
              </a:lnSpc>
              <a:buFont typeface="Wingdings" pitchFamily="2" charset="2"/>
              <a:buNone/>
            </a:pPr>
            <a:r>
              <a:rPr lang="en-US" altLang="en-US" dirty="0">
                <a:latin typeface="Courier New" panose="02070309020205020404" pitchFamily="49" charset="0"/>
              </a:rPr>
              <a:t>	Hello!</a:t>
            </a:r>
          </a:p>
        </p:txBody>
      </p:sp>
      <p:sp>
        <p:nvSpPr>
          <p:cNvPr id="2" name="Date Placeholder 1">
            <a:extLst>
              <a:ext uri="{FF2B5EF4-FFF2-40B4-BE49-F238E27FC236}">
                <a16:creationId xmlns:a16="http://schemas.microsoft.com/office/drawing/2014/main" id="{16F575A9-AAFB-264F-8FF3-4BD5A1C6BD2C}"/>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E50B00AE-6C11-364A-91FD-604A8D9CDE97}"/>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7200B672-8A11-1B4B-81B7-192780DC662B}"/>
              </a:ext>
            </a:extLst>
          </p:cNvPr>
          <p:cNvSpPr>
            <a:spLocks noGrp="1"/>
          </p:cNvSpPr>
          <p:nvPr>
            <p:ph type="sldNum" sz="quarter" idx="12"/>
          </p:nvPr>
        </p:nvSpPr>
        <p:spPr/>
        <p:txBody>
          <a:bodyPr/>
          <a:lstStyle/>
          <a:p>
            <a:fld id="{D8C2E80E-A818-EA4B-839C-9030708D7285}" type="slidenum">
              <a:rPr lang="en-US" smtClean="0"/>
              <a:t>60</a:t>
            </a:fld>
            <a:endParaRPr lang="en-US" dirty="0"/>
          </a:p>
        </p:txBody>
      </p:sp>
    </p:spTree>
    <p:extLst>
      <p:ext uri="{BB962C8B-B14F-4D97-AF65-F5344CB8AC3E}">
        <p14:creationId xmlns:p14="http://schemas.microsoft.com/office/powerpoint/2010/main" val="36330238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8594" name="Rectangle 2">
            <a:extLst>
              <a:ext uri="{FF2B5EF4-FFF2-40B4-BE49-F238E27FC236}">
                <a16:creationId xmlns:a16="http://schemas.microsoft.com/office/drawing/2014/main" id="{DBA7DD77-4FDD-8C46-9D53-273FED86FA96}"/>
              </a:ext>
            </a:extLst>
          </p:cNvPr>
          <p:cNvSpPr>
            <a:spLocks noGrp="1" noChangeArrowheads="1"/>
          </p:cNvSpPr>
          <p:nvPr>
            <p:ph type="title"/>
          </p:nvPr>
        </p:nvSpPr>
        <p:spPr/>
        <p:txBody>
          <a:bodyPr/>
          <a:lstStyle/>
          <a:p>
            <a:r>
              <a:rPr lang="en-US" altLang="en-US" b="1" dirty="0">
                <a:latin typeface="Courier New" panose="02070309020205020404" pitchFamily="49" charset="0"/>
              </a:rPr>
              <a:t>if</a:t>
            </a:r>
          </a:p>
        </p:txBody>
      </p:sp>
      <p:sp>
        <p:nvSpPr>
          <p:cNvPr id="1518595" name="Rectangle 3">
            <a:extLst>
              <a:ext uri="{FF2B5EF4-FFF2-40B4-BE49-F238E27FC236}">
                <a16:creationId xmlns:a16="http://schemas.microsoft.com/office/drawing/2014/main" id="{C7553C89-2EAB-AB4C-83B0-232957478085}"/>
              </a:ext>
            </a:extLst>
          </p:cNvPr>
          <p:cNvSpPr>
            <a:spLocks noGrp="1" noChangeArrowheads="1"/>
          </p:cNvSpPr>
          <p:nvPr>
            <p:ph type="body" idx="1"/>
          </p:nvPr>
        </p:nvSpPr>
        <p:spPr/>
        <p:txBody>
          <a:bodyPr/>
          <a:lstStyle/>
          <a:p>
            <a:pPr>
              <a:lnSpc>
                <a:spcPct val="90000"/>
              </a:lnSpc>
            </a:pPr>
            <a:r>
              <a:rPr lang="en-US" altLang="en-US" b="1" dirty="0">
                <a:latin typeface="Courier New" panose="02070309020205020404" pitchFamily="49" charset="0"/>
              </a:rPr>
              <a:t>if</a:t>
            </a:r>
            <a:r>
              <a:rPr lang="en-US" altLang="en-US" b="1" dirty="0"/>
              <a:t> statement</a:t>
            </a:r>
            <a:r>
              <a:rPr lang="en-US" altLang="en-US" dirty="0"/>
              <a:t>: Executes a group of statements only if a certain condition is true.  Otherwise, the statements are skipped.</a:t>
            </a:r>
          </a:p>
          <a:p>
            <a:pPr lvl="1">
              <a:lnSpc>
                <a:spcPct val="80000"/>
              </a:lnSpc>
            </a:pPr>
            <a:endParaRPr lang="en-US" altLang="en-US" sz="700" dirty="0"/>
          </a:p>
          <a:p>
            <a:pPr lvl="1">
              <a:lnSpc>
                <a:spcPct val="80000"/>
              </a:lnSpc>
            </a:pPr>
            <a:r>
              <a:rPr lang="en-US" altLang="en-US" dirty="0"/>
              <a:t>Syntax:</a:t>
            </a:r>
          </a:p>
          <a:p>
            <a:pPr lvl="1">
              <a:lnSpc>
                <a:spcPct val="80000"/>
              </a:lnSpc>
              <a:buFont typeface="Wingdings" pitchFamily="2" charset="2"/>
              <a:buNone/>
            </a:pPr>
            <a:r>
              <a:rPr lang="en-US" altLang="en-US" dirty="0"/>
              <a:t>	</a:t>
            </a:r>
            <a:r>
              <a:rPr lang="en-US" altLang="en-US" dirty="0">
                <a:latin typeface="Courier New" panose="02070309020205020404" pitchFamily="49" charset="0"/>
              </a:rPr>
              <a:t>if </a:t>
            </a:r>
            <a:r>
              <a:rPr lang="en-US" altLang="en-US" b="1" i="1" dirty="0"/>
              <a:t>condition</a:t>
            </a:r>
            <a:r>
              <a:rPr lang="en-US" altLang="en-US" dirty="0">
                <a:latin typeface="Courier New" panose="02070309020205020404" pitchFamily="49" charset="0"/>
              </a:rPr>
              <a:t>:</a:t>
            </a:r>
          </a:p>
          <a:p>
            <a:pPr lvl="1">
              <a:lnSpc>
                <a:spcPct val="80000"/>
              </a:lnSpc>
              <a:buFont typeface="Wingdings" pitchFamily="2" charset="2"/>
              <a:buNone/>
            </a:pPr>
            <a:r>
              <a:rPr lang="en-US" altLang="en-US" dirty="0">
                <a:latin typeface="Courier New" panose="02070309020205020404" pitchFamily="49" charset="0"/>
              </a:rPr>
              <a:t>	    </a:t>
            </a:r>
            <a:r>
              <a:rPr lang="en-US" altLang="en-US" b="1" i="1" dirty="0"/>
              <a:t>statements</a:t>
            </a:r>
            <a:endParaRPr lang="en-US" altLang="en-US" dirty="0">
              <a:latin typeface="Courier New" panose="02070309020205020404" pitchFamily="49" charset="0"/>
            </a:endParaRPr>
          </a:p>
          <a:p>
            <a:pPr lvl="1">
              <a:lnSpc>
                <a:spcPct val="80000"/>
              </a:lnSpc>
            </a:pPr>
            <a:endParaRPr lang="en-US" altLang="en-US" dirty="0">
              <a:latin typeface="Courier New" panose="02070309020205020404" pitchFamily="49" charset="0"/>
            </a:endParaRPr>
          </a:p>
          <a:p>
            <a:pPr>
              <a:lnSpc>
                <a:spcPct val="80000"/>
              </a:lnSpc>
            </a:pPr>
            <a:r>
              <a:rPr lang="en-US" altLang="en-US" dirty="0"/>
              <a:t>Example:</a:t>
            </a:r>
          </a:p>
          <a:p>
            <a:pPr lvl="1">
              <a:lnSpc>
                <a:spcPct val="80000"/>
              </a:lnSpc>
              <a:buFont typeface="Wingdings" pitchFamily="2" charset="2"/>
              <a:buNone/>
            </a:pPr>
            <a:r>
              <a:rPr lang="en-US" altLang="en-US" sz="1700" dirty="0"/>
              <a:t>	</a:t>
            </a:r>
            <a:r>
              <a:rPr lang="en-US" altLang="en-US" sz="1700" dirty="0" err="1">
                <a:latin typeface="Courier New" panose="02070309020205020404" pitchFamily="49" charset="0"/>
              </a:rPr>
              <a:t>gpa</a:t>
            </a:r>
            <a:r>
              <a:rPr lang="en-US" altLang="en-US" sz="1700" dirty="0">
                <a:latin typeface="Courier New" panose="02070309020205020404" pitchFamily="49" charset="0"/>
              </a:rPr>
              <a:t> = 3.4</a:t>
            </a:r>
          </a:p>
          <a:p>
            <a:pPr lvl="1">
              <a:lnSpc>
                <a:spcPct val="80000"/>
              </a:lnSpc>
              <a:buFont typeface="Wingdings" pitchFamily="2" charset="2"/>
              <a:buNone/>
            </a:pPr>
            <a:r>
              <a:rPr lang="en-US" altLang="en-US" sz="1700" b="1" dirty="0">
                <a:latin typeface="Courier New" panose="02070309020205020404" pitchFamily="49" charset="0"/>
              </a:rPr>
              <a:t>	if </a:t>
            </a:r>
            <a:r>
              <a:rPr lang="en-US" altLang="en-US" sz="1700" b="1" dirty="0" err="1">
                <a:latin typeface="Courier New" panose="02070309020205020404" pitchFamily="49" charset="0"/>
              </a:rPr>
              <a:t>gpa</a:t>
            </a:r>
            <a:r>
              <a:rPr lang="en-US" altLang="en-US" sz="1700" b="1" dirty="0">
                <a:latin typeface="Courier New" panose="02070309020205020404" pitchFamily="49" charset="0"/>
              </a:rPr>
              <a:t> &gt; 2.0:</a:t>
            </a:r>
          </a:p>
          <a:p>
            <a:pPr lvl="1">
              <a:lnSpc>
                <a:spcPct val="80000"/>
              </a:lnSpc>
              <a:buFont typeface="Wingdings" pitchFamily="2" charset="2"/>
              <a:buNone/>
            </a:pPr>
            <a:r>
              <a:rPr lang="en-US" altLang="en-US" sz="1700" dirty="0">
                <a:latin typeface="Courier New" panose="02070309020205020404" pitchFamily="49" charset="0"/>
              </a:rPr>
              <a:t>	    print ("Your application is accepted.”)</a:t>
            </a:r>
          </a:p>
        </p:txBody>
      </p:sp>
      <p:pic>
        <p:nvPicPr>
          <p:cNvPr id="1518596" name="Picture 4" descr="if_statement">
            <a:extLst>
              <a:ext uri="{FF2B5EF4-FFF2-40B4-BE49-F238E27FC236}">
                <a16:creationId xmlns:a16="http://schemas.microsoft.com/office/drawing/2014/main" id="{53084139-AF12-C24D-8244-73E206B007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8749" y="2405250"/>
            <a:ext cx="4132894" cy="3867534"/>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D27AD8FD-F2D2-B44B-AA9C-BC7EA286DA05}"/>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B5F0F0D9-8F10-E84C-907F-9D69F5450A55}"/>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50A0A299-486B-C84F-91D1-E2EE18A075C3}"/>
              </a:ext>
            </a:extLst>
          </p:cNvPr>
          <p:cNvSpPr>
            <a:spLocks noGrp="1"/>
          </p:cNvSpPr>
          <p:nvPr>
            <p:ph type="sldNum" sz="quarter" idx="12"/>
          </p:nvPr>
        </p:nvSpPr>
        <p:spPr/>
        <p:txBody>
          <a:bodyPr/>
          <a:lstStyle/>
          <a:p>
            <a:fld id="{D8C2E80E-A818-EA4B-839C-9030708D7285}" type="slidenum">
              <a:rPr lang="en-US" smtClean="0"/>
              <a:t>61</a:t>
            </a:fld>
            <a:endParaRPr lang="en-US" dirty="0"/>
          </a:p>
        </p:txBody>
      </p:sp>
    </p:spTree>
    <p:extLst>
      <p:ext uri="{BB962C8B-B14F-4D97-AF65-F5344CB8AC3E}">
        <p14:creationId xmlns:p14="http://schemas.microsoft.com/office/powerpoint/2010/main" val="30044311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0645" name="Picture 5" descr="nested_if_3">
            <a:extLst>
              <a:ext uri="{FF2B5EF4-FFF2-40B4-BE49-F238E27FC236}">
                <a16:creationId xmlns:a16="http://schemas.microsoft.com/office/drawing/2014/main" id="{4895F0C0-1000-824E-A558-B06B540F80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7355" y="3491943"/>
            <a:ext cx="3799115" cy="2963403"/>
          </a:xfrm>
          <a:prstGeom prst="rect">
            <a:avLst/>
          </a:prstGeom>
          <a:noFill/>
          <a:extLst>
            <a:ext uri="{909E8E84-426E-40DD-AFC4-6F175D3DCCD1}">
              <a14:hiddenFill xmlns:a14="http://schemas.microsoft.com/office/drawing/2010/main">
                <a:solidFill>
                  <a:srgbClr val="FFFFFF"/>
                </a:solidFill>
              </a14:hiddenFill>
            </a:ext>
          </a:extLst>
        </p:spPr>
      </p:pic>
      <p:sp>
        <p:nvSpPr>
          <p:cNvPr id="1520642" name="Rectangle 2">
            <a:extLst>
              <a:ext uri="{FF2B5EF4-FFF2-40B4-BE49-F238E27FC236}">
                <a16:creationId xmlns:a16="http://schemas.microsoft.com/office/drawing/2014/main" id="{AAB54106-2C8F-5B44-A485-4881B713588D}"/>
              </a:ext>
            </a:extLst>
          </p:cNvPr>
          <p:cNvSpPr>
            <a:spLocks noGrp="1" noChangeArrowheads="1"/>
          </p:cNvSpPr>
          <p:nvPr>
            <p:ph type="title"/>
          </p:nvPr>
        </p:nvSpPr>
        <p:spPr/>
        <p:txBody>
          <a:bodyPr/>
          <a:lstStyle/>
          <a:p>
            <a:r>
              <a:rPr lang="en-US" altLang="en-US" b="1" dirty="0">
                <a:latin typeface="Courier New" panose="02070309020205020404" pitchFamily="49" charset="0"/>
              </a:rPr>
              <a:t>if/else</a:t>
            </a:r>
          </a:p>
        </p:txBody>
      </p:sp>
      <p:sp>
        <p:nvSpPr>
          <p:cNvPr id="1520643" name="Rectangle 3">
            <a:extLst>
              <a:ext uri="{FF2B5EF4-FFF2-40B4-BE49-F238E27FC236}">
                <a16:creationId xmlns:a16="http://schemas.microsoft.com/office/drawing/2014/main" id="{3916F362-24A6-034B-BF94-A55CDC7177CD}"/>
              </a:ext>
            </a:extLst>
          </p:cNvPr>
          <p:cNvSpPr>
            <a:spLocks noGrp="1" noChangeArrowheads="1"/>
          </p:cNvSpPr>
          <p:nvPr>
            <p:ph type="body" idx="1"/>
          </p:nvPr>
        </p:nvSpPr>
        <p:spPr>
          <a:xfrm>
            <a:off x="314326" y="1306287"/>
            <a:ext cx="7033532" cy="5331622"/>
          </a:xfrm>
        </p:spPr>
        <p:txBody>
          <a:bodyPr>
            <a:normAutofit fontScale="92500" lnSpcReduction="20000"/>
          </a:bodyPr>
          <a:lstStyle/>
          <a:p>
            <a:pPr>
              <a:lnSpc>
                <a:spcPct val="90000"/>
              </a:lnSpc>
            </a:pPr>
            <a:r>
              <a:rPr lang="en-US" altLang="en-US" sz="1800" b="1" dirty="0">
                <a:latin typeface="Courier New" panose="02070309020205020404" pitchFamily="49" charset="0"/>
              </a:rPr>
              <a:t>if/else</a:t>
            </a:r>
            <a:r>
              <a:rPr lang="en-US" altLang="en-US" sz="1800" b="1" dirty="0"/>
              <a:t> statement</a:t>
            </a:r>
            <a:r>
              <a:rPr lang="en-US" altLang="en-US" sz="1800" dirty="0"/>
              <a:t>: Executes one block of statements if a certain condition is True, and a second block of statements if it is False.</a:t>
            </a:r>
          </a:p>
          <a:p>
            <a:pPr lvl="1">
              <a:lnSpc>
                <a:spcPct val="80000"/>
              </a:lnSpc>
              <a:buFont typeface="Wingdings" pitchFamily="2" charset="2"/>
              <a:buNone/>
            </a:pPr>
            <a:endParaRPr lang="en-US" altLang="en-US" sz="600" dirty="0"/>
          </a:p>
          <a:p>
            <a:pPr lvl="1">
              <a:lnSpc>
                <a:spcPct val="80000"/>
              </a:lnSpc>
            </a:pPr>
            <a:r>
              <a:rPr lang="en-US" altLang="en-US" sz="1600" dirty="0"/>
              <a:t>Syntax:</a:t>
            </a:r>
          </a:p>
          <a:p>
            <a:pPr lvl="1">
              <a:lnSpc>
                <a:spcPct val="80000"/>
              </a:lnSpc>
              <a:buFont typeface="Wingdings" pitchFamily="2" charset="2"/>
              <a:buNone/>
            </a:pPr>
            <a:r>
              <a:rPr lang="en-US" altLang="en-US" sz="1600" dirty="0"/>
              <a:t>	</a:t>
            </a:r>
            <a:r>
              <a:rPr lang="en-US" altLang="en-US" sz="1600" dirty="0">
                <a:latin typeface="Courier New" panose="02070309020205020404" pitchFamily="49" charset="0"/>
              </a:rPr>
              <a:t>if </a:t>
            </a:r>
            <a:r>
              <a:rPr lang="en-US" altLang="en-US" sz="1600" b="1" i="1" dirty="0"/>
              <a:t>condition</a:t>
            </a:r>
            <a:r>
              <a:rPr lang="en-US" altLang="en-US" sz="1600" dirty="0">
                <a:latin typeface="Courier New" panose="02070309020205020404" pitchFamily="49" charset="0"/>
              </a:rPr>
              <a:t>:</a:t>
            </a:r>
          </a:p>
          <a:p>
            <a:pPr lvl="1">
              <a:lnSpc>
                <a:spcPct val="80000"/>
              </a:lnSpc>
              <a:buFont typeface="Wingdings" pitchFamily="2" charset="2"/>
              <a:buNone/>
            </a:pPr>
            <a:r>
              <a:rPr lang="en-US" altLang="en-US" sz="1600" dirty="0">
                <a:latin typeface="Courier New" panose="02070309020205020404" pitchFamily="49" charset="0"/>
              </a:rPr>
              <a:t>	    </a:t>
            </a:r>
            <a:r>
              <a:rPr lang="en-US" altLang="en-US" sz="1600" b="1" i="1" dirty="0"/>
              <a:t>statements</a:t>
            </a:r>
            <a:endParaRPr lang="en-US" altLang="en-US" sz="1600" dirty="0">
              <a:latin typeface="Courier New" panose="02070309020205020404" pitchFamily="49" charset="0"/>
            </a:endParaRPr>
          </a:p>
          <a:p>
            <a:pPr lvl="1">
              <a:lnSpc>
                <a:spcPct val="80000"/>
              </a:lnSpc>
              <a:buFont typeface="Wingdings" pitchFamily="2" charset="2"/>
              <a:buNone/>
            </a:pPr>
            <a:r>
              <a:rPr lang="en-US" altLang="en-US" sz="1600" dirty="0">
                <a:latin typeface="Courier New" panose="02070309020205020404" pitchFamily="49" charset="0"/>
              </a:rPr>
              <a:t>	else:</a:t>
            </a:r>
          </a:p>
          <a:p>
            <a:pPr lvl="1">
              <a:lnSpc>
                <a:spcPct val="80000"/>
              </a:lnSpc>
              <a:buFont typeface="Wingdings" pitchFamily="2" charset="2"/>
              <a:buNone/>
            </a:pPr>
            <a:r>
              <a:rPr lang="en-US" altLang="en-US" sz="1600" dirty="0">
                <a:latin typeface="Courier New" panose="02070309020205020404" pitchFamily="49" charset="0"/>
              </a:rPr>
              <a:t>	    </a:t>
            </a:r>
            <a:r>
              <a:rPr lang="en-US" altLang="en-US" sz="1600" b="1" i="1" dirty="0"/>
              <a:t>statements</a:t>
            </a:r>
            <a:endParaRPr lang="en-US" altLang="en-US" sz="1600" dirty="0">
              <a:latin typeface="Courier New" panose="02070309020205020404" pitchFamily="49" charset="0"/>
            </a:endParaRPr>
          </a:p>
          <a:p>
            <a:pPr lvl="1">
              <a:lnSpc>
                <a:spcPct val="80000"/>
              </a:lnSpc>
            </a:pPr>
            <a:endParaRPr lang="en-US" altLang="en-US" sz="1600" dirty="0">
              <a:latin typeface="Courier New" panose="02070309020205020404" pitchFamily="49" charset="0"/>
            </a:endParaRPr>
          </a:p>
          <a:p>
            <a:pPr>
              <a:lnSpc>
                <a:spcPct val="80000"/>
              </a:lnSpc>
            </a:pPr>
            <a:r>
              <a:rPr lang="en-US" altLang="en-US" sz="1800" dirty="0"/>
              <a:t>Example:</a:t>
            </a:r>
          </a:p>
          <a:p>
            <a:pPr lvl="1">
              <a:lnSpc>
                <a:spcPct val="80000"/>
              </a:lnSpc>
              <a:buFont typeface="Wingdings" pitchFamily="2" charset="2"/>
              <a:buNone/>
            </a:pPr>
            <a:r>
              <a:rPr lang="en-US" altLang="en-US" sz="1500" dirty="0"/>
              <a:t>	</a:t>
            </a:r>
            <a:r>
              <a:rPr lang="en-US" altLang="en-US" sz="1500" dirty="0" err="1">
                <a:latin typeface="Courier New" panose="02070309020205020404" pitchFamily="49" charset="0"/>
              </a:rPr>
              <a:t>gpa</a:t>
            </a:r>
            <a:r>
              <a:rPr lang="en-US" altLang="en-US" sz="1500" dirty="0">
                <a:latin typeface="Courier New" panose="02070309020205020404" pitchFamily="49" charset="0"/>
              </a:rPr>
              <a:t> = 1.4</a:t>
            </a:r>
          </a:p>
          <a:p>
            <a:pPr lvl="1">
              <a:lnSpc>
                <a:spcPct val="80000"/>
              </a:lnSpc>
              <a:buFont typeface="Wingdings" pitchFamily="2" charset="2"/>
              <a:buNone/>
            </a:pPr>
            <a:r>
              <a:rPr lang="en-US" altLang="en-US" sz="1500" b="1" dirty="0">
                <a:latin typeface="Courier New" panose="02070309020205020404" pitchFamily="49" charset="0"/>
              </a:rPr>
              <a:t>	if </a:t>
            </a:r>
            <a:r>
              <a:rPr lang="en-US" altLang="en-US" sz="1500" b="1" dirty="0" err="1">
                <a:latin typeface="Courier New" panose="02070309020205020404" pitchFamily="49" charset="0"/>
              </a:rPr>
              <a:t>gpa</a:t>
            </a:r>
            <a:r>
              <a:rPr lang="en-US" altLang="en-US" sz="1500" b="1" dirty="0">
                <a:latin typeface="Courier New" panose="02070309020205020404" pitchFamily="49" charset="0"/>
              </a:rPr>
              <a:t> &gt; 2.0:</a:t>
            </a:r>
          </a:p>
          <a:p>
            <a:pPr lvl="1">
              <a:lnSpc>
                <a:spcPct val="80000"/>
              </a:lnSpc>
              <a:buFont typeface="Wingdings" pitchFamily="2" charset="2"/>
              <a:buNone/>
            </a:pPr>
            <a:r>
              <a:rPr lang="en-US" altLang="en-US" sz="1500" b="1" dirty="0">
                <a:latin typeface="Courier New" panose="02070309020205020404" pitchFamily="49" charset="0"/>
              </a:rPr>
              <a:t>	    </a:t>
            </a:r>
            <a:r>
              <a:rPr lang="en-US" altLang="en-US" sz="1500" dirty="0">
                <a:latin typeface="Courier New" panose="02070309020205020404" pitchFamily="49" charset="0"/>
              </a:rPr>
              <a:t>print "Welcome to JUST University!"</a:t>
            </a:r>
            <a:endParaRPr lang="en-US" altLang="en-US" sz="1500" b="1" dirty="0">
              <a:latin typeface="Courier New" panose="02070309020205020404" pitchFamily="49" charset="0"/>
            </a:endParaRPr>
          </a:p>
          <a:p>
            <a:pPr lvl="1">
              <a:lnSpc>
                <a:spcPct val="80000"/>
              </a:lnSpc>
              <a:buFont typeface="Wingdings" pitchFamily="2" charset="2"/>
              <a:buNone/>
            </a:pPr>
            <a:r>
              <a:rPr lang="en-US" altLang="en-US" sz="1500" b="1" dirty="0">
                <a:latin typeface="Courier New" panose="02070309020205020404" pitchFamily="49" charset="0"/>
              </a:rPr>
              <a:t>	else:</a:t>
            </a:r>
          </a:p>
          <a:p>
            <a:pPr lvl="1">
              <a:lnSpc>
                <a:spcPct val="80000"/>
              </a:lnSpc>
              <a:buFont typeface="Wingdings" pitchFamily="2" charset="2"/>
              <a:buNone/>
            </a:pPr>
            <a:r>
              <a:rPr lang="en-US" altLang="en-US" sz="1500" dirty="0">
                <a:latin typeface="Courier New" panose="02070309020205020404" pitchFamily="49" charset="0"/>
              </a:rPr>
              <a:t>	    print "Your application is denied."</a:t>
            </a:r>
          </a:p>
          <a:p>
            <a:pPr lvl="1">
              <a:lnSpc>
                <a:spcPct val="80000"/>
              </a:lnSpc>
              <a:buFont typeface="Wingdings" pitchFamily="2" charset="2"/>
              <a:buNone/>
            </a:pPr>
            <a:endParaRPr lang="en-US" altLang="en-US" sz="1500" b="1" dirty="0">
              <a:latin typeface="Courier New" panose="02070309020205020404" pitchFamily="49" charset="0"/>
            </a:endParaRPr>
          </a:p>
          <a:p>
            <a:pPr>
              <a:lnSpc>
                <a:spcPct val="80000"/>
              </a:lnSpc>
            </a:pPr>
            <a:r>
              <a:rPr lang="en-US" altLang="en-US" sz="1800" dirty="0"/>
              <a:t>Multiple conditions can be chained with </a:t>
            </a:r>
            <a:r>
              <a:rPr lang="en-US" altLang="en-US" sz="1800" dirty="0" err="1">
                <a:latin typeface="Courier New" panose="02070309020205020404" pitchFamily="49" charset="0"/>
              </a:rPr>
              <a:t>elif</a:t>
            </a:r>
            <a:r>
              <a:rPr lang="en-US" altLang="en-US" sz="1800" dirty="0"/>
              <a:t> ("else if"):</a:t>
            </a:r>
          </a:p>
          <a:p>
            <a:pPr lvl="1">
              <a:lnSpc>
                <a:spcPct val="80000"/>
              </a:lnSpc>
              <a:buFont typeface="Wingdings" pitchFamily="2" charset="2"/>
              <a:buNone/>
            </a:pPr>
            <a:r>
              <a:rPr lang="en-US" altLang="en-US" sz="1600" dirty="0"/>
              <a:t>	</a:t>
            </a:r>
            <a:r>
              <a:rPr lang="en-US" altLang="en-US" sz="1600" dirty="0">
                <a:latin typeface="Courier New" panose="02070309020205020404" pitchFamily="49" charset="0"/>
              </a:rPr>
              <a:t>if </a:t>
            </a:r>
            <a:r>
              <a:rPr lang="en-US" altLang="en-US" sz="1600" b="1" i="1" dirty="0"/>
              <a:t>condition</a:t>
            </a:r>
            <a:r>
              <a:rPr lang="en-US" altLang="en-US" sz="1600" dirty="0">
                <a:latin typeface="Courier New" panose="02070309020205020404" pitchFamily="49" charset="0"/>
              </a:rPr>
              <a:t>:</a:t>
            </a:r>
          </a:p>
          <a:p>
            <a:pPr lvl="1">
              <a:lnSpc>
                <a:spcPct val="80000"/>
              </a:lnSpc>
              <a:buFont typeface="Wingdings" pitchFamily="2" charset="2"/>
              <a:buNone/>
            </a:pPr>
            <a:r>
              <a:rPr lang="en-US" altLang="en-US" sz="1600" dirty="0">
                <a:latin typeface="Courier New" panose="02070309020205020404" pitchFamily="49" charset="0"/>
              </a:rPr>
              <a:t>	    </a:t>
            </a:r>
            <a:r>
              <a:rPr lang="en-US" altLang="en-US" sz="1600" b="1" i="1" dirty="0"/>
              <a:t>statements</a:t>
            </a:r>
            <a:endParaRPr lang="en-US" altLang="en-US" sz="1600" dirty="0">
              <a:latin typeface="Courier New" panose="02070309020205020404" pitchFamily="49" charset="0"/>
            </a:endParaRPr>
          </a:p>
          <a:p>
            <a:pPr lvl="1">
              <a:lnSpc>
                <a:spcPct val="80000"/>
              </a:lnSpc>
              <a:buFont typeface="Wingdings" pitchFamily="2" charset="2"/>
              <a:buNone/>
            </a:pPr>
            <a:r>
              <a:rPr lang="en-US" altLang="en-US" sz="1600" dirty="0"/>
              <a:t>	</a:t>
            </a:r>
            <a:r>
              <a:rPr lang="en-US" altLang="en-US" sz="1600" dirty="0" err="1">
                <a:latin typeface="Courier New" panose="02070309020205020404" pitchFamily="49" charset="0"/>
              </a:rPr>
              <a:t>elif</a:t>
            </a:r>
            <a:r>
              <a:rPr lang="en-US" altLang="en-US" sz="1600" dirty="0">
                <a:latin typeface="Courier New" panose="02070309020205020404" pitchFamily="49" charset="0"/>
              </a:rPr>
              <a:t> </a:t>
            </a:r>
            <a:r>
              <a:rPr lang="en-US" altLang="en-US" sz="1600" b="1" i="1" dirty="0"/>
              <a:t>condition</a:t>
            </a:r>
            <a:r>
              <a:rPr lang="en-US" altLang="en-US" sz="1600" dirty="0">
                <a:latin typeface="Courier New" panose="02070309020205020404" pitchFamily="49" charset="0"/>
              </a:rPr>
              <a:t>:</a:t>
            </a:r>
          </a:p>
          <a:p>
            <a:pPr lvl="1">
              <a:lnSpc>
                <a:spcPct val="80000"/>
              </a:lnSpc>
              <a:buFont typeface="Wingdings" pitchFamily="2" charset="2"/>
              <a:buNone/>
            </a:pPr>
            <a:r>
              <a:rPr lang="en-US" altLang="en-US" sz="1600" dirty="0">
                <a:latin typeface="Courier New" panose="02070309020205020404" pitchFamily="49" charset="0"/>
              </a:rPr>
              <a:t>	    </a:t>
            </a:r>
            <a:r>
              <a:rPr lang="en-US" altLang="en-US" sz="1600" b="1" i="1" dirty="0"/>
              <a:t>statements</a:t>
            </a:r>
            <a:endParaRPr lang="en-US" altLang="en-US" sz="1600" dirty="0">
              <a:latin typeface="Courier New" panose="02070309020205020404" pitchFamily="49" charset="0"/>
            </a:endParaRPr>
          </a:p>
          <a:p>
            <a:pPr lvl="1">
              <a:lnSpc>
                <a:spcPct val="80000"/>
              </a:lnSpc>
              <a:buFont typeface="Wingdings" pitchFamily="2" charset="2"/>
              <a:buNone/>
            </a:pPr>
            <a:r>
              <a:rPr lang="en-US" altLang="en-US" sz="1600" dirty="0">
                <a:latin typeface="Courier New" panose="02070309020205020404" pitchFamily="49" charset="0"/>
              </a:rPr>
              <a:t>	else:</a:t>
            </a:r>
          </a:p>
          <a:p>
            <a:pPr lvl="1">
              <a:lnSpc>
                <a:spcPct val="80000"/>
              </a:lnSpc>
              <a:buFont typeface="Wingdings" pitchFamily="2" charset="2"/>
              <a:buNone/>
            </a:pPr>
            <a:r>
              <a:rPr lang="en-US" altLang="en-US" sz="1600" dirty="0">
                <a:latin typeface="Courier New" panose="02070309020205020404" pitchFamily="49" charset="0"/>
              </a:rPr>
              <a:t>	    </a:t>
            </a:r>
            <a:r>
              <a:rPr lang="en-US" altLang="en-US" sz="1600" b="1" i="1" dirty="0"/>
              <a:t>statements</a:t>
            </a:r>
            <a:endParaRPr lang="en-US" altLang="en-US" sz="1600" dirty="0">
              <a:latin typeface="Courier New" panose="02070309020205020404" pitchFamily="49" charset="0"/>
            </a:endParaRPr>
          </a:p>
          <a:p>
            <a:pPr lvl="1">
              <a:lnSpc>
                <a:spcPct val="80000"/>
              </a:lnSpc>
              <a:buFont typeface="Wingdings" pitchFamily="2" charset="2"/>
              <a:buNone/>
            </a:pPr>
            <a:endParaRPr lang="en-US" altLang="en-US" sz="1500" b="1" dirty="0">
              <a:latin typeface="Courier New" panose="02070309020205020404" pitchFamily="49" charset="0"/>
            </a:endParaRPr>
          </a:p>
        </p:txBody>
      </p:sp>
      <p:pic>
        <p:nvPicPr>
          <p:cNvPr id="1520644" name="Picture 4" descr="if_else">
            <a:extLst>
              <a:ext uri="{FF2B5EF4-FFF2-40B4-BE49-F238E27FC236}">
                <a16:creationId xmlns:a16="http://schemas.microsoft.com/office/drawing/2014/main" id="{D09890FD-4F7B-5D4C-8122-A901476322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1656" y="300038"/>
            <a:ext cx="4268089" cy="277058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E4436D84-AFCE-734F-984A-4E1D18B434F4}"/>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A39ACE06-B8F2-B24A-85D9-173249B12903}"/>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F68BB204-6C24-9D48-B953-B6F4BDE7E1FC}"/>
              </a:ext>
            </a:extLst>
          </p:cNvPr>
          <p:cNvSpPr>
            <a:spLocks noGrp="1"/>
          </p:cNvSpPr>
          <p:nvPr>
            <p:ph type="sldNum" sz="quarter" idx="12"/>
          </p:nvPr>
        </p:nvSpPr>
        <p:spPr/>
        <p:txBody>
          <a:bodyPr/>
          <a:lstStyle/>
          <a:p>
            <a:fld id="{D8C2E80E-A818-EA4B-839C-9030708D7285}" type="slidenum">
              <a:rPr lang="en-US" smtClean="0"/>
              <a:t>62</a:t>
            </a:fld>
            <a:endParaRPr lang="en-US" dirty="0"/>
          </a:p>
        </p:txBody>
      </p:sp>
    </p:spTree>
    <p:extLst>
      <p:ext uri="{BB962C8B-B14F-4D97-AF65-F5344CB8AC3E}">
        <p14:creationId xmlns:p14="http://schemas.microsoft.com/office/powerpoint/2010/main" val="3316128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066" name="Rectangle 2">
            <a:extLst>
              <a:ext uri="{FF2B5EF4-FFF2-40B4-BE49-F238E27FC236}">
                <a16:creationId xmlns:a16="http://schemas.microsoft.com/office/drawing/2014/main" id="{575DECEC-6E97-1044-BACD-49016A6B20F1}"/>
              </a:ext>
            </a:extLst>
          </p:cNvPr>
          <p:cNvSpPr>
            <a:spLocks noGrp="1" noChangeArrowheads="1"/>
          </p:cNvSpPr>
          <p:nvPr>
            <p:ph type="title"/>
          </p:nvPr>
        </p:nvSpPr>
        <p:spPr/>
        <p:txBody>
          <a:bodyPr/>
          <a:lstStyle/>
          <a:p>
            <a:r>
              <a:rPr lang="en-US" altLang="en-US" b="1" dirty="0">
                <a:latin typeface="Courier New" panose="02070309020205020404" pitchFamily="49" charset="0"/>
              </a:rPr>
              <a:t>while</a:t>
            </a:r>
            <a:endParaRPr lang="en-US" altLang="en-US" b="1" dirty="0"/>
          </a:p>
        </p:txBody>
      </p:sp>
      <p:sp>
        <p:nvSpPr>
          <p:cNvPr id="1496067" name="Rectangle 3">
            <a:extLst>
              <a:ext uri="{FF2B5EF4-FFF2-40B4-BE49-F238E27FC236}">
                <a16:creationId xmlns:a16="http://schemas.microsoft.com/office/drawing/2014/main" id="{059F12E3-985E-6147-A6D6-2CEA0CC95F4E}"/>
              </a:ext>
            </a:extLst>
          </p:cNvPr>
          <p:cNvSpPr>
            <a:spLocks noGrp="1" noChangeArrowheads="1"/>
          </p:cNvSpPr>
          <p:nvPr>
            <p:ph type="body" idx="1"/>
          </p:nvPr>
        </p:nvSpPr>
        <p:spPr/>
        <p:txBody>
          <a:bodyPr>
            <a:normAutofit lnSpcReduction="10000"/>
          </a:bodyPr>
          <a:lstStyle/>
          <a:p>
            <a:r>
              <a:rPr lang="en-US" altLang="en-US" sz="1800" b="1">
                <a:latin typeface="Courier New" panose="02070309020205020404" pitchFamily="49" charset="0"/>
              </a:rPr>
              <a:t>while</a:t>
            </a:r>
            <a:r>
              <a:rPr lang="en-US" altLang="en-US" sz="1800" b="1"/>
              <a:t> loop</a:t>
            </a:r>
            <a:r>
              <a:rPr lang="en-US" altLang="en-US" sz="1800"/>
              <a:t>: Executes a group of statements as long as a condition is True.</a:t>
            </a:r>
          </a:p>
          <a:p>
            <a:pPr lvl="1"/>
            <a:r>
              <a:rPr lang="en-US" altLang="en-US"/>
              <a:t>good for </a:t>
            </a:r>
            <a:r>
              <a:rPr lang="en-US" altLang="en-US" i="1"/>
              <a:t>indefinite loops </a:t>
            </a:r>
            <a:r>
              <a:rPr lang="en-US" altLang="en-US"/>
              <a:t>(repeat an unknown number of times)</a:t>
            </a:r>
            <a:endParaRPr lang="en-US" altLang="en-US" i="1"/>
          </a:p>
          <a:p>
            <a:pPr lvl="1"/>
            <a:endParaRPr lang="en-US" altLang="en-US" sz="800"/>
          </a:p>
          <a:p>
            <a:r>
              <a:rPr lang="en-US" altLang="en-US"/>
              <a:t>Syntax:</a:t>
            </a:r>
          </a:p>
          <a:p>
            <a:pPr lvl="1">
              <a:buFont typeface="Wingdings" pitchFamily="2" charset="2"/>
              <a:buNone/>
            </a:pPr>
            <a:r>
              <a:rPr lang="en-US" altLang="en-US"/>
              <a:t>	</a:t>
            </a:r>
            <a:r>
              <a:rPr lang="en-US" altLang="en-US">
                <a:latin typeface="Courier New" panose="02070309020205020404" pitchFamily="49" charset="0"/>
              </a:rPr>
              <a:t>while </a:t>
            </a:r>
            <a:r>
              <a:rPr lang="en-US" altLang="en-US" b="1" i="1"/>
              <a:t>condition</a:t>
            </a:r>
            <a:r>
              <a:rPr lang="en-US" altLang="en-US">
                <a:latin typeface="Courier New" panose="02070309020205020404" pitchFamily="49" charset="0"/>
              </a:rPr>
              <a:t>:</a:t>
            </a:r>
          </a:p>
          <a:p>
            <a:pPr lvl="1">
              <a:buFont typeface="Wingdings" pitchFamily="2" charset="2"/>
              <a:buNone/>
            </a:pPr>
            <a:r>
              <a:rPr lang="en-US" altLang="en-US">
                <a:latin typeface="Courier New" panose="02070309020205020404" pitchFamily="49" charset="0"/>
              </a:rPr>
              <a:t>	    </a:t>
            </a:r>
            <a:r>
              <a:rPr lang="en-US" altLang="en-US" b="1" i="1"/>
              <a:t>statements</a:t>
            </a:r>
            <a:endParaRPr lang="en-US" altLang="en-US">
              <a:latin typeface="Courier New" panose="02070309020205020404" pitchFamily="49" charset="0"/>
            </a:endParaRPr>
          </a:p>
          <a:p>
            <a:pPr lvl="1">
              <a:buFont typeface="Wingdings" pitchFamily="2" charset="2"/>
              <a:buNone/>
            </a:pPr>
            <a:endParaRPr lang="en-US" altLang="en-US" sz="700">
              <a:latin typeface="Courier New" panose="02070309020205020404" pitchFamily="49" charset="0"/>
            </a:endParaRPr>
          </a:p>
          <a:p>
            <a:r>
              <a:rPr lang="en-US" altLang="en-US"/>
              <a:t>Example:</a:t>
            </a:r>
          </a:p>
          <a:p>
            <a:pPr lvl="1">
              <a:buFont typeface="Wingdings" pitchFamily="2" charset="2"/>
              <a:buNone/>
            </a:pPr>
            <a:r>
              <a:rPr lang="en-US" altLang="en-US">
                <a:latin typeface="Courier New" panose="02070309020205020404" pitchFamily="49" charset="0"/>
              </a:rPr>
              <a:t>	number = 1</a:t>
            </a:r>
          </a:p>
          <a:p>
            <a:pPr lvl="1">
              <a:buFont typeface="Wingdings" pitchFamily="2" charset="2"/>
              <a:buNone/>
            </a:pPr>
            <a:r>
              <a:rPr lang="en-US" altLang="en-US" b="1">
                <a:latin typeface="Courier New" panose="02070309020205020404" pitchFamily="49" charset="0"/>
              </a:rPr>
              <a:t>	while number &lt; 200:</a:t>
            </a:r>
          </a:p>
          <a:p>
            <a:pPr lvl="1">
              <a:buFont typeface="Wingdings" pitchFamily="2" charset="2"/>
              <a:buNone/>
            </a:pPr>
            <a:r>
              <a:rPr lang="en-US" altLang="en-US">
                <a:latin typeface="Courier New" panose="02070309020205020404" pitchFamily="49" charset="0"/>
              </a:rPr>
              <a:t>	    print number, </a:t>
            </a:r>
          </a:p>
          <a:p>
            <a:pPr lvl="1">
              <a:buFont typeface="Wingdings" pitchFamily="2" charset="2"/>
              <a:buNone/>
            </a:pPr>
            <a:r>
              <a:rPr lang="en-US" altLang="en-US">
                <a:latin typeface="Courier New" panose="02070309020205020404" pitchFamily="49" charset="0"/>
              </a:rPr>
              <a:t>	    number = number * 2</a:t>
            </a:r>
          </a:p>
          <a:p>
            <a:pPr lvl="1">
              <a:buFont typeface="Wingdings" pitchFamily="2" charset="2"/>
              <a:buNone/>
            </a:pPr>
            <a:endParaRPr lang="en-US" altLang="en-US" b="1">
              <a:latin typeface="Courier New" panose="02070309020205020404" pitchFamily="49" charset="0"/>
            </a:endParaRPr>
          </a:p>
          <a:p>
            <a:pPr lvl="1"/>
            <a:r>
              <a:rPr lang="en-US" altLang="en-US"/>
              <a:t>Output:</a:t>
            </a:r>
          </a:p>
          <a:p>
            <a:pPr lvl="1">
              <a:buFont typeface="Wingdings" pitchFamily="2" charset="2"/>
              <a:buNone/>
            </a:pPr>
            <a:r>
              <a:rPr lang="en-US" altLang="en-US">
                <a:latin typeface="Courier New" panose="02070309020205020404" pitchFamily="49" charset="0"/>
              </a:rPr>
              <a:t>	1 2 4 8 16 32 64 128</a:t>
            </a:r>
            <a:endParaRPr lang="en-US" altLang="en-US"/>
          </a:p>
        </p:txBody>
      </p:sp>
      <p:pic>
        <p:nvPicPr>
          <p:cNvPr id="1496068" name="Picture 4" descr="while">
            <a:extLst>
              <a:ext uri="{FF2B5EF4-FFF2-40B4-BE49-F238E27FC236}">
                <a16:creationId xmlns:a16="http://schemas.microsoft.com/office/drawing/2014/main" id="{2ECAE7CD-4FC8-9840-BC17-9DE2BCAB2E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9756" y="2433171"/>
            <a:ext cx="3761015" cy="357956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CB68BA0F-EB54-CC48-BE89-C335C72D1696}"/>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F165D877-49D1-B04D-AEED-74D9D9645CDF}"/>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F90493F7-D6AE-6248-AFE3-116EB03BF8AA}"/>
              </a:ext>
            </a:extLst>
          </p:cNvPr>
          <p:cNvSpPr>
            <a:spLocks noGrp="1"/>
          </p:cNvSpPr>
          <p:nvPr>
            <p:ph type="sldNum" sz="quarter" idx="12"/>
          </p:nvPr>
        </p:nvSpPr>
        <p:spPr/>
        <p:txBody>
          <a:bodyPr/>
          <a:lstStyle/>
          <a:p>
            <a:fld id="{D8C2E80E-A818-EA4B-839C-9030708D7285}" type="slidenum">
              <a:rPr lang="en-US" smtClean="0"/>
              <a:t>63</a:t>
            </a:fld>
            <a:endParaRPr lang="en-US" dirty="0"/>
          </a:p>
        </p:txBody>
      </p:sp>
    </p:spTree>
    <p:extLst>
      <p:ext uri="{BB962C8B-B14F-4D97-AF65-F5344CB8AC3E}">
        <p14:creationId xmlns:p14="http://schemas.microsoft.com/office/powerpoint/2010/main" val="36314158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0162" name="Rectangle 2">
            <a:extLst>
              <a:ext uri="{FF2B5EF4-FFF2-40B4-BE49-F238E27FC236}">
                <a16:creationId xmlns:a16="http://schemas.microsoft.com/office/drawing/2014/main" id="{869EB2B2-D075-A94F-97AF-2E837F5BAA98}"/>
              </a:ext>
            </a:extLst>
          </p:cNvPr>
          <p:cNvSpPr>
            <a:spLocks noGrp="1" noChangeArrowheads="1"/>
          </p:cNvSpPr>
          <p:nvPr>
            <p:ph type="title"/>
          </p:nvPr>
        </p:nvSpPr>
        <p:spPr/>
        <p:txBody>
          <a:bodyPr/>
          <a:lstStyle/>
          <a:p>
            <a:r>
              <a:rPr lang="en-US" altLang="en-US"/>
              <a:t>Logic</a:t>
            </a:r>
          </a:p>
        </p:txBody>
      </p:sp>
      <p:sp>
        <p:nvSpPr>
          <p:cNvPr id="1500163" name="Rectangle 3">
            <a:extLst>
              <a:ext uri="{FF2B5EF4-FFF2-40B4-BE49-F238E27FC236}">
                <a16:creationId xmlns:a16="http://schemas.microsoft.com/office/drawing/2014/main" id="{EEA7CD62-FE34-2145-AB39-8E6057ED7453}"/>
              </a:ext>
            </a:extLst>
          </p:cNvPr>
          <p:cNvSpPr>
            <a:spLocks noGrp="1" noChangeArrowheads="1"/>
          </p:cNvSpPr>
          <p:nvPr>
            <p:ph type="body" idx="1"/>
          </p:nvPr>
        </p:nvSpPr>
        <p:spPr>
          <a:xfrm>
            <a:off x="314325" y="1240970"/>
            <a:ext cx="11387137" cy="5617029"/>
          </a:xfrm>
        </p:spPr>
        <p:txBody>
          <a:bodyPr>
            <a:normAutofit/>
          </a:bodyPr>
          <a:lstStyle/>
          <a:p>
            <a:r>
              <a:rPr lang="en-US" altLang="en-US" dirty="0"/>
              <a:t>Many logical expressions use </a:t>
            </a:r>
            <a:r>
              <a:rPr lang="en-US" altLang="en-US" i="1" dirty="0"/>
              <a:t>relational operators</a:t>
            </a:r>
            <a:r>
              <a:rPr lang="en-US" altLang="en-US" dirty="0"/>
              <a:t>:</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r>
              <a:rPr lang="en-US" altLang="en-US" dirty="0"/>
              <a:t>Logical expressions can be combined with </a:t>
            </a:r>
            <a:r>
              <a:rPr lang="en-US" altLang="en-US" i="1" dirty="0"/>
              <a:t>logical operators</a:t>
            </a:r>
            <a:r>
              <a:rPr lang="en-US" altLang="en-US" dirty="0"/>
              <a:t>:</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r>
              <a:rPr lang="en-US" altLang="en-US" b="1" dirty="0"/>
              <a:t>Exercise: </a:t>
            </a:r>
            <a:r>
              <a:rPr lang="en-US" altLang="en-US" dirty="0"/>
              <a:t>Write code to display and count the factors of a number.</a:t>
            </a:r>
          </a:p>
        </p:txBody>
      </p:sp>
      <p:graphicFrame>
        <p:nvGraphicFramePr>
          <p:cNvPr id="1500279" name="Group 119">
            <a:extLst>
              <a:ext uri="{FF2B5EF4-FFF2-40B4-BE49-F238E27FC236}">
                <a16:creationId xmlns:a16="http://schemas.microsoft.com/office/drawing/2014/main" id="{F493BC17-4E1B-2242-9B8A-F4D13E868114}"/>
              </a:ext>
            </a:extLst>
          </p:cNvPr>
          <p:cNvGraphicFramePr>
            <a:graphicFrameLocks noGrp="1"/>
          </p:cNvGraphicFramePr>
          <p:nvPr/>
        </p:nvGraphicFramePr>
        <p:xfrm>
          <a:off x="2572884" y="4827137"/>
          <a:ext cx="5245100" cy="1371600"/>
        </p:xfrm>
        <a:graphic>
          <a:graphicData uri="http://schemas.openxmlformats.org/drawingml/2006/table">
            <a:tbl>
              <a:tblPr/>
              <a:tblGrid>
                <a:gridCol w="1333500">
                  <a:extLst>
                    <a:ext uri="{9D8B030D-6E8A-4147-A177-3AD203B41FA5}">
                      <a16:colId xmlns:a16="http://schemas.microsoft.com/office/drawing/2014/main" val="3717823108"/>
                    </a:ext>
                  </a:extLst>
                </a:gridCol>
                <a:gridCol w="2914650">
                  <a:extLst>
                    <a:ext uri="{9D8B030D-6E8A-4147-A177-3AD203B41FA5}">
                      <a16:colId xmlns:a16="http://schemas.microsoft.com/office/drawing/2014/main" val="2096396499"/>
                    </a:ext>
                  </a:extLst>
                </a:gridCol>
                <a:gridCol w="996950">
                  <a:extLst>
                    <a:ext uri="{9D8B030D-6E8A-4147-A177-3AD203B41FA5}">
                      <a16:colId xmlns:a16="http://schemas.microsoft.com/office/drawing/2014/main" val="2465995708"/>
                    </a:ext>
                  </a:extLst>
                </a:gridCol>
              </a:tblGrid>
              <a:tr h="342900">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1"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Operator</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1"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rPr>
                        <a:t>Example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1"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Result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508930177"/>
                  </a:ext>
                </a:extLst>
              </a:tr>
              <a:tr h="342900">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and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9 != 6 and 2 &lt; 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True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350948026"/>
                  </a:ext>
                </a:extLst>
              </a:tr>
              <a:tr h="342900">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or</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2 == 3 or -1 &lt; 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True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546922110"/>
                  </a:ext>
                </a:extLst>
              </a:tr>
              <a:tr h="342900">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not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not 7 &gt; 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False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904401657"/>
                  </a:ext>
                </a:extLst>
              </a:tr>
            </a:tbl>
          </a:graphicData>
        </a:graphic>
      </p:graphicFrame>
      <p:graphicFrame>
        <p:nvGraphicFramePr>
          <p:cNvPr id="1500237" name="Group 77">
            <a:extLst>
              <a:ext uri="{FF2B5EF4-FFF2-40B4-BE49-F238E27FC236}">
                <a16:creationId xmlns:a16="http://schemas.microsoft.com/office/drawing/2014/main" id="{B2A17BA9-FDE7-844E-BC9C-3899BD33B5B0}"/>
              </a:ext>
            </a:extLst>
          </p:cNvPr>
          <p:cNvGraphicFramePr>
            <a:graphicFrameLocks noGrp="1"/>
          </p:cNvGraphicFramePr>
          <p:nvPr/>
        </p:nvGraphicFramePr>
        <p:xfrm>
          <a:off x="2215355" y="1704743"/>
          <a:ext cx="7585075" cy="2344741"/>
        </p:xfrm>
        <a:graphic>
          <a:graphicData uri="http://schemas.openxmlformats.org/drawingml/2006/table">
            <a:tbl>
              <a:tblPr/>
              <a:tblGrid>
                <a:gridCol w="1524000">
                  <a:extLst>
                    <a:ext uri="{9D8B030D-6E8A-4147-A177-3AD203B41FA5}">
                      <a16:colId xmlns:a16="http://schemas.microsoft.com/office/drawing/2014/main" val="2485922841"/>
                    </a:ext>
                  </a:extLst>
                </a:gridCol>
                <a:gridCol w="2641600">
                  <a:extLst>
                    <a:ext uri="{9D8B030D-6E8A-4147-A177-3AD203B41FA5}">
                      <a16:colId xmlns:a16="http://schemas.microsoft.com/office/drawing/2014/main" val="1449830079"/>
                    </a:ext>
                  </a:extLst>
                </a:gridCol>
                <a:gridCol w="1895475">
                  <a:extLst>
                    <a:ext uri="{9D8B030D-6E8A-4147-A177-3AD203B41FA5}">
                      <a16:colId xmlns:a16="http://schemas.microsoft.com/office/drawing/2014/main" val="492398238"/>
                    </a:ext>
                  </a:extLst>
                </a:gridCol>
                <a:gridCol w="1524000">
                  <a:extLst>
                    <a:ext uri="{9D8B030D-6E8A-4147-A177-3AD203B41FA5}">
                      <a16:colId xmlns:a16="http://schemas.microsoft.com/office/drawing/2014/main" val="4276795328"/>
                    </a:ext>
                  </a:extLst>
                </a:gridCol>
              </a:tblGrid>
              <a:tr h="334963">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1"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rPr>
                        <a:t>Operator</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1"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Meaning</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1"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Example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1"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Result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6502711"/>
                  </a:ext>
                </a:extLst>
              </a:tr>
              <a:tr h="334963">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equals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1 + 1 == 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True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63944673"/>
                  </a:ext>
                </a:extLst>
              </a:tr>
              <a:tr h="334963">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does not equal</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3.2 != 2.5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True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660748333"/>
                  </a:ext>
                </a:extLst>
              </a:tr>
              <a:tr h="334963">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&lt;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less than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10 &lt; 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False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279499230"/>
                  </a:ext>
                </a:extLst>
              </a:tr>
              <a:tr h="334963">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&gt;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greater than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10 &gt; 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True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566386476"/>
                  </a:ext>
                </a:extLst>
              </a:tr>
              <a:tr h="334963">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&lt;=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less than or equal to</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126 &lt;= 100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False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982576633"/>
                  </a:ext>
                </a:extLst>
              </a:tr>
              <a:tr h="334963">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&gt;=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greater than or equal to</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5.0 &gt;= 5.0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True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464447450"/>
                  </a:ext>
                </a:extLst>
              </a:tr>
            </a:tbl>
          </a:graphicData>
        </a:graphic>
      </p:graphicFrame>
      <p:sp>
        <p:nvSpPr>
          <p:cNvPr id="2" name="Date Placeholder 1">
            <a:extLst>
              <a:ext uri="{FF2B5EF4-FFF2-40B4-BE49-F238E27FC236}">
                <a16:creationId xmlns:a16="http://schemas.microsoft.com/office/drawing/2014/main" id="{7224A1BE-FCEA-9345-9509-A7BB24A552AD}"/>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D38BD1C9-B5C0-CF44-955F-30140A22EDFC}"/>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B2F5264C-B571-1343-9D70-90829F6B3025}"/>
              </a:ext>
            </a:extLst>
          </p:cNvPr>
          <p:cNvSpPr>
            <a:spLocks noGrp="1"/>
          </p:cNvSpPr>
          <p:nvPr>
            <p:ph type="sldNum" sz="quarter" idx="12"/>
          </p:nvPr>
        </p:nvSpPr>
        <p:spPr/>
        <p:txBody>
          <a:bodyPr/>
          <a:lstStyle/>
          <a:p>
            <a:fld id="{D8C2E80E-A818-EA4B-839C-9030708D7285}" type="slidenum">
              <a:rPr lang="en-US" smtClean="0"/>
              <a:t>64</a:t>
            </a:fld>
            <a:endParaRPr lang="en-US" dirty="0"/>
          </a:p>
        </p:txBody>
      </p:sp>
    </p:spTree>
    <p:extLst>
      <p:ext uri="{BB962C8B-B14F-4D97-AF65-F5344CB8AC3E}">
        <p14:creationId xmlns:p14="http://schemas.microsoft.com/office/powerpoint/2010/main" val="31061959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3954" name="Rectangle 2">
            <a:extLst>
              <a:ext uri="{FF2B5EF4-FFF2-40B4-BE49-F238E27FC236}">
                <a16:creationId xmlns:a16="http://schemas.microsoft.com/office/drawing/2014/main" id="{A1FFB125-42BC-EB4B-922A-5D1DD948916C}"/>
              </a:ext>
            </a:extLst>
          </p:cNvPr>
          <p:cNvSpPr>
            <a:spLocks noGrp="1" noChangeArrowheads="1"/>
          </p:cNvSpPr>
          <p:nvPr>
            <p:ph type="body" idx="1"/>
          </p:nvPr>
        </p:nvSpPr>
        <p:spPr>
          <a:xfrm>
            <a:off x="314325" y="1489358"/>
            <a:ext cx="11572875" cy="4783426"/>
          </a:xfrm>
          <a:ln/>
          <a:extLs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rtlCol="0">
            <a:spAutoFit/>
          </a:bodyPr>
          <a:lstStyle/>
          <a:p>
            <a:pPr marL="339725" indent="-339725"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1800" b="1" dirty="0"/>
              <a:t>string</a:t>
            </a:r>
            <a:r>
              <a:rPr lang="en-GB" altLang="en-US" sz="1800" dirty="0"/>
              <a:t>: A sequence of text characters in a program.</a:t>
            </a:r>
          </a:p>
          <a:p>
            <a:pPr marL="739775" lvl="1" indent="-282575"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1600" dirty="0"/>
              <a:t>Strings start and end with quotation mark </a:t>
            </a:r>
            <a:r>
              <a:rPr lang="en-GB" altLang="en-US" sz="1600" dirty="0">
                <a:latin typeface="Courier New" panose="02070309020205020404" pitchFamily="49" charset="0"/>
              </a:rPr>
              <a:t>"</a:t>
            </a:r>
            <a:r>
              <a:rPr lang="en-GB" altLang="en-US" sz="1600" dirty="0"/>
              <a:t> or apostrophe </a:t>
            </a:r>
            <a:r>
              <a:rPr lang="en-GB" altLang="en-US" sz="1600" dirty="0">
                <a:latin typeface="Courier New" panose="02070309020205020404" pitchFamily="49" charset="0"/>
              </a:rPr>
              <a:t>'</a:t>
            </a:r>
            <a:r>
              <a:rPr lang="en-GB" altLang="en-US" sz="1600" dirty="0"/>
              <a:t> characters.</a:t>
            </a:r>
          </a:p>
          <a:p>
            <a:pPr marL="739775" lvl="1" indent="-282575"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1600" dirty="0"/>
              <a:t>Examples:</a:t>
            </a:r>
            <a:br>
              <a:rPr lang="en-GB" altLang="en-US" sz="1600" dirty="0"/>
            </a:br>
            <a:br>
              <a:rPr lang="en-GB" altLang="en-US" sz="600" dirty="0"/>
            </a:br>
            <a:r>
              <a:rPr lang="en-GB" altLang="en-US" sz="1600" dirty="0">
                <a:latin typeface="Courier New" panose="02070309020205020404" pitchFamily="49" charset="0"/>
              </a:rPr>
              <a:t>"hello"</a:t>
            </a:r>
            <a:br>
              <a:rPr lang="en-GB" altLang="en-US" sz="1600" dirty="0">
                <a:latin typeface="Courier New" panose="02070309020205020404" pitchFamily="49" charset="0"/>
              </a:rPr>
            </a:br>
            <a:r>
              <a:rPr lang="en-GB" altLang="en-US" sz="1600" dirty="0">
                <a:latin typeface="Courier New" panose="02070309020205020404" pitchFamily="49" charset="0"/>
              </a:rPr>
              <a:t>"This is a string"</a:t>
            </a:r>
            <a:br>
              <a:rPr lang="en-GB" altLang="en-US" sz="1600" dirty="0">
                <a:latin typeface="Courier New" panose="02070309020205020404" pitchFamily="49" charset="0"/>
              </a:rPr>
            </a:br>
            <a:r>
              <a:rPr lang="en-GB" altLang="en-US" sz="1600" dirty="0">
                <a:latin typeface="Courier New" panose="02070309020205020404" pitchFamily="49" charset="0"/>
              </a:rPr>
              <a:t>"This, too, is a string.   It can be very long!"</a:t>
            </a:r>
          </a:p>
          <a:p>
            <a:pPr marL="739775" lvl="1" indent="-282575"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altLang="en-US" sz="700" dirty="0">
              <a:latin typeface="Courier New" panose="02070309020205020404" pitchFamily="49" charset="0"/>
            </a:endParaRPr>
          </a:p>
          <a:p>
            <a:pPr marL="339725" indent="-339725" defTabSz="449263">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1600" dirty="0"/>
              <a:t>A string may not span across multiple lines or contain a " character.</a:t>
            </a:r>
            <a:br>
              <a:rPr lang="en-GB" altLang="en-US" sz="1600" dirty="0"/>
            </a:br>
            <a:r>
              <a:rPr lang="en-GB" altLang="en-US" sz="1600" dirty="0">
                <a:solidFill>
                  <a:srgbClr val="800000"/>
                </a:solidFill>
                <a:latin typeface="Courier New" panose="02070309020205020404" pitchFamily="49" charset="0"/>
              </a:rPr>
              <a:t>"This is not</a:t>
            </a:r>
            <a:br>
              <a:rPr lang="en-GB" altLang="en-US" sz="1600" dirty="0">
                <a:solidFill>
                  <a:srgbClr val="800000"/>
                </a:solidFill>
                <a:latin typeface="Courier New" panose="02070309020205020404" pitchFamily="49" charset="0"/>
              </a:rPr>
            </a:br>
            <a:r>
              <a:rPr lang="en-GB" altLang="en-US" sz="1600" dirty="0">
                <a:solidFill>
                  <a:srgbClr val="800000"/>
                </a:solidFill>
                <a:latin typeface="Courier New" panose="02070309020205020404" pitchFamily="49" charset="0"/>
              </a:rPr>
              <a:t>a legal String."</a:t>
            </a:r>
          </a:p>
          <a:p>
            <a:pPr marL="339725" indent="-339725" defTabSz="449263">
              <a:spcBef>
                <a:spcPts val="600"/>
              </a:spcBef>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1600" dirty="0">
                <a:solidFill>
                  <a:srgbClr val="800000"/>
                </a:solidFill>
                <a:latin typeface="Courier New" panose="02070309020205020404" pitchFamily="49" charset="0"/>
              </a:rPr>
              <a:t>	"This is not a "legal" String either."</a:t>
            </a:r>
            <a:br>
              <a:rPr lang="en-GB" altLang="en-US" sz="1600" dirty="0">
                <a:solidFill>
                  <a:srgbClr val="800000"/>
                </a:solidFill>
                <a:latin typeface="Courier New" panose="02070309020205020404" pitchFamily="49" charset="0"/>
              </a:rPr>
            </a:br>
            <a:endParaRPr lang="en-GB" altLang="en-US" sz="800" dirty="0"/>
          </a:p>
          <a:p>
            <a:pPr marL="339725" indent="-339725" defTabSz="449263">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1600" dirty="0"/>
              <a:t>A string can represent characters by preceding them with a backslash.</a:t>
            </a:r>
          </a:p>
          <a:p>
            <a:pPr marL="739775" lvl="1" indent="-282575" defTabSz="449263">
              <a:lnSpc>
                <a:spcPct val="80000"/>
              </a:lnSpc>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1400" dirty="0">
                <a:latin typeface="Courier New" panose="02070309020205020404" pitchFamily="49" charset="0"/>
              </a:rPr>
              <a:t>\t	</a:t>
            </a:r>
            <a:r>
              <a:rPr lang="en-GB" altLang="en-US" sz="1400" dirty="0"/>
              <a:t>tab character</a:t>
            </a:r>
          </a:p>
          <a:p>
            <a:pPr marL="739775" lvl="1" indent="-282575" defTabSz="449263">
              <a:lnSpc>
                <a:spcPct val="80000"/>
              </a:lnSpc>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1400" dirty="0">
                <a:latin typeface="Courier New" panose="02070309020205020404" pitchFamily="49" charset="0"/>
              </a:rPr>
              <a:t>\n	</a:t>
            </a:r>
            <a:r>
              <a:rPr lang="en-GB" altLang="en-US" sz="1400" dirty="0"/>
              <a:t>new line character</a:t>
            </a:r>
          </a:p>
          <a:p>
            <a:pPr marL="739775" lvl="1" indent="-282575" defTabSz="449263">
              <a:lnSpc>
                <a:spcPct val="80000"/>
              </a:lnSpc>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1400" dirty="0">
                <a:latin typeface="Courier New" panose="02070309020205020404" pitchFamily="49" charset="0"/>
              </a:rPr>
              <a:t>\"	</a:t>
            </a:r>
            <a:r>
              <a:rPr lang="en-GB" altLang="en-US" sz="1400" dirty="0"/>
              <a:t>quotation mark character</a:t>
            </a:r>
          </a:p>
          <a:p>
            <a:pPr marL="739775" lvl="1" indent="-282575" defTabSz="449263">
              <a:lnSpc>
                <a:spcPct val="80000"/>
              </a:lnSpc>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1400" dirty="0">
                <a:latin typeface="Courier New" panose="02070309020205020404" pitchFamily="49" charset="0"/>
              </a:rPr>
              <a:t>\\	</a:t>
            </a:r>
            <a:r>
              <a:rPr lang="en-GB" altLang="en-US" sz="1400" dirty="0"/>
              <a:t>backslash character</a:t>
            </a:r>
          </a:p>
          <a:p>
            <a:pPr marL="739775" lvl="1" indent="-282575" defTabSz="449263">
              <a:lnSpc>
                <a:spcPct val="80000"/>
              </a:lnSpc>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altLang="en-US" sz="700" dirty="0"/>
          </a:p>
          <a:p>
            <a:pPr marL="739775" lvl="1" indent="-282575" defTabSz="449263">
              <a:lnSpc>
                <a:spcPct val="80000"/>
              </a:lnSpc>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1400" dirty="0"/>
              <a:t>Example:	</a:t>
            </a:r>
            <a:r>
              <a:rPr lang="en-GB" altLang="en-US" sz="1400" dirty="0">
                <a:latin typeface="Courier New" panose="02070309020205020404" pitchFamily="49" charset="0"/>
              </a:rPr>
              <a:t>"Hello\</a:t>
            </a:r>
            <a:r>
              <a:rPr lang="en-GB" altLang="en-US" sz="1400" dirty="0" err="1">
                <a:latin typeface="Courier New" panose="02070309020205020404" pitchFamily="49" charset="0"/>
              </a:rPr>
              <a:t>tthere</a:t>
            </a:r>
            <a:r>
              <a:rPr lang="en-GB" altLang="en-US" sz="1400" dirty="0">
                <a:latin typeface="Courier New" panose="02070309020205020404" pitchFamily="49" charset="0"/>
              </a:rPr>
              <a:t>\</a:t>
            </a:r>
            <a:r>
              <a:rPr lang="en-GB" altLang="en-US" sz="1400" dirty="0" err="1">
                <a:latin typeface="Courier New" panose="02070309020205020404" pitchFamily="49" charset="0"/>
              </a:rPr>
              <a:t>nHow</a:t>
            </a:r>
            <a:r>
              <a:rPr lang="en-GB" altLang="en-US" sz="1400" dirty="0">
                <a:latin typeface="Courier New" panose="02070309020205020404" pitchFamily="49" charset="0"/>
              </a:rPr>
              <a:t> are you?"</a:t>
            </a:r>
          </a:p>
        </p:txBody>
      </p:sp>
      <p:sp>
        <p:nvSpPr>
          <p:cNvPr id="1533955" name="Rectangle 3">
            <a:extLst>
              <a:ext uri="{FF2B5EF4-FFF2-40B4-BE49-F238E27FC236}">
                <a16:creationId xmlns:a16="http://schemas.microsoft.com/office/drawing/2014/main" id="{9E13CBF1-09B8-C34E-937F-78C6DA65DA4D}"/>
              </a:ext>
            </a:extLst>
          </p:cNvPr>
          <p:cNvSpPr>
            <a:spLocks noGrp="1" noChangeArrowheads="1"/>
          </p:cNvSpPr>
          <p:nvPr>
            <p:ph type="title"/>
          </p:nvPr>
        </p:nvSpPr>
        <p:spPr/>
        <p:txBody>
          <a:bodyPr/>
          <a:lstStyle/>
          <a:p>
            <a:r>
              <a:rPr lang="en-GB" altLang="en-US"/>
              <a:t>Strings</a:t>
            </a:r>
            <a:endParaRPr lang="en-US" altLang="en-US"/>
          </a:p>
        </p:txBody>
      </p:sp>
      <p:sp>
        <p:nvSpPr>
          <p:cNvPr id="2" name="Date Placeholder 1">
            <a:extLst>
              <a:ext uri="{FF2B5EF4-FFF2-40B4-BE49-F238E27FC236}">
                <a16:creationId xmlns:a16="http://schemas.microsoft.com/office/drawing/2014/main" id="{1B9E4336-3409-2443-B292-69684C0249F4}"/>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877A03A6-4A3D-A445-B333-8D1B13BCD47D}"/>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A615395D-38CE-A646-AB5A-E0C19D59EA60}"/>
              </a:ext>
            </a:extLst>
          </p:cNvPr>
          <p:cNvSpPr>
            <a:spLocks noGrp="1"/>
          </p:cNvSpPr>
          <p:nvPr>
            <p:ph type="sldNum" sz="quarter" idx="12"/>
          </p:nvPr>
        </p:nvSpPr>
        <p:spPr/>
        <p:txBody>
          <a:bodyPr/>
          <a:lstStyle/>
          <a:p>
            <a:fld id="{D8C2E80E-A818-EA4B-839C-9030708D7285}" type="slidenum">
              <a:rPr lang="en-US" smtClean="0"/>
              <a:t>65</a:t>
            </a:fld>
            <a:endParaRPr lang="en-US" dirty="0"/>
          </a:p>
        </p:txBody>
      </p:sp>
    </p:spTree>
    <p:extLst>
      <p:ext uri="{BB962C8B-B14F-4D97-AF65-F5344CB8AC3E}">
        <p14:creationId xmlns:p14="http://schemas.microsoft.com/office/powerpoint/2010/main" val="1900649029"/>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0098" name="Rectangle 2">
            <a:extLst>
              <a:ext uri="{FF2B5EF4-FFF2-40B4-BE49-F238E27FC236}">
                <a16:creationId xmlns:a16="http://schemas.microsoft.com/office/drawing/2014/main" id="{C92D08F4-77CB-3646-9269-FAB11F9EC953}"/>
              </a:ext>
            </a:extLst>
          </p:cNvPr>
          <p:cNvSpPr>
            <a:spLocks noGrp="1" noChangeArrowheads="1"/>
          </p:cNvSpPr>
          <p:nvPr>
            <p:ph type="title"/>
          </p:nvPr>
        </p:nvSpPr>
        <p:spPr/>
        <p:txBody>
          <a:bodyPr/>
          <a:lstStyle/>
          <a:p>
            <a:r>
              <a:rPr lang="en-US" altLang="en-US"/>
              <a:t>Indexes</a:t>
            </a:r>
          </a:p>
        </p:txBody>
      </p:sp>
      <p:sp>
        <p:nvSpPr>
          <p:cNvPr id="1540099" name="Rectangle 3">
            <a:extLst>
              <a:ext uri="{FF2B5EF4-FFF2-40B4-BE49-F238E27FC236}">
                <a16:creationId xmlns:a16="http://schemas.microsoft.com/office/drawing/2014/main" id="{76D57BAB-80DC-0B48-8D6F-F9D195E46CB3}"/>
              </a:ext>
            </a:extLst>
          </p:cNvPr>
          <p:cNvSpPr>
            <a:spLocks noGrp="1" noChangeArrowheads="1"/>
          </p:cNvSpPr>
          <p:nvPr>
            <p:ph type="body" idx="1"/>
          </p:nvPr>
        </p:nvSpPr>
        <p:spPr>
          <a:xfrm>
            <a:off x="314325" y="1273629"/>
            <a:ext cx="11387137" cy="5241471"/>
          </a:xfrm>
        </p:spPr>
        <p:txBody>
          <a:bodyPr>
            <a:normAutofit/>
          </a:bodyPr>
          <a:lstStyle/>
          <a:p>
            <a:pPr marL="342900" indent="-342900"/>
            <a:r>
              <a:rPr lang="en-US" altLang="en-US" dirty="0"/>
              <a:t>Characters in a string are numbered with </a:t>
            </a:r>
            <a:r>
              <a:rPr lang="en-US" altLang="en-US" i="1" dirty="0"/>
              <a:t>indexes</a:t>
            </a:r>
            <a:r>
              <a:rPr lang="en-US" altLang="en-US" dirty="0"/>
              <a:t> starting at 0:</a:t>
            </a:r>
          </a:p>
          <a:p>
            <a:pPr marL="742950" lvl="1" indent="-285750"/>
            <a:r>
              <a:rPr lang="en-US" altLang="en-US" dirty="0"/>
              <a:t>Example:</a:t>
            </a:r>
          </a:p>
          <a:p>
            <a:pPr marL="742950" lvl="1" indent="-285750">
              <a:buNone/>
            </a:pPr>
            <a:r>
              <a:rPr lang="en-US" altLang="en-US" dirty="0">
                <a:latin typeface="Courier New" panose="02070309020205020404" pitchFamily="49" charset="0"/>
              </a:rPr>
              <a:t>	name = "P. Diddy"</a:t>
            </a:r>
          </a:p>
          <a:p>
            <a:pPr marL="742950" lvl="1" indent="-285750">
              <a:buNone/>
            </a:pPr>
            <a:endParaRPr lang="en-US" altLang="en-US" dirty="0">
              <a:latin typeface="Courier New" panose="02070309020205020404" pitchFamily="49" charset="0"/>
            </a:endParaRPr>
          </a:p>
          <a:p>
            <a:pPr marL="742950" lvl="1" indent="-285750">
              <a:buNone/>
            </a:pPr>
            <a:r>
              <a:rPr lang="en-US" altLang="en-US" dirty="0">
                <a:latin typeface="Courier New" panose="02070309020205020404" pitchFamily="49" charset="0"/>
              </a:rPr>
              <a:t>	</a:t>
            </a:r>
          </a:p>
          <a:p>
            <a:pPr marL="742950" lvl="1" indent="-285750"/>
            <a:endParaRPr lang="en-US" altLang="en-US" dirty="0"/>
          </a:p>
          <a:p>
            <a:pPr marL="742950" lvl="1" indent="-285750"/>
            <a:endParaRPr lang="en-US" altLang="en-US" dirty="0"/>
          </a:p>
          <a:p>
            <a:pPr marL="342900" indent="-342900"/>
            <a:r>
              <a:rPr lang="en-US" altLang="en-US" dirty="0"/>
              <a:t>Accessing an individual character of a string:</a:t>
            </a:r>
          </a:p>
          <a:p>
            <a:pPr marL="742950" lvl="1" indent="-285750">
              <a:buNone/>
            </a:pPr>
            <a:r>
              <a:rPr lang="en-US" altLang="en-US" b="1" i="1" dirty="0"/>
              <a:t>	</a:t>
            </a:r>
            <a:r>
              <a:rPr lang="en-US" altLang="en-US" b="1" i="1" dirty="0" err="1"/>
              <a:t>variableName</a:t>
            </a:r>
            <a:r>
              <a:rPr lang="en-US" altLang="en-US" dirty="0"/>
              <a:t> </a:t>
            </a:r>
            <a:r>
              <a:rPr lang="en-US" altLang="en-US" dirty="0">
                <a:latin typeface="Courier New" panose="02070309020205020404" pitchFamily="49" charset="0"/>
              </a:rPr>
              <a:t>[</a:t>
            </a:r>
            <a:r>
              <a:rPr lang="en-US" altLang="en-US" dirty="0"/>
              <a:t> </a:t>
            </a:r>
            <a:r>
              <a:rPr lang="en-US" altLang="en-US" b="1" i="1" dirty="0"/>
              <a:t>index</a:t>
            </a:r>
            <a:r>
              <a:rPr lang="en-US" altLang="en-US" dirty="0"/>
              <a:t> </a:t>
            </a:r>
            <a:r>
              <a:rPr lang="en-US" altLang="en-US" dirty="0">
                <a:latin typeface="Courier New" panose="02070309020205020404" pitchFamily="49" charset="0"/>
              </a:rPr>
              <a:t>]</a:t>
            </a:r>
          </a:p>
          <a:p>
            <a:pPr marL="742950" lvl="1" indent="-285750"/>
            <a:endParaRPr lang="en-US" altLang="en-US" sz="900" dirty="0"/>
          </a:p>
          <a:p>
            <a:pPr marL="742950" lvl="1" indent="-285750"/>
            <a:r>
              <a:rPr lang="en-US" altLang="en-US" dirty="0"/>
              <a:t>Example:</a:t>
            </a:r>
          </a:p>
          <a:p>
            <a:pPr marL="742950" lvl="1" indent="-285750">
              <a:buNone/>
            </a:pPr>
            <a:r>
              <a:rPr lang="en-US" altLang="en-US" dirty="0">
                <a:latin typeface="Courier New" panose="02070309020205020404" pitchFamily="49" charset="0"/>
              </a:rPr>
              <a:t>	print name, "starts with", </a:t>
            </a:r>
            <a:r>
              <a:rPr lang="en-US" altLang="en-US" b="1" dirty="0">
                <a:latin typeface="Courier New" panose="02070309020205020404" pitchFamily="49" charset="0"/>
              </a:rPr>
              <a:t>name[0]</a:t>
            </a:r>
          </a:p>
          <a:p>
            <a:pPr marL="742950" lvl="1" indent="-285750">
              <a:buNone/>
            </a:pPr>
            <a:endParaRPr lang="en-US" altLang="en-US" sz="900" dirty="0">
              <a:latin typeface="Courier New" panose="02070309020205020404" pitchFamily="49" charset="0"/>
            </a:endParaRPr>
          </a:p>
          <a:p>
            <a:pPr marL="742950" lvl="1" indent="-285750">
              <a:buNone/>
            </a:pPr>
            <a:r>
              <a:rPr lang="en-US" altLang="en-US" dirty="0"/>
              <a:t>	Output:</a:t>
            </a:r>
          </a:p>
          <a:p>
            <a:pPr marL="742950" lvl="1" indent="-285750">
              <a:buNone/>
            </a:pPr>
            <a:r>
              <a:rPr lang="en-US" altLang="en-US" dirty="0">
                <a:latin typeface="Courier New" panose="02070309020205020404" pitchFamily="49" charset="0"/>
              </a:rPr>
              <a:t>	P. Diddy starts with P</a:t>
            </a:r>
          </a:p>
        </p:txBody>
      </p:sp>
      <p:graphicFrame>
        <p:nvGraphicFramePr>
          <p:cNvPr id="1540133" name="Group 37">
            <a:extLst>
              <a:ext uri="{FF2B5EF4-FFF2-40B4-BE49-F238E27FC236}">
                <a16:creationId xmlns:a16="http://schemas.microsoft.com/office/drawing/2014/main" id="{2A103C4D-03BD-6A49-839E-1020144C0F54}"/>
              </a:ext>
            </a:extLst>
          </p:cNvPr>
          <p:cNvGraphicFramePr>
            <a:graphicFrameLocks noGrp="1"/>
          </p:cNvGraphicFramePr>
          <p:nvPr/>
        </p:nvGraphicFramePr>
        <p:xfrm>
          <a:off x="2101786" y="2545216"/>
          <a:ext cx="5862638" cy="838200"/>
        </p:xfrm>
        <a:graphic>
          <a:graphicData uri="http://schemas.openxmlformats.org/drawingml/2006/table">
            <a:tbl>
              <a:tblPr/>
              <a:tblGrid>
                <a:gridCol w="1260475">
                  <a:extLst>
                    <a:ext uri="{9D8B030D-6E8A-4147-A177-3AD203B41FA5}">
                      <a16:colId xmlns:a16="http://schemas.microsoft.com/office/drawing/2014/main" val="1148243477"/>
                    </a:ext>
                  </a:extLst>
                </a:gridCol>
                <a:gridCol w="574675">
                  <a:extLst>
                    <a:ext uri="{9D8B030D-6E8A-4147-A177-3AD203B41FA5}">
                      <a16:colId xmlns:a16="http://schemas.microsoft.com/office/drawing/2014/main" val="2732966426"/>
                    </a:ext>
                  </a:extLst>
                </a:gridCol>
                <a:gridCol w="576263">
                  <a:extLst>
                    <a:ext uri="{9D8B030D-6E8A-4147-A177-3AD203B41FA5}">
                      <a16:colId xmlns:a16="http://schemas.microsoft.com/office/drawing/2014/main" val="4052580838"/>
                    </a:ext>
                  </a:extLst>
                </a:gridCol>
                <a:gridCol w="574675">
                  <a:extLst>
                    <a:ext uri="{9D8B030D-6E8A-4147-A177-3AD203B41FA5}">
                      <a16:colId xmlns:a16="http://schemas.microsoft.com/office/drawing/2014/main" val="2824310420"/>
                    </a:ext>
                  </a:extLst>
                </a:gridCol>
                <a:gridCol w="574675">
                  <a:extLst>
                    <a:ext uri="{9D8B030D-6E8A-4147-A177-3AD203B41FA5}">
                      <a16:colId xmlns:a16="http://schemas.microsoft.com/office/drawing/2014/main" val="1288293124"/>
                    </a:ext>
                  </a:extLst>
                </a:gridCol>
                <a:gridCol w="576262">
                  <a:extLst>
                    <a:ext uri="{9D8B030D-6E8A-4147-A177-3AD203B41FA5}">
                      <a16:colId xmlns:a16="http://schemas.microsoft.com/office/drawing/2014/main" val="3309595011"/>
                    </a:ext>
                  </a:extLst>
                </a:gridCol>
                <a:gridCol w="574675">
                  <a:extLst>
                    <a:ext uri="{9D8B030D-6E8A-4147-A177-3AD203B41FA5}">
                      <a16:colId xmlns:a16="http://schemas.microsoft.com/office/drawing/2014/main" val="2761342783"/>
                    </a:ext>
                  </a:extLst>
                </a:gridCol>
                <a:gridCol w="576263">
                  <a:extLst>
                    <a:ext uri="{9D8B030D-6E8A-4147-A177-3AD203B41FA5}">
                      <a16:colId xmlns:a16="http://schemas.microsoft.com/office/drawing/2014/main" val="187428353"/>
                    </a:ext>
                  </a:extLst>
                </a:gridCol>
                <a:gridCol w="574675">
                  <a:extLst>
                    <a:ext uri="{9D8B030D-6E8A-4147-A177-3AD203B41FA5}">
                      <a16:colId xmlns:a16="http://schemas.microsoft.com/office/drawing/2014/main" val="2637966698"/>
                    </a:ext>
                  </a:extLst>
                </a:gridCol>
              </a:tblGrid>
              <a:tr h="419100">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800" b="0" i="0" u="none" strike="noStrike" cap="none" normalizeH="0" baseline="0">
                          <a:ln>
                            <a:noFill/>
                          </a:ln>
                          <a:solidFill>
                            <a:schemeClr val="accent1"/>
                          </a:solidFill>
                          <a:effectLst/>
                          <a:latin typeface="Verdana" panose="020B0604030504040204" pitchFamily="34" charset="0"/>
                          <a:cs typeface="Times New Roman" panose="02020603050405020304" pitchFamily="18" charset="0"/>
                        </a:rPr>
                        <a:t>index</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800" b="0" i="0" u="none" strike="noStrike" cap="none" normalizeH="0" baseline="0">
                          <a:ln>
                            <a:noFill/>
                          </a:ln>
                          <a:solidFill>
                            <a:schemeClr val="accent1"/>
                          </a:solidFill>
                          <a:effectLst/>
                          <a:latin typeface="Verdana" panose="020B0604030504040204" pitchFamily="34" charset="0"/>
                          <a:cs typeface="Times New Roman" panose="02020603050405020304" pitchFamily="18"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800" b="0" i="0" u="none" strike="noStrike" cap="none" normalizeH="0" baseline="0">
                          <a:ln>
                            <a:noFill/>
                          </a:ln>
                          <a:solidFill>
                            <a:schemeClr val="accent1"/>
                          </a:solidFill>
                          <a:effectLst/>
                          <a:latin typeface="Verdana" panose="020B0604030504040204" pitchFamily="34" charset="0"/>
                          <a:cs typeface="Times New Roman" panose="02020603050405020304" pitchFamily="18"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800" b="0" i="0" u="none" strike="noStrike" cap="none" normalizeH="0" baseline="0">
                          <a:ln>
                            <a:noFill/>
                          </a:ln>
                          <a:solidFill>
                            <a:schemeClr val="accent1"/>
                          </a:solidFill>
                          <a:effectLst/>
                          <a:latin typeface="Verdana" panose="020B0604030504040204" pitchFamily="34" charset="0"/>
                          <a:cs typeface="Times New Roman" panose="02020603050405020304" pitchFamily="18" charset="0"/>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800" b="0" i="0" u="none" strike="noStrike" cap="none" normalizeH="0" baseline="0">
                          <a:ln>
                            <a:noFill/>
                          </a:ln>
                          <a:solidFill>
                            <a:schemeClr val="accent1"/>
                          </a:solidFill>
                          <a:effectLst/>
                          <a:latin typeface="Verdana" panose="020B0604030504040204" pitchFamily="34" charset="0"/>
                          <a:cs typeface="Times New Roman" panose="02020603050405020304" pitchFamily="18" charset="0"/>
                        </a:rPr>
                        <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800" b="0" i="0" u="none" strike="noStrike" cap="none" normalizeH="0" baseline="0">
                          <a:ln>
                            <a:noFill/>
                          </a:ln>
                          <a:solidFill>
                            <a:schemeClr val="accent1"/>
                          </a:solidFill>
                          <a:effectLst/>
                          <a:latin typeface="Verdana" panose="020B0604030504040204" pitchFamily="34" charset="0"/>
                          <a:cs typeface="Times New Roman" panose="02020603050405020304" pitchFamily="18" charset="0"/>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800" b="0" i="0" u="none" strike="noStrike" cap="none" normalizeH="0" baseline="0">
                          <a:ln>
                            <a:noFill/>
                          </a:ln>
                          <a:solidFill>
                            <a:schemeClr val="accent1"/>
                          </a:solidFill>
                          <a:effectLst/>
                          <a:latin typeface="Verdana" panose="020B0604030504040204" pitchFamily="34" charset="0"/>
                          <a:cs typeface="Times New Roman" panose="02020603050405020304" pitchFamily="18" charset="0"/>
                        </a:rPr>
                        <a:t>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800" b="0" i="0" u="none" strike="noStrike" cap="none" normalizeH="0" baseline="0">
                          <a:ln>
                            <a:noFill/>
                          </a:ln>
                          <a:solidFill>
                            <a:schemeClr val="accent1"/>
                          </a:solidFill>
                          <a:effectLst/>
                          <a:latin typeface="Verdana" panose="020B0604030504040204" pitchFamily="34" charset="0"/>
                          <a:cs typeface="Times New Roman" panose="02020603050405020304" pitchFamily="18" charset="0"/>
                        </a:rPr>
                        <a:t>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800" b="0" i="0" u="none" strike="noStrike" cap="none" normalizeH="0" baseline="0">
                          <a:ln>
                            <a:noFill/>
                          </a:ln>
                          <a:solidFill>
                            <a:schemeClr val="accent1"/>
                          </a:solidFill>
                          <a:effectLst/>
                          <a:latin typeface="Verdana" panose="020B0604030504040204" pitchFamily="34" charset="0"/>
                          <a:cs typeface="Times New Roman" panose="02020603050405020304" pitchFamily="18" charset="0"/>
                        </a:rPr>
                        <a:t>7</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388520442"/>
                  </a:ext>
                </a:extLst>
              </a:tr>
              <a:tr h="419100">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800" b="0"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character</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8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P</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8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8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D</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800" b="0" i="0" u="none" strike="noStrike" cap="none" normalizeH="0" baseline="0" dirty="0" err="1">
                          <a:ln>
                            <a:noFill/>
                          </a:ln>
                          <a:solidFill>
                            <a:schemeClr val="tx1"/>
                          </a:solidFill>
                          <a:effectLst/>
                          <a:latin typeface="Courier New" panose="02070309020205020404" pitchFamily="49" charset="0"/>
                          <a:cs typeface="Times New Roman" panose="02020603050405020304" pitchFamily="18" charset="0"/>
                        </a:rPr>
                        <a:t>i</a:t>
                      </a:r>
                      <a:endParaRPr kumimoji="0" lang="en-US" alt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8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d</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8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d</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itchFamily="2" charset="2"/>
                        <a:buNone/>
                        <a:tabLst/>
                      </a:pPr>
                      <a:r>
                        <a:rPr kumimoji="0" lang="en-US" altLang="en-US" sz="18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y</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621522297"/>
                  </a:ext>
                </a:extLst>
              </a:tr>
            </a:tbl>
          </a:graphicData>
        </a:graphic>
      </p:graphicFrame>
      <p:sp>
        <p:nvSpPr>
          <p:cNvPr id="2" name="Date Placeholder 1">
            <a:extLst>
              <a:ext uri="{FF2B5EF4-FFF2-40B4-BE49-F238E27FC236}">
                <a16:creationId xmlns:a16="http://schemas.microsoft.com/office/drawing/2014/main" id="{E77CCA65-71C1-9746-9C3F-92D9CDC48455}"/>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F3738AB9-D4D3-5A46-BE00-2456E831D472}"/>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CA95A7BF-E55C-D042-BD2D-A5A4898D7802}"/>
              </a:ext>
            </a:extLst>
          </p:cNvPr>
          <p:cNvSpPr>
            <a:spLocks noGrp="1"/>
          </p:cNvSpPr>
          <p:nvPr>
            <p:ph type="sldNum" sz="quarter" idx="12"/>
          </p:nvPr>
        </p:nvSpPr>
        <p:spPr/>
        <p:txBody>
          <a:bodyPr/>
          <a:lstStyle/>
          <a:p>
            <a:fld id="{D8C2E80E-A818-EA4B-839C-9030708D7285}" type="slidenum">
              <a:rPr lang="en-US" smtClean="0"/>
              <a:t>66</a:t>
            </a:fld>
            <a:endParaRPr lang="en-US" dirty="0"/>
          </a:p>
        </p:txBody>
      </p:sp>
    </p:spTree>
    <p:extLst>
      <p:ext uri="{BB962C8B-B14F-4D97-AF65-F5344CB8AC3E}">
        <p14:creationId xmlns:p14="http://schemas.microsoft.com/office/powerpoint/2010/main" val="630663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8530" name="Rectangle 2">
            <a:extLst>
              <a:ext uri="{FF2B5EF4-FFF2-40B4-BE49-F238E27FC236}">
                <a16:creationId xmlns:a16="http://schemas.microsoft.com/office/drawing/2014/main" id="{20417985-6762-214F-BA91-7A19E633D197}"/>
              </a:ext>
            </a:extLst>
          </p:cNvPr>
          <p:cNvSpPr>
            <a:spLocks noGrp="1" noChangeArrowheads="1"/>
          </p:cNvSpPr>
          <p:nvPr>
            <p:ph type="title"/>
          </p:nvPr>
        </p:nvSpPr>
        <p:spPr/>
        <p:txBody>
          <a:bodyPr/>
          <a:lstStyle/>
          <a:p>
            <a:r>
              <a:rPr lang="en-US" altLang="en-US"/>
              <a:t>String properties</a:t>
            </a:r>
          </a:p>
        </p:txBody>
      </p:sp>
      <p:sp>
        <p:nvSpPr>
          <p:cNvPr id="1558531" name="Rectangle 3">
            <a:extLst>
              <a:ext uri="{FF2B5EF4-FFF2-40B4-BE49-F238E27FC236}">
                <a16:creationId xmlns:a16="http://schemas.microsoft.com/office/drawing/2014/main" id="{9CC0D238-EA04-F847-A80B-ED6632A7ED30}"/>
              </a:ext>
            </a:extLst>
          </p:cNvPr>
          <p:cNvSpPr>
            <a:spLocks noGrp="1" noChangeArrowheads="1"/>
          </p:cNvSpPr>
          <p:nvPr>
            <p:ph type="body" idx="1"/>
          </p:nvPr>
        </p:nvSpPr>
        <p:spPr>
          <a:xfrm>
            <a:off x="314325" y="1571625"/>
            <a:ext cx="11387137" cy="5066284"/>
          </a:xfrm>
        </p:spPr>
        <p:txBody>
          <a:bodyPr>
            <a:normAutofit/>
          </a:bodyPr>
          <a:lstStyle/>
          <a:p>
            <a:r>
              <a:rPr lang="en-US" altLang="en-US" dirty="0" err="1">
                <a:latin typeface="Courier New" panose="02070309020205020404" pitchFamily="49" charset="0"/>
              </a:rPr>
              <a:t>len</a:t>
            </a:r>
            <a:r>
              <a:rPr lang="en-US" altLang="en-US" dirty="0">
                <a:latin typeface="Courier New" panose="02070309020205020404" pitchFamily="49" charset="0"/>
              </a:rPr>
              <a:t>(</a:t>
            </a:r>
            <a:r>
              <a:rPr lang="en-US" altLang="en-US" b="1" i="1" dirty="0"/>
              <a:t>string</a:t>
            </a:r>
            <a:r>
              <a:rPr lang="en-US" altLang="en-US" dirty="0">
                <a:latin typeface="Courier New" panose="02070309020205020404" pitchFamily="49" charset="0"/>
              </a:rPr>
              <a:t>)	</a:t>
            </a:r>
            <a:r>
              <a:rPr lang="en-US" altLang="en-US" dirty="0"/>
              <a:t>	- number of characters in a string (including spaces)</a:t>
            </a:r>
          </a:p>
          <a:p>
            <a:r>
              <a:rPr lang="en-US" altLang="en-US" dirty="0" err="1">
                <a:latin typeface="Courier New" panose="02070309020205020404" pitchFamily="49" charset="0"/>
              </a:rPr>
              <a:t>str.lower</a:t>
            </a:r>
            <a:r>
              <a:rPr lang="en-US" altLang="en-US" dirty="0">
                <a:latin typeface="Courier New" panose="02070309020205020404" pitchFamily="49" charset="0"/>
              </a:rPr>
              <a:t>(</a:t>
            </a:r>
            <a:r>
              <a:rPr lang="en-US" altLang="en-US" b="1" i="1" dirty="0"/>
              <a:t>string</a:t>
            </a:r>
            <a:r>
              <a:rPr lang="en-US" altLang="en-US" dirty="0">
                <a:latin typeface="Courier New" panose="02070309020205020404" pitchFamily="49" charset="0"/>
              </a:rPr>
              <a:t>)</a:t>
            </a:r>
            <a:r>
              <a:rPr lang="en-US" altLang="en-US" dirty="0"/>
              <a:t>	- lowercase version of a string</a:t>
            </a:r>
          </a:p>
          <a:p>
            <a:r>
              <a:rPr lang="en-US" altLang="en-US" dirty="0" err="1">
                <a:latin typeface="Courier New" panose="02070309020205020404" pitchFamily="49" charset="0"/>
              </a:rPr>
              <a:t>str.upper</a:t>
            </a:r>
            <a:r>
              <a:rPr lang="en-US" altLang="en-US" dirty="0">
                <a:latin typeface="Courier New" panose="02070309020205020404" pitchFamily="49" charset="0"/>
              </a:rPr>
              <a:t>(</a:t>
            </a:r>
            <a:r>
              <a:rPr lang="en-US" altLang="en-US" b="1" i="1" dirty="0"/>
              <a:t>string</a:t>
            </a:r>
            <a:r>
              <a:rPr lang="en-US" altLang="en-US" dirty="0">
                <a:latin typeface="Courier New" panose="02070309020205020404" pitchFamily="49" charset="0"/>
              </a:rPr>
              <a:t>)</a:t>
            </a:r>
            <a:r>
              <a:rPr lang="en-US" altLang="en-US" dirty="0"/>
              <a:t>	- uppercase version of a string</a:t>
            </a:r>
          </a:p>
          <a:p>
            <a:endParaRPr lang="en-US" altLang="en-US" dirty="0"/>
          </a:p>
          <a:p>
            <a:r>
              <a:rPr lang="en-US" altLang="en-US" dirty="0"/>
              <a:t>Example:</a:t>
            </a:r>
          </a:p>
          <a:p>
            <a:pPr>
              <a:lnSpc>
                <a:spcPct val="80000"/>
              </a:lnSpc>
              <a:buFont typeface="Wingdings" pitchFamily="2" charset="2"/>
              <a:buNone/>
            </a:pPr>
            <a:r>
              <a:rPr lang="en-US" altLang="en-US" dirty="0">
                <a:latin typeface="Courier New" panose="02070309020205020404" pitchFamily="49" charset="0"/>
              </a:rPr>
              <a:t>	name = "Martin Douglas Stepp"</a:t>
            </a:r>
          </a:p>
          <a:p>
            <a:pPr>
              <a:lnSpc>
                <a:spcPct val="80000"/>
              </a:lnSpc>
              <a:buFont typeface="Wingdings" pitchFamily="2" charset="2"/>
              <a:buNone/>
            </a:pPr>
            <a:r>
              <a:rPr lang="en-US" altLang="en-US" dirty="0">
                <a:latin typeface="Courier New" panose="02070309020205020404" pitchFamily="49" charset="0"/>
              </a:rPr>
              <a:t>	length = </a:t>
            </a:r>
            <a:r>
              <a:rPr lang="en-US" altLang="en-US" b="1" dirty="0" err="1">
                <a:latin typeface="Courier New" panose="02070309020205020404" pitchFamily="49" charset="0"/>
              </a:rPr>
              <a:t>len</a:t>
            </a:r>
            <a:r>
              <a:rPr lang="en-US" altLang="en-US" b="1" dirty="0">
                <a:latin typeface="Courier New" panose="02070309020205020404" pitchFamily="49" charset="0"/>
              </a:rPr>
              <a:t>(name)</a:t>
            </a:r>
          </a:p>
          <a:p>
            <a:pPr>
              <a:lnSpc>
                <a:spcPct val="80000"/>
              </a:lnSpc>
              <a:buFont typeface="Wingdings" pitchFamily="2" charset="2"/>
              <a:buNone/>
            </a:pPr>
            <a:r>
              <a:rPr lang="en-US" altLang="en-US" dirty="0">
                <a:latin typeface="Courier New" panose="02070309020205020404" pitchFamily="49" charset="0"/>
              </a:rPr>
              <a:t>	</a:t>
            </a:r>
            <a:r>
              <a:rPr lang="en-US" altLang="en-US" dirty="0" err="1">
                <a:latin typeface="Courier New" panose="02070309020205020404" pitchFamily="49" charset="0"/>
              </a:rPr>
              <a:t>big_name</a:t>
            </a:r>
            <a:r>
              <a:rPr lang="en-US" altLang="en-US" dirty="0">
                <a:latin typeface="Courier New" panose="02070309020205020404" pitchFamily="49" charset="0"/>
              </a:rPr>
              <a:t> = </a:t>
            </a:r>
            <a:r>
              <a:rPr lang="en-US" altLang="en-US" b="1" dirty="0" err="1">
                <a:latin typeface="Courier New" panose="02070309020205020404" pitchFamily="49" charset="0"/>
              </a:rPr>
              <a:t>str.upper</a:t>
            </a:r>
            <a:r>
              <a:rPr lang="en-US" altLang="en-US" b="1" dirty="0">
                <a:latin typeface="Courier New" panose="02070309020205020404" pitchFamily="49" charset="0"/>
              </a:rPr>
              <a:t>(name)</a:t>
            </a:r>
          </a:p>
          <a:p>
            <a:pPr>
              <a:lnSpc>
                <a:spcPct val="80000"/>
              </a:lnSpc>
              <a:buFont typeface="Wingdings" pitchFamily="2" charset="2"/>
              <a:buNone/>
            </a:pPr>
            <a:r>
              <a:rPr lang="en-US" altLang="en-US" dirty="0">
                <a:latin typeface="Courier New" panose="02070309020205020404" pitchFamily="49" charset="0"/>
              </a:rPr>
              <a:t>	print </a:t>
            </a:r>
            <a:r>
              <a:rPr lang="en-US" altLang="en-US" dirty="0" err="1">
                <a:latin typeface="Courier New" panose="02070309020205020404" pitchFamily="49" charset="0"/>
              </a:rPr>
              <a:t>big_name</a:t>
            </a:r>
            <a:r>
              <a:rPr lang="en-US" altLang="en-US" dirty="0">
                <a:latin typeface="Courier New" panose="02070309020205020404" pitchFamily="49" charset="0"/>
              </a:rPr>
              <a:t>, "has", length, "characters"</a:t>
            </a:r>
          </a:p>
          <a:p>
            <a:pPr>
              <a:buFont typeface="Wingdings" pitchFamily="2" charset="2"/>
              <a:buNone/>
            </a:pPr>
            <a:endParaRPr lang="en-US" altLang="en-US" sz="800" dirty="0">
              <a:latin typeface="Courier New" panose="02070309020205020404" pitchFamily="49" charset="0"/>
            </a:endParaRPr>
          </a:p>
          <a:p>
            <a:pPr>
              <a:buFont typeface="Wingdings" pitchFamily="2" charset="2"/>
              <a:buNone/>
            </a:pPr>
            <a:r>
              <a:rPr lang="en-US" altLang="en-US" dirty="0"/>
              <a:t>	Output:</a:t>
            </a:r>
          </a:p>
          <a:p>
            <a:pPr>
              <a:buFont typeface="Wingdings" pitchFamily="2" charset="2"/>
              <a:buNone/>
            </a:pPr>
            <a:r>
              <a:rPr lang="en-US" altLang="en-US" dirty="0">
                <a:latin typeface="Courier New" panose="02070309020205020404" pitchFamily="49" charset="0"/>
              </a:rPr>
              <a:t>	MARTIN DOUGLAS STEPP has 20 characters</a:t>
            </a:r>
          </a:p>
        </p:txBody>
      </p:sp>
      <p:sp>
        <p:nvSpPr>
          <p:cNvPr id="2" name="Date Placeholder 1">
            <a:extLst>
              <a:ext uri="{FF2B5EF4-FFF2-40B4-BE49-F238E27FC236}">
                <a16:creationId xmlns:a16="http://schemas.microsoft.com/office/drawing/2014/main" id="{F8D277FF-1B46-A144-9B61-BA1BD36FBE8E}"/>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2A1B970B-4D92-8746-A8AD-BAE72D7B1E41}"/>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0183D9E1-32ED-FD41-BB55-DF9BE3F799ED}"/>
              </a:ext>
            </a:extLst>
          </p:cNvPr>
          <p:cNvSpPr>
            <a:spLocks noGrp="1"/>
          </p:cNvSpPr>
          <p:nvPr>
            <p:ph type="sldNum" sz="quarter" idx="12"/>
          </p:nvPr>
        </p:nvSpPr>
        <p:spPr/>
        <p:txBody>
          <a:bodyPr/>
          <a:lstStyle/>
          <a:p>
            <a:fld id="{D8C2E80E-A818-EA4B-839C-9030708D7285}" type="slidenum">
              <a:rPr lang="en-US" smtClean="0"/>
              <a:t>67</a:t>
            </a:fld>
            <a:endParaRPr lang="en-US" dirty="0"/>
          </a:p>
        </p:txBody>
      </p:sp>
    </p:spTree>
    <p:extLst>
      <p:ext uri="{BB962C8B-B14F-4D97-AF65-F5344CB8AC3E}">
        <p14:creationId xmlns:p14="http://schemas.microsoft.com/office/powerpoint/2010/main" val="35593149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6A424BB9-D3F5-554C-AF70-A85446BC0FCC}"/>
              </a:ext>
            </a:extLst>
          </p:cNvPr>
          <p:cNvSpPr>
            <a:spLocks noGrp="1" noChangeArrowheads="1"/>
          </p:cNvSpPr>
          <p:nvPr>
            <p:ph type="title"/>
          </p:nvPr>
        </p:nvSpPr>
        <p:spPr/>
        <p:txBody>
          <a:bodyPr/>
          <a:lstStyle/>
          <a:p>
            <a:r>
              <a:rPr lang="en-US" altLang="en-US" dirty="0"/>
              <a:t>List</a:t>
            </a:r>
          </a:p>
        </p:txBody>
      </p:sp>
      <p:sp>
        <p:nvSpPr>
          <p:cNvPr id="27651" name="Rectangle 3">
            <a:extLst>
              <a:ext uri="{FF2B5EF4-FFF2-40B4-BE49-F238E27FC236}">
                <a16:creationId xmlns:a16="http://schemas.microsoft.com/office/drawing/2014/main" id="{7EC79A08-7431-BC4A-8567-3BD1E2D49D84}"/>
              </a:ext>
            </a:extLst>
          </p:cNvPr>
          <p:cNvSpPr>
            <a:spLocks noGrp="1" noChangeArrowheads="1"/>
          </p:cNvSpPr>
          <p:nvPr>
            <p:ph type="body" idx="1"/>
          </p:nvPr>
        </p:nvSpPr>
        <p:spPr/>
        <p:txBody>
          <a:bodyPr>
            <a:normAutofit lnSpcReduction="10000"/>
          </a:bodyPr>
          <a:lstStyle/>
          <a:p>
            <a:pPr>
              <a:lnSpc>
                <a:spcPct val="90000"/>
              </a:lnSpc>
              <a:buFont typeface="Wingdings" pitchFamily="2" charset="2"/>
              <a:buNone/>
            </a:pPr>
            <a:r>
              <a:rPr lang="en-US" altLang="en-US" sz="2800" dirty="0">
                <a:effectLst>
                  <a:outerShdw blurRad="38100" dist="38100" dir="2700000" algn="tl">
                    <a:srgbClr val="FFFFFF"/>
                  </a:outerShdw>
                </a:effectLst>
              </a:rPr>
              <a:t>A compound data type:</a:t>
            </a:r>
          </a:p>
          <a:p>
            <a:pPr>
              <a:lnSpc>
                <a:spcPct val="90000"/>
              </a:lnSpc>
              <a:buFont typeface="Wingdings" pitchFamily="2" charset="2"/>
              <a:buNone/>
            </a:pPr>
            <a:r>
              <a:rPr lang="en-US" altLang="en-US" sz="2800" dirty="0"/>
              <a:t>[0]</a:t>
            </a:r>
          </a:p>
          <a:p>
            <a:pPr>
              <a:lnSpc>
                <a:spcPct val="90000"/>
              </a:lnSpc>
              <a:buFont typeface="Wingdings" pitchFamily="2" charset="2"/>
              <a:buNone/>
            </a:pPr>
            <a:r>
              <a:rPr lang="en-US" altLang="en-US" sz="2800" dirty="0"/>
              <a:t>[2.3, 4.5]</a:t>
            </a:r>
          </a:p>
          <a:p>
            <a:pPr>
              <a:lnSpc>
                <a:spcPct val="90000"/>
              </a:lnSpc>
              <a:buFont typeface="Wingdings" pitchFamily="2" charset="2"/>
              <a:buNone/>
            </a:pPr>
            <a:r>
              <a:rPr lang="en-US" altLang="en-US" sz="2800" dirty="0"/>
              <a:t>[5, "Hello", "there", 9.8]</a:t>
            </a:r>
          </a:p>
          <a:p>
            <a:pPr>
              <a:lnSpc>
                <a:spcPct val="90000"/>
              </a:lnSpc>
              <a:buFont typeface="Wingdings" pitchFamily="2" charset="2"/>
              <a:buNone/>
            </a:pPr>
            <a:r>
              <a:rPr lang="en-US" altLang="en-US" sz="2800" dirty="0"/>
              <a:t>[]</a:t>
            </a:r>
          </a:p>
          <a:p>
            <a:pPr>
              <a:lnSpc>
                <a:spcPct val="90000"/>
              </a:lnSpc>
              <a:buFont typeface="Wingdings" pitchFamily="2" charset="2"/>
              <a:buNone/>
            </a:pPr>
            <a:r>
              <a:rPr lang="en-US" altLang="en-US" sz="2800" dirty="0">
                <a:effectLst>
                  <a:outerShdw blurRad="38100" dist="38100" dir="2700000" algn="tl">
                    <a:srgbClr val="FFFFFF"/>
                  </a:outerShdw>
                </a:effectLst>
              </a:rPr>
              <a:t>Use </a:t>
            </a:r>
            <a:r>
              <a:rPr lang="en-US" altLang="en-US" sz="2800" dirty="0" err="1">
                <a:effectLst>
                  <a:outerShdw blurRad="38100" dist="38100" dir="2700000" algn="tl">
                    <a:srgbClr val="FFFFFF"/>
                  </a:outerShdw>
                </a:effectLst>
              </a:rPr>
              <a:t>len</a:t>
            </a:r>
            <a:r>
              <a:rPr lang="en-US" altLang="en-US" sz="2800" dirty="0">
                <a:effectLst>
                  <a:outerShdw blurRad="38100" dist="38100" dir="2700000" algn="tl">
                    <a:srgbClr val="FFFFFF"/>
                  </a:outerShdw>
                </a:effectLst>
              </a:rPr>
              <a:t>() to get the length of a list</a:t>
            </a:r>
          </a:p>
          <a:p>
            <a:pPr>
              <a:lnSpc>
                <a:spcPct val="90000"/>
              </a:lnSpc>
              <a:buFont typeface="Wingdings" pitchFamily="2" charset="2"/>
              <a:buNone/>
            </a:pPr>
            <a:r>
              <a:rPr lang="en-US" altLang="en-US" sz="2800" dirty="0"/>
              <a:t>&gt;&gt;&gt; names = [“Ben", “Chen", “</a:t>
            </a:r>
            <a:r>
              <a:rPr lang="en-US" altLang="en-US" sz="2800" dirty="0" err="1"/>
              <a:t>Yaqin</a:t>
            </a:r>
            <a:r>
              <a:rPr lang="en-US" altLang="en-US" sz="2800" dirty="0"/>
              <a:t>"]</a:t>
            </a:r>
          </a:p>
          <a:p>
            <a:pPr>
              <a:lnSpc>
                <a:spcPct val="90000"/>
              </a:lnSpc>
              <a:buFont typeface="Wingdings" pitchFamily="2" charset="2"/>
              <a:buNone/>
            </a:pPr>
            <a:r>
              <a:rPr lang="en-US" altLang="en-US" sz="2800" dirty="0"/>
              <a:t>&gt;&gt;&gt; </a:t>
            </a:r>
            <a:r>
              <a:rPr lang="en-US" altLang="en-US" sz="2800" dirty="0" err="1"/>
              <a:t>len</a:t>
            </a:r>
            <a:r>
              <a:rPr lang="en-US" altLang="en-US" sz="2800" dirty="0"/>
              <a:t>(names)</a:t>
            </a:r>
          </a:p>
          <a:p>
            <a:pPr>
              <a:lnSpc>
                <a:spcPct val="90000"/>
              </a:lnSpc>
              <a:buFont typeface="Wingdings" pitchFamily="2" charset="2"/>
              <a:buNone/>
            </a:pPr>
            <a:r>
              <a:rPr lang="en-US" altLang="en-US" sz="2800" dirty="0"/>
              <a:t>3</a:t>
            </a:r>
          </a:p>
        </p:txBody>
      </p:sp>
      <p:sp>
        <p:nvSpPr>
          <p:cNvPr id="2" name="Date Placeholder 1">
            <a:extLst>
              <a:ext uri="{FF2B5EF4-FFF2-40B4-BE49-F238E27FC236}">
                <a16:creationId xmlns:a16="http://schemas.microsoft.com/office/drawing/2014/main" id="{9071AA44-EEF9-6740-9CD1-E0C600B28D29}"/>
              </a:ext>
            </a:extLst>
          </p:cNvPr>
          <p:cNvSpPr>
            <a:spLocks noGrp="1"/>
          </p:cNvSpPr>
          <p:nvPr>
            <p:ph type="dt" sz="half" idx="10"/>
          </p:nvPr>
        </p:nvSpPr>
        <p:spPr/>
        <p:txBody>
          <a:bodyPr/>
          <a:lstStyle/>
          <a:p>
            <a:r>
              <a:rPr lang="en-US"/>
              <a:t>First Semester 2021-2022</a:t>
            </a:r>
            <a:endParaRPr lang="en-US" dirty="0"/>
          </a:p>
        </p:txBody>
      </p:sp>
      <p:sp>
        <p:nvSpPr>
          <p:cNvPr id="4" name="Footer Placeholder 3">
            <a:extLst>
              <a:ext uri="{FF2B5EF4-FFF2-40B4-BE49-F238E27FC236}">
                <a16:creationId xmlns:a16="http://schemas.microsoft.com/office/drawing/2014/main" id="{49705C0B-C9D9-A443-957D-C8382C7545BA}"/>
              </a:ext>
            </a:extLst>
          </p:cNvPr>
          <p:cNvSpPr>
            <a:spLocks noGrp="1"/>
          </p:cNvSpPr>
          <p:nvPr>
            <p:ph type="ftr" sz="quarter" idx="11"/>
          </p:nvPr>
        </p:nvSpPr>
        <p:spPr/>
        <p:txBody>
          <a:bodyPr/>
          <a:lstStyle/>
          <a:p>
            <a:r>
              <a:rPr lang="en-US"/>
              <a:t>Dr. Malak Abdullah</a:t>
            </a:r>
            <a:endParaRPr lang="en-US" dirty="0"/>
          </a:p>
        </p:txBody>
      </p:sp>
      <p:sp>
        <p:nvSpPr>
          <p:cNvPr id="3" name="Slide Number Placeholder 2">
            <a:extLst>
              <a:ext uri="{FF2B5EF4-FFF2-40B4-BE49-F238E27FC236}">
                <a16:creationId xmlns:a16="http://schemas.microsoft.com/office/drawing/2014/main" id="{5A3D1BF9-C0CE-424C-897F-5A7731E1AF9C}"/>
              </a:ext>
            </a:extLst>
          </p:cNvPr>
          <p:cNvSpPr>
            <a:spLocks noGrp="1"/>
          </p:cNvSpPr>
          <p:nvPr>
            <p:ph type="sldNum" sz="quarter" idx="12"/>
          </p:nvPr>
        </p:nvSpPr>
        <p:spPr/>
        <p:txBody>
          <a:bodyPr/>
          <a:lstStyle/>
          <a:p>
            <a:fld id="{D8C2E80E-A818-EA4B-839C-9030708D7285}" type="slidenum">
              <a:rPr lang="en-US" smtClean="0"/>
              <a:t>68</a:t>
            </a:fld>
            <a:endParaRPr lang="en-US" dirty="0"/>
          </a:p>
        </p:txBody>
      </p:sp>
    </p:spTree>
    <p:extLst>
      <p:ext uri="{BB962C8B-B14F-4D97-AF65-F5344CB8AC3E}">
        <p14:creationId xmlns:p14="http://schemas.microsoft.com/office/powerpoint/2010/main" val="19524359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F690771-28DD-0540-9599-405A61724BF2}"/>
              </a:ext>
            </a:extLst>
          </p:cNvPr>
          <p:cNvPicPr>
            <a:picLocks noChangeAspect="1"/>
          </p:cNvPicPr>
          <p:nvPr/>
        </p:nvPicPr>
        <p:blipFill rotWithShape="1">
          <a:blip r:embed="rId2"/>
          <a:srcRect l="16378" t="17350" r="50289" b="21235"/>
          <a:stretch/>
        </p:blipFill>
        <p:spPr>
          <a:xfrm>
            <a:off x="5532121" y="176983"/>
            <a:ext cx="5372100" cy="6186053"/>
          </a:xfrm>
          <a:prstGeom prst="rect">
            <a:avLst/>
          </a:prstGeom>
        </p:spPr>
      </p:pic>
      <p:sp>
        <p:nvSpPr>
          <p:cNvPr id="2" name="Title 1">
            <a:extLst>
              <a:ext uri="{FF2B5EF4-FFF2-40B4-BE49-F238E27FC236}">
                <a16:creationId xmlns:a16="http://schemas.microsoft.com/office/drawing/2014/main" id="{FE73F121-098F-3D41-952D-FAE7E3C0379C}"/>
              </a:ext>
            </a:extLst>
          </p:cNvPr>
          <p:cNvSpPr>
            <a:spLocks noGrp="1"/>
          </p:cNvSpPr>
          <p:nvPr>
            <p:ph type="title"/>
          </p:nvPr>
        </p:nvSpPr>
        <p:spPr/>
        <p:txBody>
          <a:bodyPr/>
          <a:lstStyle/>
          <a:p>
            <a:r>
              <a:rPr lang="en-US" dirty="0"/>
              <a:t>More about String</a:t>
            </a:r>
          </a:p>
        </p:txBody>
      </p:sp>
      <p:sp>
        <p:nvSpPr>
          <p:cNvPr id="4" name="Date Placeholder 3">
            <a:extLst>
              <a:ext uri="{FF2B5EF4-FFF2-40B4-BE49-F238E27FC236}">
                <a16:creationId xmlns:a16="http://schemas.microsoft.com/office/drawing/2014/main" id="{F4289805-68AF-CD4C-AEF7-AB742824E615}"/>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F55040C6-C67B-EF4D-9AAD-C3AE08D57E69}"/>
              </a:ext>
            </a:extLst>
          </p:cNvPr>
          <p:cNvSpPr>
            <a:spLocks noGrp="1"/>
          </p:cNvSpPr>
          <p:nvPr>
            <p:ph type="ftr" sz="quarter" idx="11"/>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CE4CBA3A-B8F6-6E41-8CCD-921E941E8706}"/>
              </a:ext>
            </a:extLst>
          </p:cNvPr>
          <p:cNvSpPr>
            <a:spLocks noGrp="1"/>
          </p:cNvSpPr>
          <p:nvPr>
            <p:ph type="sldNum" sz="quarter" idx="12"/>
          </p:nvPr>
        </p:nvSpPr>
        <p:spPr/>
        <p:txBody>
          <a:bodyPr/>
          <a:lstStyle/>
          <a:p>
            <a:fld id="{D8C2E80E-A818-EA4B-839C-9030708D7285}" type="slidenum">
              <a:rPr lang="en-US" smtClean="0"/>
              <a:t>69</a:t>
            </a:fld>
            <a:endParaRPr lang="en-US" dirty="0"/>
          </a:p>
        </p:txBody>
      </p:sp>
    </p:spTree>
    <p:extLst>
      <p:ext uri="{BB962C8B-B14F-4D97-AF65-F5344CB8AC3E}">
        <p14:creationId xmlns:p14="http://schemas.microsoft.com/office/powerpoint/2010/main" val="2582852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2938C-E776-3349-89E4-0489DA02ECF6}"/>
              </a:ext>
            </a:extLst>
          </p:cNvPr>
          <p:cNvSpPr>
            <a:spLocks noGrp="1"/>
          </p:cNvSpPr>
          <p:nvPr>
            <p:ph type="title"/>
          </p:nvPr>
        </p:nvSpPr>
        <p:spPr/>
        <p:txBody>
          <a:bodyPr/>
          <a:lstStyle/>
          <a:p>
            <a:r>
              <a:rPr lang="en-US" dirty="0"/>
              <a:t>Facebook</a:t>
            </a:r>
          </a:p>
        </p:txBody>
      </p:sp>
      <p:sp>
        <p:nvSpPr>
          <p:cNvPr id="3" name="Content Placeholder 2">
            <a:extLst>
              <a:ext uri="{FF2B5EF4-FFF2-40B4-BE49-F238E27FC236}">
                <a16:creationId xmlns:a16="http://schemas.microsoft.com/office/drawing/2014/main" id="{C197CC45-B570-5342-AF95-1212A8F83376}"/>
              </a:ext>
            </a:extLst>
          </p:cNvPr>
          <p:cNvSpPr>
            <a:spLocks noGrp="1"/>
          </p:cNvSpPr>
          <p:nvPr>
            <p:ph idx="1"/>
          </p:nvPr>
        </p:nvSpPr>
        <p:spPr>
          <a:xfrm>
            <a:off x="244032" y="1292909"/>
            <a:ext cx="6283377" cy="4429125"/>
          </a:xfrm>
        </p:spPr>
        <p:txBody>
          <a:bodyPr/>
          <a:lstStyle/>
          <a:p>
            <a:r>
              <a:rPr lang="en-US" dirty="0"/>
              <a:t>The News Feed uses machine learning to personalize each member's feed. </a:t>
            </a:r>
          </a:p>
          <a:p>
            <a:r>
              <a:rPr lang="en-US" dirty="0"/>
              <a:t>If a member frequently stops scrolling to read a particular friend's posts, the News Feed will start to show more of that friend's activity earlier in the feed. </a:t>
            </a:r>
          </a:p>
        </p:txBody>
      </p:sp>
      <p:sp>
        <p:nvSpPr>
          <p:cNvPr id="4" name="Date Placeholder 3">
            <a:extLst>
              <a:ext uri="{FF2B5EF4-FFF2-40B4-BE49-F238E27FC236}">
                <a16:creationId xmlns:a16="http://schemas.microsoft.com/office/drawing/2014/main" id="{873C438F-EB22-9241-B209-735EC7488C28}"/>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1D483873-2965-5446-B15A-0122602B3560}"/>
              </a:ext>
            </a:extLst>
          </p:cNvPr>
          <p:cNvSpPr>
            <a:spLocks noGrp="1"/>
          </p:cNvSpPr>
          <p:nvPr>
            <p:ph type="sldNum" sz="quarter" idx="12"/>
          </p:nvPr>
        </p:nvSpPr>
        <p:spPr/>
        <p:txBody>
          <a:bodyPr/>
          <a:lstStyle/>
          <a:p>
            <a:fld id="{D8C2E80E-A818-EA4B-839C-9030708D7285}" type="slidenum">
              <a:rPr lang="en-US" smtClean="0"/>
              <a:t>7</a:t>
            </a:fld>
            <a:endParaRPr lang="en-US" dirty="0"/>
          </a:p>
        </p:txBody>
      </p:sp>
      <p:sp>
        <p:nvSpPr>
          <p:cNvPr id="6" name="Title 1">
            <a:extLst>
              <a:ext uri="{FF2B5EF4-FFF2-40B4-BE49-F238E27FC236}">
                <a16:creationId xmlns:a16="http://schemas.microsoft.com/office/drawing/2014/main" id="{B6A34246-BFB3-C141-9349-AD081595CB9E}"/>
              </a:ext>
            </a:extLst>
          </p:cNvPr>
          <p:cNvSpPr txBox="1">
            <a:spLocks/>
          </p:cNvSpPr>
          <p:nvPr/>
        </p:nvSpPr>
        <p:spPr>
          <a:xfrm>
            <a:off x="314325" y="3286411"/>
            <a:ext cx="11387137" cy="12715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Google</a:t>
            </a:r>
          </a:p>
        </p:txBody>
      </p:sp>
      <p:pic>
        <p:nvPicPr>
          <p:cNvPr id="8" name="Picture 7">
            <a:extLst>
              <a:ext uri="{FF2B5EF4-FFF2-40B4-BE49-F238E27FC236}">
                <a16:creationId xmlns:a16="http://schemas.microsoft.com/office/drawing/2014/main" id="{5ED97194-9C56-2242-966F-3FDD62F36358}"/>
              </a:ext>
            </a:extLst>
          </p:cNvPr>
          <p:cNvPicPr>
            <a:picLocks noChangeAspect="1"/>
          </p:cNvPicPr>
          <p:nvPr/>
        </p:nvPicPr>
        <p:blipFill>
          <a:blip r:embed="rId3"/>
          <a:stretch>
            <a:fillRect/>
          </a:stretch>
        </p:blipFill>
        <p:spPr>
          <a:xfrm>
            <a:off x="314325" y="4467005"/>
            <a:ext cx="3619500" cy="2247900"/>
          </a:xfrm>
          <a:prstGeom prst="rect">
            <a:avLst/>
          </a:prstGeom>
        </p:spPr>
      </p:pic>
      <p:pic>
        <p:nvPicPr>
          <p:cNvPr id="10" name="Picture 9">
            <a:extLst>
              <a:ext uri="{FF2B5EF4-FFF2-40B4-BE49-F238E27FC236}">
                <a16:creationId xmlns:a16="http://schemas.microsoft.com/office/drawing/2014/main" id="{27B45751-2830-4B44-8819-3FDC5D1397CD}"/>
              </a:ext>
            </a:extLst>
          </p:cNvPr>
          <p:cNvPicPr>
            <a:picLocks noChangeAspect="1"/>
          </p:cNvPicPr>
          <p:nvPr/>
        </p:nvPicPr>
        <p:blipFill>
          <a:blip r:embed="rId4"/>
          <a:stretch>
            <a:fillRect/>
          </a:stretch>
        </p:blipFill>
        <p:spPr>
          <a:xfrm>
            <a:off x="4038044" y="4030045"/>
            <a:ext cx="4163797" cy="2770443"/>
          </a:xfrm>
          <a:prstGeom prst="rect">
            <a:avLst/>
          </a:prstGeom>
        </p:spPr>
      </p:pic>
      <p:pic>
        <p:nvPicPr>
          <p:cNvPr id="12" name="Picture 11">
            <a:extLst>
              <a:ext uri="{FF2B5EF4-FFF2-40B4-BE49-F238E27FC236}">
                <a16:creationId xmlns:a16="http://schemas.microsoft.com/office/drawing/2014/main" id="{26128047-5B52-0442-8095-AAB3A272BB0C}"/>
              </a:ext>
            </a:extLst>
          </p:cNvPr>
          <p:cNvPicPr>
            <a:picLocks noChangeAspect="1"/>
          </p:cNvPicPr>
          <p:nvPr/>
        </p:nvPicPr>
        <p:blipFill>
          <a:blip r:embed="rId5"/>
          <a:stretch>
            <a:fillRect/>
          </a:stretch>
        </p:blipFill>
        <p:spPr>
          <a:xfrm>
            <a:off x="6310013" y="7187"/>
            <a:ext cx="5881988" cy="3678548"/>
          </a:xfrm>
          <a:prstGeom prst="rect">
            <a:avLst/>
          </a:prstGeom>
        </p:spPr>
      </p:pic>
      <p:sp>
        <p:nvSpPr>
          <p:cNvPr id="7" name="Footer Placeholder 6">
            <a:extLst>
              <a:ext uri="{FF2B5EF4-FFF2-40B4-BE49-F238E27FC236}">
                <a16:creationId xmlns:a16="http://schemas.microsoft.com/office/drawing/2014/main" id="{8B732BE5-9ED8-F343-B31D-B3D4C5A29E69}"/>
              </a:ext>
            </a:extLst>
          </p:cNvPr>
          <p:cNvSpPr>
            <a:spLocks noGrp="1"/>
          </p:cNvSpPr>
          <p:nvPr>
            <p:ph type="ftr" sz="quarter" idx="11"/>
          </p:nvPr>
        </p:nvSpPr>
        <p:spPr/>
        <p:txBody>
          <a:bodyPr/>
          <a:lstStyle/>
          <a:p>
            <a:r>
              <a:rPr lang="en-US"/>
              <a:t>Dr. Malak Abdullah</a:t>
            </a:r>
            <a:endParaRPr lang="en-US" dirty="0"/>
          </a:p>
        </p:txBody>
      </p:sp>
      <p:pic>
        <p:nvPicPr>
          <p:cNvPr id="14" name="Picture 13">
            <a:extLst>
              <a:ext uri="{FF2B5EF4-FFF2-40B4-BE49-F238E27FC236}">
                <a16:creationId xmlns:a16="http://schemas.microsoft.com/office/drawing/2014/main" id="{52175349-E4C4-BB4A-A5EE-CD7AF69419E5}"/>
              </a:ext>
            </a:extLst>
          </p:cNvPr>
          <p:cNvPicPr>
            <a:picLocks noChangeAspect="1"/>
          </p:cNvPicPr>
          <p:nvPr/>
        </p:nvPicPr>
        <p:blipFill>
          <a:blip r:embed="rId6"/>
          <a:stretch>
            <a:fillRect/>
          </a:stretch>
        </p:blipFill>
        <p:spPr>
          <a:xfrm>
            <a:off x="8274994" y="2396509"/>
            <a:ext cx="4318396" cy="4318396"/>
          </a:xfrm>
          <a:prstGeom prst="rect">
            <a:avLst/>
          </a:prstGeom>
        </p:spPr>
      </p:pic>
    </p:spTree>
    <p:extLst>
      <p:ext uri="{BB962C8B-B14F-4D97-AF65-F5344CB8AC3E}">
        <p14:creationId xmlns:p14="http://schemas.microsoft.com/office/powerpoint/2010/main" val="12618998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195833A5-A140-5845-BFCB-DC90A5647AF1}"/>
              </a:ext>
            </a:extLst>
          </p:cNvPr>
          <p:cNvSpPr>
            <a:spLocks noGrp="1" noChangeArrowheads="1"/>
          </p:cNvSpPr>
          <p:nvPr>
            <p:ph type="title"/>
          </p:nvPr>
        </p:nvSpPr>
        <p:spPr>
          <a:xfrm>
            <a:off x="314325" y="300038"/>
            <a:ext cx="11877675" cy="1271587"/>
          </a:xfrm>
        </p:spPr>
        <p:txBody>
          <a:bodyPr/>
          <a:lstStyle/>
          <a:p>
            <a:r>
              <a:rPr lang="en-US" altLang="en-US" sz="4000" dirty="0"/>
              <a:t>Lists are mutable (can be changed) - some useful methods</a:t>
            </a:r>
          </a:p>
        </p:txBody>
      </p:sp>
      <p:pic>
        <p:nvPicPr>
          <p:cNvPr id="4" name="Picture 3">
            <a:extLst>
              <a:ext uri="{FF2B5EF4-FFF2-40B4-BE49-F238E27FC236}">
                <a16:creationId xmlns:a16="http://schemas.microsoft.com/office/drawing/2014/main" id="{8217853B-562C-144B-ACFF-8EF5558C7454}"/>
              </a:ext>
            </a:extLst>
          </p:cNvPr>
          <p:cNvPicPr>
            <a:picLocks noChangeAspect="1"/>
          </p:cNvPicPr>
          <p:nvPr/>
        </p:nvPicPr>
        <p:blipFill rotWithShape="1">
          <a:blip r:embed="rId2"/>
          <a:srcRect l="19696" t="17777" r="40404" b="31718"/>
          <a:stretch/>
        </p:blipFill>
        <p:spPr>
          <a:xfrm>
            <a:off x="1144644" y="1242512"/>
            <a:ext cx="6819780" cy="5395397"/>
          </a:xfrm>
          <a:prstGeom prst="rect">
            <a:avLst/>
          </a:prstGeom>
        </p:spPr>
      </p:pic>
      <p:sp>
        <p:nvSpPr>
          <p:cNvPr id="5" name="Date Placeholder 4">
            <a:extLst>
              <a:ext uri="{FF2B5EF4-FFF2-40B4-BE49-F238E27FC236}">
                <a16:creationId xmlns:a16="http://schemas.microsoft.com/office/drawing/2014/main" id="{0A25FF3F-8B01-8D40-9E4D-403039D3CD90}"/>
              </a:ext>
            </a:extLst>
          </p:cNvPr>
          <p:cNvSpPr>
            <a:spLocks noGrp="1"/>
          </p:cNvSpPr>
          <p:nvPr>
            <p:ph type="dt" sz="half" idx="10"/>
          </p:nvPr>
        </p:nvSpPr>
        <p:spPr/>
        <p:txBody>
          <a:bodyPr/>
          <a:lstStyle/>
          <a:p>
            <a:r>
              <a:rPr lang="en-US"/>
              <a:t>First Semester 2021-2022</a:t>
            </a:r>
            <a:endParaRPr lang="en-US" dirty="0"/>
          </a:p>
        </p:txBody>
      </p:sp>
      <p:sp>
        <p:nvSpPr>
          <p:cNvPr id="2" name="Footer Placeholder 1">
            <a:extLst>
              <a:ext uri="{FF2B5EF4-FFF2-40B4-BE49-F238E27FC236}">
                <a16:creationId xmlns:a16="http://schemas.microsoft.com/office/drawing/2014/main" id="{01067B58-9631-1049-A3DE-166DFCDA3410}"/>
              </a:ext>
            </a:extLst>
          </p:cNvPr>
          <p:cNvSpPr>
            <a:spLocks noGrp="1"/>
          </p:cNvSpPr>
          <p:nvPr>
            <p:ph type="ftr" sz="quarter" idx="11"/>
          </p:nvPr>
        </p:nvSpPr>
        <p:spPr/>
        <p:txBody>
          <a:bodyPr/>
          <a:lstStyle/>
          <a:p>
            <a:r>
              <a:rPr lang="en-US"/>
              <a:t>Dr. Malak Abdullah</a:t>
            </a:r>
            <a:endParaRPr lang="en-US" dirty="0"/>
          </a:p>
        </p:txBody>
      </p:sp>
      <p:sp>
        <p:nvSpPr>
          <p:cNvPr id="3" name="Slide Number Placeholder 2">
            <a:extLst>
              <a:ext uri="{FF2B5EF4-FFF2-40B4-BE49-F238E27FC236}">
                <a16:creationId xmlns:a16="http://schemas.microsoft.com/office/drawing/2014/main" id="{B3C9FC70-6527-B240-86BF-D29E0C69BCA0}"/>
              </a:ext>
            </a:extLst>
          </p:cNvPr>
          <p:cNvSpPr>
            <a:spLocks noGrp="1"/>
          </p:cNvSpPr>
          <p:nvPr>
            <p:ph type="sldNum" sz="quarter" idx="12"/>
          </p:nvPr>
        </p:nvSpPr>
        <p:spPr/>
        <p:txBody>
          <a:bodyPr/>
          <a:lstStyle/>
          <a:p>
            <a:fld id="{D8C2E80E-A818-EA4B-839C-9030708D7285}" type="slidenum">
              <a:rPr lang="en-US" smtClean="0"/>
              <a:t>70</a:t>
            </a:fld>
            <a:endParaRPr lang="en-US" dirty="0"/>
          </a:p>
        </p:txBody>
      </p:sp>
    </p:spTree>
    <p:extLst>
      <p:ext uri="{BB962C8B-B14F-4D97-AF65-F5344CB8AC3E}">
        <p14:creationId xmlns:p14="http://schemas.microsoft.com/office/powerpoint/2010/main" val="33917450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BEBF-6102-C648-99BC-55A0827B4C42}"/>
              </a:ext>
            </a:extLst>
          </p:cNvPr>
          <p:cNvSpPr>
            <a:spLocks noGrp="1"/>
          </p:cNvSpPr>
          <p:nvPr>
            <p:ph type="title"/>
          </p:nvPr>
        </p:nvSpPr>
        <p:spPr/>
        <p:txBody>
          <a:bodyPr>
            <a:normAutofit fontScale="90000"/>
          </a:bodyPr>
          <a:lstStyle/>
          <a:p>
            <a:r>
              <a:rPr lang="en-US" dirty="0"/>
              <a:t>The key differences between Python 2.7.x and Python 3.x with examples</a:t>
            </a:r>
          </a:p>
        </p:txBody>
      </p:sp>
      <p:sp>
        <p:nvSpPr>
          <p:cNvPr id="3" name="Content Placeholder 2">
            <a:extLst>
              <a:ext uri="{FF2B5EF4-FFF2-40B4-BE49-F238E27FC236}">
                <a16:creationId xmlns:a16="http://schemas.microsoft.com/office/drawing/2014/main" id="{31C74D4E-98C0-5241-BF87-5F1029E9D8EB}"/>
              </a:ext>
            </a:extLst>
          </p:cNvPr>
          <p:cNvSpPr>
            <a:spLocks noGrp="1"/>
          </p:cNvSpPr>
          <p:nvPr>
            <p:ph idx="1"/>
          </p:nvPr>
        </p:nvSpPr>
        <p:spPr/>
        <p:txBody>
          <a:bodyPr/>
          <a:lstStyle/>
          <a:p>
            <a:r>
              <a:rPr lang="en-US" dirty="0"/>
              <a:t>http://</a:t>
            </a:r>
            <a:r>
              <a:rPr lang="en-US" dirty="0" err="1"/>
              <a:t>sebastianraschka.com</a:t>
            </a:r>
            <a:r>
              <a:rPr lang="en-US" dirty="0"/>
              <a:t>/Articles/2014_python_2_3_key_diff.html</a:t>
            </a:r>
          </a:p>
        </p:txBody>
      </p:sp>
      <p:sp>
        <p:nvSpPr>
          <p:cNvPr id="4" name="Date Placeholder 3">
            <a:extLst>
              <a:ext uri="{FF2B5EF4-FFF2-40B4-BE49-F238E27FC236}">
                <a16:creationId xmlns:a16="http://schemas.microsoft.com/office/drawing/2014/main" id="{85534C61-97F6-1B4F-8D11-92C411CEFB84}"/>
              </a:ext>
            </a:extLst>
          </p:cNvPr>
          <p:cNvSpPr>
            <a:spLocks noGrp="1"/>
          </p:cNvSpPr>
          <p:nvPr>
            <p:ph type="dt" sz="half" idx="10"/>
          </p:nvPr>
        </p:nvSpPr>
        <p:spPr/>
        <p:txBody>
          <a:bodyPr/>
          <a:lstStyle/>
          <a:p>
            <a:r>
              <a:rPr lang="en-US"/>
              <a:t>First Semester 2021-2022</a:t>
            </a:r>
            <a:endParaRPr lang="en-US" dirty="0"/>
          </a:p>
        </p:txBody>
      </p:sp>
      <p:sp>
        <p:nvSpPr>
          <p:cNvPr id="6" name="Footer Placeholder 5">
            <a:extLst>
              <a:ext uri="{FF2B5EF4-FFF2-40B4-BE49-F238E27FC236}">
                <a16:creationId xmlns:a16="http://schemas.microsoft.com/office/drawing/2014/main" id="{F0064844-9BBD-ED45-BE99-D3B92AB20000}"/>
              </a:ext>
            </a:extLst>
          </p:cNvPr>
          <p:cNvSpPr>
            <a:spLocks noGrp="1"/>
          </p:cNvSpPr>
          <p:nvPr>
            <p:ph type="ftr" sz="quarter" idx="11"/>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795B4C1A-E8A1-954C-ACBE-C20CD62EC11E}"/>
              </a:ext>
            </a:extLst>
          </p:cNvPr>
          <p:cNvSpPr>
            <a:spLocks noGrp="1"/>
          </p:cNvSpPr>
          <p:nvPr>
            <p:ph type="sldNum" sz="quarter" idx="12"/>
          </p:nvPr>
        </p:nvSpPr>
        <p:spPr/>
        <p:txBody>
          <a:bodyPr/>
          <a:lstStyle/>
          <a:p>
            <a:fld id="{D8C2E80E-A818-EA4B-839C-9030708D7285}" type="slidenum">
              <a:rPr lang="en-US" smtClean="0"/>
              <a:t>71</a:t>
            </a:fld>
            <a:endParaRPr lang="en-US" dirty="0"/>
          </a:p>
        </p:txBody>
      </p:sp>
    </p:spTree>
    <p:extLst>
      <p:ext uri="{BB962C8B-B14F-4D97-AF65-F5344CB8AC3E}">
        <p14:creationId xmlns:p14="http://schemas.microsoft.com/office/powerpoint/2010/main" val="23678709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Modules</a:t>
            </a:r>
          </a:p>
        </p:txBody>
      </p:sp>
      <p:sp>
        <p:nvSpPr>
          <p:cNvPr id="3" name="Content Placeholder 2"/>
          <p:cNvSpPr>
            <a:spLocks noGrp="1"/>
          </p:cNvSpPr>
          <p:nvPr>
            <p:ph idx="1"/>
          </p:nvPr>
        </p:nvSpPr>
        <p:spPr/>
        <p:txBody>
          <a:bodyPr>
            <a:normAutofit/>
          </a:bodyPr>
          <a:lstStyle/>
          <a:p>
            <a:r>
              <a:rPr lang="en-US" dirty="0"/>
              <a:t>Certain features of Python are not loaded by default</a:t>
            </a:r>
          </a:p>
          <a:p>
            <a:r>
              <a:rPr lang="en-US" dirty="0"/>
              <a:t>In order to use these features, you’ll need to import the modules that contain them.</a:t>
            </a:r>
          </a:p>
          <a:p>
            <a:r>
              <a:rPr lang="en-US" dirty="0"/>
              <a:t>E.g. </a:t>
            </a:r>
          </a:p>
          <a:p>
            <a:pPr lvl="1">
              <a:buNone/>
            </a:pPr>
            <a:r>
              <a:rPr lang="en-US" b="1" dirty="0"/>
              <a:t>import </a:t>
            </a:r>
            <a:r>
              <a:rPr lang="en-US" b="1" dirty="0" err="1"/>
              <a:t>matplotlib.pyplot</a:t>
            </a:r>
            <a:r>
              <a:rPr lang="en-US" b="1" dirty="0"/>
              <a:t> as </a:t>
            </a:r>
            <a:r>
              <a:rPr lang="en-US" b="1" dirty="0" err="1"/>
              <a:t>plt</a:t>
            </a:r>
            <a:endParaRPr lang="en-US" b="1" dirty="0"/>
          </a:p>
          <a:p>
            <a:pPr lvl="1">
              <a:buNone/>
            </a:pPr>
            <a:r>
              <a:rPr lang="en-US" b="1" dirty="0"/>
              <a:t>import </a:t>
            </a:r>
            <a:r>
              <a:rPr lang="en-US" b="1" dirty="0" err="1"/>
              <a:t>numpy</a:t>
            </a:r>
            <a:r>
              <a:rPr lang="en-US" b="1" dirty="0"/>
              <a:t> as </a:t>
            </a:r>
            <a:r>
              <a:rPr lang="en-US" b="1" dirty="0" err="1"/>
              <a:t>np</a:t>
            </a:r>
            <a:endParaRPr lang="en-US" b="1" dirty="0"/>
          </a:p>
        </p:txBody>
      </p:sp>
      <p:sp>
        <p:nvSpPr>
          <p:cNvPr id="4" name="Date Placeholder 3">
            <a:extLst>
              <a:ext uri="{FF2B5EF4-FFF2-40B4-BE49-F238E27FC236}">
                <a16:creationId xmlns:a16="http://schemas.microsoft.com/office/drawing/2014/main" id="{D8628E0F-1D80-614A-8CAC-52CF547A97E4}"/>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4DC6AF09-C079-864E-AD1E-9CA5B7FE7A2C}"/>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A61F40ED-8DFA-7B4A-9E78-51358D8E4743}"/>
              </a:ext>
            </a:extLst>
          </p:cNvPr>
          <p:cNvSpPr>
            <a:spLocks noGrp="1"/>
          </p:cNvSpPr>
          <p:nvPr>
            <p:ph type="sldNum" sz="quarter" idx="12"/>
          </p:nvPr>
        </p:nvSpPr>
        <p:spPr/>
        <p:txBody>
          <a:bodyPr/>
          <a:lstStyle/>
          <a:p>
            <a:fld id="{D8C2E80E-A818-EA4B-839C-9030708D7285}" type="slidenum">
              <a:rPr lang="en-US" smtClean="0"/>
              <a:t>72</a:t>
            </a:fld>
            <a:endParaRPr lang="en-US" dirty="0"/>
          </a:p>
        </p:txBody>
      </p:sp>
    </p:spTree>
    <p:extLst>
      <p:ext uri="{BB962C8B-B14F-4D97-AF65-F5344CB8AC3E}">
        <p14:creationId xmlns:p14="http://schemas.microsoft.com/office/powerpoint/2010/main" val="42783319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25" y="300038"/>
            <a:ext cx="11387137" cy="1271587"/>
          </a:xfrm>
        </p:spPr>
        <p:txBody>
          <a:bodyPr/>
          <a:lstStyle/>
          <a:p>
            <a:r>
              <a:rPr lang="en-US" dirty="0"/>
              <a:t>List</a:t>
            </a:r>
          </a:p>
        </p:txBody>
      </p:sp>
      <p:sp>
        <p:nvSpPr>
          <p:cNvPr id="6" name="Rectangle 5"/>
          <p:cNvSpPr/>
          <p:nvPr/>
        </p:nvSpPr>
        <p:spPr>
          <a:xfrm>
            <a:off x="771525" y="1576239"/>
            <a:ext cx="4572000" cy="646331"/>
          </a:xfrm>
          <a:prstGeom prst="rect">
            <a:avLst/>
          </a:prstGeom>
          <a:ln>
            <a:solidFill>
              <a:schemeClr val="accent1"/>
            </a:solidFill>
          </a:ln>
        </p:spPr>
        <p:txBody>
          <a:bodyPr>
            <a:spAutoFit/>
          </a:bodyPr>
          <a:lstStyle/>
          <a:p>
            <a:r>
              <a:rPr lang="en-US" dirty="0">
                <a:solidFill>
                  <a:srgbClr val="FF0000"/>
                </a:solidFill>
                <a:highlight>
                  <a:srgbClr val="FFFFFF"/>
                </a:highlight>
                <a:latin typeface="Courier New"/>
              </a:rPr>
              <a:t>1</a:t>
            </a:r>
            <a:r>
              <a:rPr lang="en-US" dirty="0">
                <a:solidFill>
                  <a:srgbClr val="000000"/>
                </a:solidFill>
                <a:highlight>
                  <a:srgbClr val="FFFFFF"/>
                </a:highlight>
                <a:latin typeface="Courier New"/>
              </a:rPr>
              <a:t> </a:t>
            </a:r>
            <a:r>
              <a:rPr lang="en-US" b="1" dirty="0">
                <a:solidFill>
                  <a:srgbClr val="0000FF"/>
                </a:solidFill>
                <a:highlight>
                  <a:srgbClr val="FFFFFF"/>
                </a:highlight>
                <a:latin typeface="Courier New"/>
              </a:rPr>
              <a:t>in</a:t>
            </a:r>
            <a:r>
              <a:rPr lang="en-US" b="1" dirty="0">
                <a:solidFill>
                  <a:srgbClr val="000000"/>
                </a:solidFill>
                <a:highlight>
                  <a:srgbClr val="FFFFFF"/>
                </a:highlight>
                <a:latin typeface="Courier New"/>
              </a:rPr>
              <a:t> </a:t>
            </a:r>
            <a:r>
              <a:rPr lang="en-US" b="1" dirty="0">
                <a:solidFill>
                  <a:srgbClr val="000080"/>
                </a:solidFill>
                <a:highlight>
                  <a:srgbClr val="FFFFFF"/>
                </a:highlight>
                <a:latin typeface="Courier New"/>
              </a:rPr>
              <a:t>[</a:t>
            </a:r>
            <a:r>
              <a:rPr lang="en-US" b="1" dirty="0">
                <a:solidFill>
                  <a:srgbClr val="FF0000"/>
                </a:solidFill>
                <a:highlight>
                  <a:srgbClr val="FFFFFF"/>
                </a:highlight>
                <a:latin typeface="Courier New"/>
              </a:rPr>
              <a:t>1</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FF0000"/>
                </a:solidFill>
                <a:highlight>
                  <a:srgbClr val="FFFFFF"/>
                </a:highlight>
                <a:latin typeface="Courier New"/>
              </a:rPr>
              <a:t>2</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FF0000"/>
                </a:solidFill>
                <a:highlight>
                  <a:srgbClr val="FFFFFF"/>
                </a:highlight>
                <a:latin typeface="Courier New"/>
              </a:rPr>
              <a:t>3</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008000"/>
                </a:solidFill>
                <a:highlight>
                  <a:srgbClr val="FFFFFF"/>
                </a:highlight>
                <a:latin typeface="Courier New"/>
              </a:rPr>
              <a:t># True</a:t>
            </a:r>
            <a:endParaRPr lang="en-US" b="1" dirty="0">
              <a:solidFill>
                <a:srgbClr val="000000"/>
              </a:solidFill>
              <a:highlight>
                <a:srgbClr val="FFFFFF"/>
              </a:highlight>
              <a:latin typeface="Courier New"/>
            </a:endParaRPr>
          </a:p>
          <a:p>
            <a:r>
              <a:rPr lang="en-US" dirty="0">
                <a:solidFill>
                  <a:srgbClr val="FF0000"/>
                </a:solidFill>
                <a:highlight>
                  <a:srgbClr val="FFFFFF"/>
                </a:highlight>
                <a:latin typeface="Courier New"/>
              </a:rPr>
              <a:t>0</a:t>
            </a:r>
            <a:r>
              <a:rPr lang="en-US" dirty="0">
                <a:solidFill>
                  <a:srgbClr val="000000"/>
                </a:solidFill>
                <a:highlight>
                  <a:srgbClr val="FFFFFF"/>
                </a:highlight>
                <a:latin typeface="Courier New"/>
              </a:rPr>
              <a:t> </a:t>
            </a:r>
            <a:r>
              <a:rPr lang="en-US" b="1" dirty="0">
                <a:solidFill>
                  <a:srgbClr val="0000FF"/>
                </a:solidFill>
                <a:highlight>
                  <a:srgbClr val="FFFFFF"/>
                </a:highlight>
                <a:latin typeface="Courier New"/>
              </a:rPr>
              <a:t>in</a:t>
            </a:r>
            <a:r>
              <a:rPr lang="en-US" b="1" dirty="0">
                <a:solidFill>
                  <a:srgbClr val="000000"/>
                </a:solidFill>
                <a:highlight>
                  <a:srgbClr val="FFFFFF"/>
                </a:highlight>
                <a:latin typeface="Courier New"/>
              </a:rPr>
              <a:t> </a:t>
            </a:r>
            <a:r>
              <a:rPr lang="en-US" b="1" dirty="0">
                <a:solidFill>
                  <a:srgbClr val="000080"/>
                </a:solidFill>
                <a:highlight>
                  <a:srgbClr val="FFFFFF"/>
                </a:highlight>
                <a:latin typeface="Courier New"/>
              </a:rPr>
              <a:t>[</a:t>
            </a:r>
            <a:r>
              <a:rPr lang="en-US" b="1" dirty="0">
                <a:solidFill>
                  <a:srgbClr val="FF0000"/>
                </a:solidFill>
                <a:highlight>
                  <a:srgbClr val="FFFFFF"/>
                </a:highlight>
                <a:latin typeface="Courier New"/>
              </a:rPr>
              <a:t>1</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FF0000"/>
                </a:solidFill>
                <a:highlight>
                  <a:srgbClr val="FFFFFF"/>
                </a:highlight>
                <a:latin typeface="Courier New"/>
              </a:rPr>
              <a:t>2</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FF0000"/>
                </a:solidFill>
                <a:highlight>
                  <a:srgbClr val="FFFFFF"/>
                </a:highlight>
                <a:latin typeface="Courier New"/>
              </a:rPr>
              <a:t>3</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008000"/>
                </a:solidFill>
                <a:highlight>
                  <a:srgbClr val="FFFFFF"/>
                </a:highlight>
                <a:latin typeface="Courier New"/>
              </a:rPr>
              <a:t># False</a:t>
            </a:r>
            <a:endParaRPr lang="en-US" b="1" dirty="0">
              <a:solidFill>
                <a:srgbClr val="000000"/>
              </a:solidFill>
              <a:highlight>
                <a:srgbClr val="FFFFFF"/>
              </a:highlight>
              <a:latin typeface="Courier New"/>
            </a:endParaRPr>
          </a:p>
        </p:txBody>
      </p:sp>
      <p:sp>
        <p:nvSpPr>
          <p:cNvPr id="9" name="Rectangle 8"/>
          <p:cNvSpPr/>
          <p:nvPr/>
        </p:nvSpPr>
        <p:spPr>
          <a:xfrm>
            <a:off x="771525" y="2572122"/>
            <a:ext cx="8382000" cy="2031325"/>
          </a:xfrm>
          <a:prstGeom prst="rect">
            <a:avLst/>
          </a:prstGeom>
          <a:ln>
            <a:solidFill>
              <a:schemeClr val="accent1"/>
            </a:solidFill>
          </a:ln>
        </p:spPr>
        <p:txBody>
          <a:bodyPr wrap="square">
            <a:spAutoFit/>
          </a:bodyPr>
          <a:lstStyle/>
          <a:p>
            <a:r>
              <a:rPr lang="en-US" dirty="0">
                <a:solidFill>
                  <a:srgbClr val="000000"/>
                </a:solidFill>
                <a:highlight>
                  <a:srgbClr val="FFFFFF"/>
                </a:highlight>
                <a:latin typeface="Courier New"/>
              </a:rPr>
              <a:t>x </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000080"/>
                </a:solidFill>
                <a:highlight>
                  <a:srgbClr val="FFFFFF"/>
                </a:highlight>
                <a:latin typeface="Courier New"/>
              </a:rPr>
              <a:t>[</a:t>
            </a:r>
            <a:r>
              <a:rPr lang="en-US" b="1" dirty="0">
                <a:solidFill>
                  <a:srgbClr val="FF0000"/>
                </a:solidFill>
                <a:highlight>
                  <a:srgbClr val="FFFFFF"/>
                </a:highlight>
                <a:latin typeface="Courier New"/>
              </a:rPr>
              <a:t>1</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FF0000"/>
                </a:solidFill>
                <a:highlight>
                  <a:srgbClr val="FFFFFF"/>
                </a:highlight>
                <a:latin typeface="Courier New"/>
              </a:rPr>
              <a:t>2</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FF0000"/>
                </a:solidFill>
                <a:highlight>
                  <a:srgbClr val="FFFFFF"/>
                </a:highlight>
                <a:latin typeface="Courier New"/>
              </a:rPr>
              <a:t>3</a:t>
            </a:r>
            <a:r>
              <a:rPr lang="en-US" b="1" dirty="0">
                <a:solidFill>
                  <a:srgbClr val="000080"/>
                </a:solidFill>
                <a:highlight>
                  <a:srgbClr val="FFFFFF"/>
                </a:highlight>
                <a:latin typeface="Courier New"/>
              </a:rPr>
              <a:t>]</a:t>
            </a:r>
            <a:endParaRPr lang="en-US" b="1" dirty="0">
              <a:solidFill>
                <a:srgbClr val="000000"/>
              </a:solidFill>
              <a:highlight>
                <a:srgbClr val="FFFFFF"/>
              </a:highlight>
              <a:latin typeface="Courier New"/>
            </a:endParaRPr>
          </a:p>
          <a:p>
            <a:r>
              <a:rPr lang="en-US" dirty="0">
                <a:solidFill>
                  <a:srgbClr val="000000"/>
                </a:solidFill>
                <a:highlight>
                  <a:srgbClr val="FFFFFF"/>
                </a:highlight>
                <a:latin typeface="Courier New"/>
              </a:rPr>
              <a:t>y </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000080"/>
                </a:solidFill>
                <a:highlight>
                  <a:srgbClr val="FFFFFF"/>
                </a:highlight>
                <a:latin typeface="Courier New"/>
              </a:rPr>
              <a:t>[</a:t>
            </a:r>
            <a:r>
              <a:rPr lang="en-US" b="1" dirty="0">
                <a:solidFill>
                  <a:srgbClr val="FF0000"/>
                </a:solidFill>
                <a:highlight>
                  <a:srgbClr val="FFFFFF"/>
                </a:highlight>
                <a:latin typeface="Courier New"/>
              </a:rPr>
              <a:t>4</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FF0000"/>
                </a:solidFill>
                <a:highlight>
                  <a:srgbClr val="FFFFFF"/>
                </a:highlight>
                <a:latin typeface="Courier New"/>
              </a:rPr>
              <a:t>5</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FF0000"/>
                </a:solidFill>
                <a:highlight>
                  <a:srgbClr val="FFFFFF"/>
                </a:highlight>
                <a:latin typeface="Courier New"/>
              </a:rPr>
              <a:t>6</a:t>
            </a:r>
            <a:r>
              <a:rPr lang="en-US" b="1" dirty="0">
                <a:solidFill>
                  <a:srgbClr val="000080"/>
                </a:solidFill>
                <a:highlight>
                  <a:srgbClr val="FFFFFF"/>
                </a:highlight>
                <a:latin typeface="Courier New"/>
              </a:rPr>
              <a:t>]</a:t>
            </a:r>
            <a:endParaRPr lang="en-US" b="1" dirty="0">
              <a:solidFill>
                <a:srgbClr val="000000"/>
              </a:solidFill>
              <a:highlight>
                <a:srgbClr val="FFFFFF"/>
              </a:highlight>
              <a:latin typeface="Courier New"/>
            </a:endParaRPr>
          </a:p>
          <a:p>
            <a:r>
              <a:rPr lang="en-US" dirty="0" err="1">
                <a:solidFill>
                  <a:srgbClr val="000000"/>
                </a:solidFill>
                <a:highlight>
                  <a:srgbClr val="FFFFFF"/>
                </a:highlight>
                <a:latin typeface="Courier New"/>
              </a:rPr>
              <a:t>x</a:t>
            </a:r>
            <a:r>
              <a:rPr lang="en-US" b="1" dirty="0" err="1">
                <a:solidFill>
                  <a:srgbClr val="000080"/>
                </a:solidFill>
                <a:highlight>
                  <a:srgbClr val="FFFFFF"/>
                </a:highlight>
                <a:latin typeface="Courier New"/>
              </a:rPr>
              <a:t>.</a:t>
            </a:r>
            <a:r>
              <a:rPr lang="en-US" b="1" dirty="0" err="1">
                <a:solidFill>
                  <a:srgbClr val="000000"/>
                </a:solidFill>
                <a:highlight>
                  <a:srgbClr val="FFFFFF"/>
                </a:highlight>
                <a:latin typeface="Courier New"/>
              </a:rPr>
              <a:t>extend</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y</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008000"/>
                </a:solidFill>
                <a:highlight>
                  <a:srgbClr val="FFFFFF"/>
                </a:highlight>
                <a:latin typeface="Courier New"/>
              </a:rPr>
              <a:t># x is now [1,2,3,4,5,6]</a:t>
            </a:r>
            <a:endParaRPr lang="en-US" b="1" dirty="0">
              <a:solidFill>
                <a:srgbClr val="000000"/>
              </a:solidFill>
              <a:highlight>
                <a:srgbClr val="FFFFFF"/>
              </a:highlight>
              <a:latin typeface="Courier New"/>
            </a:endParaRPr>
          </a:p>
          <a:p>
            <a:endParaRPr lang="en-US" dirty="0">
              <a:solidFill>
                <a:srgbClr val="000000"/>
              </a:solidFill>
              <a:highlight>
                <a:srgbClr val="FFFFFF"/>
              </a:highlight>
              <a:latin typeface="Courier New"/>
            </a:endParaRPr>
          </a:p>
          <a:p>
            <a:r>
              <a:rPr lang="en-US" dirty="0">
                <a:solidFill>
                  <a:srgbClr val="000000"/>
                </a:solidFill>
                <a:highlight>
                  <a:srgbClr val="FFFFFF"/>
                </a:highlight>
                <a:latin typeface="Courier New"/>
              </a:rPr>
              <a:t>x </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000080"/>
                </a:solidFill>
                <a:highlight>
                  <a:srgbClr val="FFFFFF"/>
                </a:highlight>
                <a:latin typeface="Courier New"/>
              </a:rPr>
              <a:t>[</a:t>
            </a:r>
            <a:r>
              <a:rPr lang="en-US" b="1" dirty="0">
                <a:solidFill>
                  <a:srgbClr val="FF0000"/>
                </a:solidFill>
                <a:highlight>
                  <a:srgbClr val="FFFFFF"/>
                </a:highlight>
                <a:latin typeface="Courier New"/>
              </a:rPr>
              <a:t>1</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FF0000"/>
                </a:solidFill>
                <a:highlight>
                  <a:srgbClr val="FFFFFF"/>
                </a:highlight>
                <a:latin typeface="Courier New"/>
              </a:rPr>
              <a:t>2</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FF0000"/>
                </a:solidFill>
                <a:highlight>
                  <a:srgbClr val="FFFFFF"/>
                </a:highlight>
                <a:latin typeface="Courier New"/>
              </a:rPr>
              <a:t>3</a:t>
            </a:r>
            <a:r>
              <a:rPr lang="en-US" b="1" dirty="0">
                <a:solidFill>
                  <a:srgbClr val="000080"/>
                </a:solidFill>
                <a:highlight>
                  <a:srgbClr val="FFFFFF"/>
                </a:highlight>
                <a:latin typeface="Courier New"/>
              </a:rPr>
              <a:t>]</a:t>
            </a:r>
            <a:endParaRPr lang="en-US" b="1" dirty="0">
              <a:solidFill>
                <a:srgbClr val="000000"/>
              </a:solidFill>
              <a:highlight>
                <a:srgbClr val="FFFFFF"/>
              </a:highlight>
              <a:latin typeface="Courier New"/>
            </a:endParaRPr>
          </a:p>
          <a:p>
            <a:r>
              <a:rPr lang="en-US" dirty="0">
                <a:solidFill>
                  <a:srgbClr val="000000"/>
                </a:solidFill>
                <a:highlight>
                  <a:srgbClr val="FFFFFF"/>
                </a:highlight>
                <a:latin typeface="Courier New"/>
              </a:rPr>
              <a:t>y </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000080"/>
                </a:solidFill>
                <a:highlight>
                  <a:srgbClr val="FFFFFF"/>
                </a:highlight>
                <a:latin typeface="Courier New"/>
              </a:rPr>
              <a:t>[</a:t>
            </a:r>
            <a:r>
              <a:rPr lang="en-US" b="1" dirty="0">
                <a:solidFill>
                  <a:srgbClr val="FF0000"/>
                </a:solidFill>
                <a:highlight>
                  <a:srgbClr val="FFFFFF"/>
                </a:highlight>
                <a:latin typeface="Courier New"/>
              </a:rPr>
              <a:t>4</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FF0000"/>
                </a:solidFill>
                <a:highlight>
                  <a:srgbClr val="FFFFFF"/>
                </a:highlight>
                <a:latin typeface="Courier New"/>
              </a:rPr>
              <a:t>5</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FF0000"/>
                </a:solidFill>
                <a:highlight>
                  <a:srgbClr val="FFFFFF"/>
                </a:highlight>
                <a:latin typeface="Courier New"/>
              </a:rPr>
              <a:t>6</a:t>
            </a:r>
            <a:r>
              <a:rPr lang="en-US" b="1" dirty="0">
                <a:solidFill>
                  <a:srgbClr val="000080"/>
                </a:solidFill>
                <a:highlight>
                  <a:srgbClr val="FFFFFF"/>
                </a:highlight>
                <a:latin typeface="Courier New"/>
              </a:rPr>
              <a:t>]</a:t>
            </a:r>
            <a:endParaRPr lang="en-US" b="1" dirty="0">
              <a:solidFill>
                <a:srgbClr val="000000"/>
              </a:solidFill>
              <a:highlight>
                <a:srgbClr val="FFFFFF"/>
              </a:highlight>
              <a:latin typeface="Courier New"/>
            </a:endParaRPr>
          </a:p>
          <a:p>
            <a:r>
              <a:rPr lang="en-US" dirty="0">
                <a:solidFill>
                  <a:srgbClr val="000000"/>
                </a:solidFill>
                <a:highlight>
                  <a:srgbClr val="FFFFFF"/>
                </a:highlight>
                <a:latin typeface="Courier New"/>
              </a:rPr>
              <a:t>z </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x </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y  </a:t>
            </a:r>
            <a:r>
              <a:rPr lang="en-US" b="1" dirty="0">
                <a:solidFill>
                  <a:srgbClr val="008000"/>
                </a:solidFill>
                <a:highlight>
                  <a:srgbClr val="FFFFFF"/>
                </a:highlight>
                <a:latin typeface="Courier New"/>
              </a:rPr>
              <a:t># z is [1,2,3,4,5,6]; x is unchanged.</a:t>
            </a:r>
            <a:endParaRPr lang="en-US" dirty="0"/>
          </a:p>
        </p:txBody>
      </p:sp>
      <p:sp>
        <p:nvSpPr>
          <p:cNvPr id="12" name="Content Placeholder 2"/>
          <p:cNvSpPr txBox="1">
            <a:spLocks/>
          </p:cNvSpPr>
          <p:nvPr/>
        </p:nvSpPr>
        <p:spPr>
          <a:xfrm>
            <a:off x="314325" y="4952999"/>
            <a:ext cx="8229600" cy="381000"/>
          </a:xfrm>
          <a:prstGeom prst="rect">
            <a:avLst/>
          </a:prstGeom>
        </p:spPr>
        <p:txBody>
          <a:bodyPr vert="horz" lIns="91440" tIns="45720" rIns="91440" bIns="45720" rtlCol="0">
            <a:normAutofit fontScale="70000" lnSpcReduction="20000"/>
          </a:bodyPr>
          <a:lstStyle/>
          <a:p>
            <a:pPr marL="342900" indent="-342900">
              <a:spcBef>
                <a:spcPct val="20000"/>
              </a:spcBef>
              <a:buFont typeface="Arial" pitchFamily="34" charset="0"/>
              <a:buChar char="•"/>
            </a:pPr>
            <a:endParaRPr lang="en-US" sz="3200" dirty="0"/>
          </a:p>
        </p:txBody>
      </p:sp>
      <p:sp>
        <p:nvSpPr>
          <p:cNvPr id="15" name="Rectangle 14"/>
          <p:cNvSpPr/>
          <p:nvPr/>
        </p:nvSpPr>
        <p:spPr>
          <a:xfrm>
            <a:off x="804866" y="4952999"/>
            <a:ext cx="8686800" cy="1477328"/>
          </a:xfrm>
          <a:prstGeom prst="rect">
            <a:avLst/>
          </a:prstGeom>
          <a:ln>
            <a:solidFill>
              <a:schemeClr val="accent1"/>
            </a:solidFill>
          </a:ln>
        </p:spPr>
        <p:txBody>
          <a:bodyPr wrap="square">
            <a:spAutoFit/>
          </a:bodyPr>
          <a:lstStyle/>
          <a:p>
            <a:r>
              <a:rPr lang="en-US" dirty="0">
                <a:solidFill>
                  <a:srgbClr val="000000"/>
                </a:solidFill>
                <a:highlight>
                  <a:srgbClr val="FFFFFF"/>
                </a:highlight>
                <a:latin typeface="Courier New"/>
              </a:rPr>
              <a:t>x</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y </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000080"/>
                </a:solidFill>
                <a:highlight>
                  <a:srgbClr val="FFFFFF"/>
                </a:highlight>
                <a:latin typeface="Courier New"/>
              </a:rPr>
              <a:t>[</a:t>
            </a:r>
            <a:r>
              <a:rPr lang="en-US" b="1" dirty="0">
                <a:solidFill>
                  <a:srgbClr val="FF0000"/>
                </a:solidFill>
                <a:highlight>
                  <a:srgbClr val="FFFFFF"/>
                </a:highlight>
                <a:latin typeface="Courier New"/>
              </a:rPr>
              <a:t>1</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FF0000"/>
                </a:solidFill>
                <a:highlight>
                  <a:srgbClr val="FFFFFF"/>
                </a:highlight>
                <a:latin typeface="Courier New"/>
              </a:rPr>
              <a:t>2</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008000"/>
                </a:solidFill>
                <a:highlight>
                  <a:srgbClr val="FFFFFF"/>
                </a:highlight>
                <a:latin typeface="Courier New"/>
              </a:rPr>
              <a:t># x is 1 and y is 2</a:t>
            </a:r>
            <a:endParaRPr lang="en-US" b="1" dirty="0">
              <a:solidFill>
                <a:srgbClr val="000000"/>
              </a:solidFill>
              <a:highlight>
                <a:srgbClr val="FFFFFF"/>
              </a:highlight>
              <a:latin typeface="Courier New"/>
            </a:endParaRPr>
          </a:p>
          <a:p>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x</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y</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FF0000"/>
                </a:solidFill>
                <a:highlight>
                  <a:srgbClr val="FFFFFF"/>
                </a:highlight>
                <a:latin typeface="Courier New"/>
              </a:rPr>
              <a:t>1</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FF0000"/>
                </a:solidFill>
                <a:highlight>
                  <a:srgbClr val="FFFFFF"/>
                </a:highlight>
                <a:latin typeface="Courier New"/>
              </a:rPr>
              <a:t>2</a:t>
            </a:r>
            <a:r>
              <a:rPr lang="en-US" b="1" dirty="0">
                <a:solidFill>
                  <a:srgbClr val="000000"/>
                </a:solidFill>
                <a:highlight>
                  <a:srgbClr val="FFFFFF"/>
                </a:highlight>
                <a:latin typeface="Courier New"/>
              </a:rPr>
              <a:t> </a:t>
            </a:r>
            <a:r>
              <a:rPr lang="en-US" b="1" dirty="0">
                <a:solidFill>
                  <a:srgbClr val="008000"/>
                </a:solidFill>
                <a:highlight>
                  <a:srgbClr val="FFFFFF"/>
                </a:highlight>
                <a:latin typeface="Courier New"/>
              </a:rPr>
              <a:t># same as above</a:t>
            </a:r>
            <a:endParaRPr lang="en-US" b="1" dirty="0">
              <a:solidFill>
                <a:srgbClr val="000000"/>
              </a:solidFill>
              <a:highlight>
                <a:srgbClr val="FFFFFF"/>
              </a:highlight>
              <a:latin typeface="Courier New"/>
            </a:endParaRPr>
          </a:p>
          <a:p>
            <a:r>
              <a:rPr lang="en-US" dirty="0">
                <a:solidFill>
                  <a:srgbClr val="000000"/>
                </a:solidFill>
                <a:highlight>
                  <a:srgbClr val="FFFFFF"/>
                </a:highlight>
                <a:latin typeface="Courier New"/>
              </a:rPr>
              <a:t>x</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y </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000080"/>
                </a:solidFill>
                <a:highlight>
                  <a:srgbClr val="FFFFFF"/>
                </a:highlight>
                <a:latin typeface="Courier New"/>
              </a:rPr>
              <a:t>[</a:t>
            </a:r>
            <a:r>
              <a:rPr lang="en-US" b="1" dirty="0">
                <a:solidFill>
                  <a:srgbClr val="FF0000"/>
                </a:solidFill>
                <a:highlight>
                  <a:srgbClr val="FFFFFF"/>
                </a:highlight>
                <a:latin typeface="Courier New"/>
              </a:rPr>
              <a:t>1</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FF0000"/>
                </a:solidFill>
                <a:highlight>
                  <a:srgbClr val="FFFFFF"/>
                </a:highlight>
                <a:latin typeface="Courier New"/>
              </a:rPr>
              <a:t>2</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008000"/>
                </a:solidFill>
                <a:highlight>
                  <a:srgbClr val="FFFFFF"/>
                </a:highlight>
                <a:latin typeface="Courier New"/>
              </a:rPr>
              <a:t># same as above</a:t>
            </a:r>
            <a:endParaRPr lang="en-US" b="1" dirty="0">
              <a:solidFill>
                <a:srgbClr val="000000"/>
              </a:solidFill>
              <a:highlight>
                <a:srgbClr val="FFFFFF"/>
              </a:highlight>
              <a:latin typeface="Courier New"/>
            </a:endParaRPr>
          </a:p>
          <a:p>
            <a:r>
              <a:rPr lang="en-US" dirty="0">
                <a:solidFill>
                  <a:srgbClr val="000000"/>
                </a:solidFill>
                <a:highlight>
                  <a:srgbClr val="FFFFFF"/>
                </a:highlight>
                <a:latin typeface="Courier New"/>
              </a:rPr>
              <a:t>x</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y </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FF0000"/>
                </a:solidFill>
                <a:highlight>
                  <a:srgbClr val="FFFFFF"/>
                </a:highlight>
                <a:latin typeface="Courier New"/>
              </a:rPr>
              <a:t>1</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FF0000"/>
                </a:solidFill>
                <a:highlight>
                  <a:srgbClr val="FFFFFF"/>
                </a:highlight>
                <a:latin typeface="Courier New"/>
              </a:rPr>
              <a:t>2</a:t>
            </a:r>
            <a:r>
              <a:rPr lang="en-US" b="1" dirty="0">
                <a:solidFill>
                  <a:srgbClr val="000000"/>
                </a:solidFill>
                <a:highlight>
                  <a:srgbClr val="FFFFFF"/>
                </a:highlight>
                <a:latin typeface="Courier New"/>
              </a:rPr>
              <a:t>   </a:t>
            </a:r>
            <a:r>
              <a:rPr lang="en-US" b="1" dirty="0">
                <a:solidFill>
                  <a:srgbClr val="008000"/>
                </a:solidFill>
                <a:highlight>
                  <a:srgbClr val="FFFFFF"/>
                </a:highlight>
                <a:latin typeface="Courier New"/>
              </a:rPr>
              <a:t># same as above</a:t>
            </a:r>
            <a:endParaRPr lang="en-US" b="1" dirty="0">
              <a:solidFill>
                <a:srgbClr val="000000"/>
              </a:solidFill>
              <a:highlight>
                <a:srgbClr val="FFFFFF"/>
              </a:highlight>
              <a:latin typeface="Courier New"/>
            </a:endParaRPr>
          </a:p>
          <a:p>
            <a:r>
              <a:rPr lang="en-US" dirty="0">
                <a:solidFill>
                  <a:srgbClr val="000000"/>
                </a:solidFill>
                <a:highlight>
                  <a:srgbClr val="FFFFFF"/>
                </a:highlight>
                <a:latin typeface="Courier New"/>
              </a:rPr>
              <a:t>_</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y </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000080"/>
                </a:solidFill>
                <a:highlight>
                  <a:srgbClr val="FFFFFF"/>
                </a:highlight>
                <a:latin typeface="Courier New"/>
              </a:rPr>
              <a:t>[</a:t>
            </a:r>
            <a:r>
              <a:rPr lang="en-US" b="1" dirty="0">
                <a:solidFill>
                  <a:srgbClr val="FF0000"/>
                </a:solidFill>
                <a:highlight>
                  <a:srgbClr val="FFFFFF"/>
                </a:highlight>
                <a:latin typeface="Courier New"/>
              </a:rPr>
              <a:t>1</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FF0000"/>
                </a:solidFill>
                <a:highlight>
                  <a:srgbClr val="FFFFFF"/>
                </a:highlight>
                <a:latin typeface="Courier New"/>
              </a:rPr>
              <a:t>2</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008000"/>
                </a:solidFill>
                <a:highlight>
                  <a:srgbClr val="FFFFFF"/>
                </a:highlight>
                <a:latin typeface="Courier New"/>
              </a:rPr>
              <a:t># y is 2, didn't care about the first element</a:t>
            </a:r>
            <a:endParaRPr lang="en-US" dirty="0"/>
          </a:p>
        </p:txBody>
      </p:sp>
      <p:sp>
        <p:nvSpPr>
          <p:cNvPr id="3" name="Date Placeholder 2">
            <a:extLst>
              <a:ext uri="{FF2B5EF4-FFF2-40B4-BE49-F238E27FC236}">
                <a16:creationId xmlns:a16="http://schemas.microsoft.com/office/drawing/2014/main" id="{01A3574E-5779-754B-8E76-1CA6749034E6}"/>
              </a:ext>
            </a:extLst>
          </p:cNvPr>
          <p:cNvSpPr>
            <a:spLocks noGrp="1"/>
          </p:cNvSpPr>
          <p:nvPr>
            <p:ph type="dt" sz="half" idx="10"/>
          </p:nvPr>
        </p:nvSpPr>
        <p:spPr/>
        <p:txBody>
          <a:bodyPr/>
          <a:lstStyle/>
          <a:p>
            <a:r>
              <a:rPr lang="en-US"/>
              <a:t>First Semester 2021-2022</a:t>
            </a:r>
            <a:endParaRPr lang="en-US" dirty="0"/>
          </a:p>
        </p:txBody>
      </p:sp>
      <p:sp>
        <p:nvSpPr>
          <p:cNvPr id="4" name="Footer Placeholder 3">
            <a:extLst>
              <a:ext uri="{FF2B5EF4-FFF2-40B4-BE49-F238E27FC236}">
                <a16:creationId xmlns:a16="http://schemas.microsoft.com/office/drawing/2014/main" id="{9F2D46BB-CFBE-DF49-9374-F45846CA6AA6}"/>
              </a:ext>
            </a:extLst>
          </p:cNvPr>
          <p:cNvSpPr>
            <a:spLocks noGrp="1"/>
          </p:cNvSpPr>
          <p:nvPr>
            <p:ph type="ftr" sz="quarter" idx="11"/>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F999A6D4-24C1-6245-AD38-2D2FF2042442}"/>
              </a:ext>
            </a:extLst>
          </p:cNvPr>
          <p:cNvSpPr>
            <a:spLocks noGrp="1"/>
          </p:cNvSpPr>
          <p:nvPr>
            <p:ph type="sldNum" sz="quarter" idx="12"/>
          </p:nvPr>
        </p:nvSpPr>
        <p:spPr/>
        <p:txBody>
          <a:bodyPr/>
          <a:lstStyle/>
          <a:p>
            <a:fld id="{D8C2E80E-A818-EA4B-839C-9030708D7285}" type="slidenum">
              <a:rPr lang="en-US" smtClean="0"/>
              <a:t>73</a:t>
            </a:fld>
            <a:endParaRPr lang="en-US" dirty="0"/>
          </a:p>
        </p:txBody>
      </p:sp>
    </p:spTree>
    <p:extLst>
      <p:ext uri="{BB962C8B-B14F-4D97-AF65-F5344CB8AC3E}">
        <p14:creationId xmlns:p14="http://schemas.microsoft.com/office/powerpoint/2010/main" val="7035972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 to lists</a:t>
            </a:r>
          </a:p>
        </p:txBody>
      </p:sp>
      <p:sp>
        <p:nvSpPr>
          <p:cNvPr id="3" name="Content Placeholder 2"/>
          <p:cNvSpPr>
            <a:spLocks noGrp="1"/>
          </p:cNvSpPr>
          <p:nvPr>
            <p:ph idx="1"/>
          </p:nvPr>
        </p:nvSpPr>
        <p:spPr>
          <a:xfrm>
            <a:off x="638176" y="1571625"/>
            <a:ext cx="8229600" cy="762000"/>
          </a:xfrm>
        </p:spPr>
        <p:txBody>
          <a:bodyPr>
            <a:normAutofit/>
          </a:bodyPr>
          <a:lstStyle/>
          <a:p>
            <a:r>
              <a:rPr lang="en-US" dirty="0"/>
              <a:t>What are the expected output for the following code?</a:t>
            </a:r>
          </a:p>
        </p:txBody>
      </p:sp>
      <p:sp>
        <p:nvSpPr>
          <p:cNvPr id="5" name="Rectangle 4"/>
          <p:cNvSpPr/>
          <p:nvPr/>
        </p:nvSpPr>
        <p:spPr>
          <a:xfrm>
            <a:off x="638176" y="2682865"/>
            <a:ext cx="7010400" cy="3416320"/>
          </a:xfrm>
          <a:prstGeom prst="rect">
            <a:avLst/>
          </a:prstGeom>
        </p:spPr>
        <p:txBody>
          <a:bodyPr wrap="square">
            <a:spAutoFit/>
          </a:bodyPr>
          <a:lstStyle/>
          <a:p>
            <a:r>
              <a:rPr lang="en-US" sz="2400" dirty="0">
                <a:solidFill>
                  <a:srgbClr val="000000"/>
                </a:solidFill>
                <a:highlight>
                  <a:srgbClr val="FFFFFF"/>
                </a:highlight>
                <a:latin typeface="Courier New" panose="02070309020205020404" pitchFamily="49" charset="0"/>
              </a:rPr>
              <a:t>a </a:t>
            </a:r>
            <a:r>
              <a:rPr lang="en-US" sz="2400" b="1" dirty="0">
                <a:solidFill>
                  <a:srgbClr val="000080"/>
                </a:solidFill>
                <a:highlight>
                  <a:srgbClr val="FFFFFF"/>
                </a:highlight>
                <a:latin typeface="Courier New" panose="02070309020205020404" pitchFamily="49" charset="0"/>
              </a:rPr>
              <a:t>=</a:t>
            </a:r>
            <a:r>
              <a:rPr lang="en-US" sz="2400" dirty="0">
                <a:solidFill>
                  <a:srgbClr val="000000"/>
                </a:solidFill>
                <a:highlight>
                  <a:srgbClr val="FFFFFF"/>
                </a:highlight>
                <a:latin typeface="Courier New" panose="02070309020205020404" pitchFamily="49" charset="0"/>
              </a:rPr>
              <a:t> list</a:t>
            </a:r>
            <a:r>
              <a:rPr lang="en-US" sz="2400" b="1" dirty="0">
                <a:solidFill>
                  <a:srgbClr val="000080"/>
                </a:solidFill>
                <a:highlight>
                  <a:srgbClr val="FFFFFF"/>
                </a:highlight>
                <a:latin typeface="Courier New" panose="02070309020205020404" pitchFamily="49" charset="0"/>
              </a:rPr>
              <a:t>(</a:t>
            </a:r>
            <a:r>
              <a:rPr lang="en-US" sz="2400" dirty="0">
                <a:solidFill>
                  <a:srgbClr val="000000"/>
                </a:solidFill>
                <a:highlight>
                  <a:srgbClr val="FFFFFF"/>
                </a:highlight>
                <a:latin typeface="Courier New" panose="02070309020205020404" pitchFamily="49" charset="0"/>
              </a:rPr>
              <a:t>range</a:t>
            </a:r>
            <a:r>
              <a:rPr lang="en-US" sz="2400" b="1" dirty="0">
                <a:solidFill>
                  <a:srgbClr val="000080"/>
                </a:solidFill>
                <a:highlight>
                  <a:srgbClr val="FFFFFF"/>
                </a:highlight>
                <a:latin typeface="Courier New" panose="02070309020205020404" pitchFamily="49" charset="0"/>
              </a:rPr>
              <a:t>(</a:t>
            </a:r>
            <a:r>
              <a:rPr lang="en-US" sz="2400" dirty="0">
                <a:solidFill>
                  <a:srgbClr val="FF0000"/>
                </a:solidFill>
                <a:highlight>
                  <a:srgbClr val="FFFFFF"/>
                </a:highlight>
                <a:latin typeface="Courier New" panose="02070309020205020404" pitchFamily="49" charset="0"/>
              </a:rPr>
              <a:t>10</a:t>
            </a:r>
            <a:r>
              <a:rPr lang="en-US" sz="2400" b="1" dirty="0">
                <a:solidFill>
                  <a:srgbClr val="000080"/>
                </a:solidFill>
                <a:highlight>
                  <a:srgbClr val="FFFFFF"/>
                </a:highlight>
                <a:latin typeface="Courier New" panose="02070309020205020404" pitchFamily="49" charset="0"/>
              </a:rPr>
              <a:t>))</a:t>
            </a:r>
            <a:endParaRPr lang="en-US" sz="2400" dirty="0">
              <a:solidFill>
                <a:srgbClr val="000000"/>
              </a:solidFill>
              <a:highlight>
                <a:srgbClr val="FFFFFF"/>
              </a:highlight>
              <a:latin typeface="Courier New" panose="02070309020205020404" pitchFamily="49" charset="0"/>
            </a:endParaRPr>
          </a:p>
          <a:p>
            <a:r>
              <a:rPr lang="en-US" sz="2400" dirty="0">
                <a:solidFill>
                  <a:srgbClr val="000000"/>
                </a:solidFill>
                <a:highlight>
                  <a:srgbClr val="FFFFFF"/>
                </a:highlight>
                <a:latin typeface="Courier New" panose="02070309020205020404" pitchFamily="49" charset="0"/>
              </a:rPr>
              <a:t>b </a:t>
            </a:r>
            <a:r>
              <a:rPr lang="en-US" sz="2400" b="1" dirty="0">
                <a:solidFill>
                  <a:srgbClr val="000080"/>
                </a:solidFill>
                <a:highlight>
                  <a:srgbClr val="FFFFFF"/>
                </a:highlight>
                <a:latin typeface="Courier New" panose="02070309020205020404" pitchFamily="49" charset="0"/>
              </a:rPr>
              <a:t>=</a:t>
            </a:r>
            <a:r>
              <a:rPr lang="en-US" sz="2400" dirty="0">
                <a:solidFill>
                  <a:srgbClr val="000000"/>
                </a:solidFill>
                <a:highlight>
                  <a:srgbClr val="FFFFFF"/>
                </a:highlight>
                <a:latin typeface="Courier New" panose="02070309020205020404" pitchFamily="49" charset="0"/>
              </a:rPr>
              <a:t> a</a:t>
            </a:r>
          </a:p>
          <a:p>
            <a:r>
              <a:rPr lang="en-US" sz="2400" dirty="0">
                <a:solidFill>
                  <a:srgbClr val="000000"/>
                </a:solidFill>
                <a:highlight>
                  <a:srgbClr val="FFFFFF"/>
                </a:highlight>
                <a:latin typeface="Courier New" panose="02070309020205020404" pitchFamily="49" charset="0"/>
              </a:rPr>
              <a:t>b</a:t>
            </a:r>
            <a:r>
              <a:rPr lang="en-US" sz="2400" b="1" dirty="0">
                <a:solidFill>
                  <a:srgbClr val="000080"/>
                </a:solidFill>
                <a:highlight>
                  <a:srgbClr val="FFFFFF"/>
                </a:highlight>
                <a:latin typeface="Courier New" panose="02070309020205020404" pitchFamily="49" charset="0"/>
              </a:rPr>
              <a:t>[</a:t>
            </a:r>
            <a:r>
              <a:rPr lang="en-US" sz="2400" dirty="0">
                <a:solidFill>
                  <a:srgbClr val="FF0000"/>
                </a:solidFill>
                <a:highlight>
                  <a:srgbClr val="FFFFFF"/>
                </a:highlight>
                <a:latin typeface="Courier New" panose="02070309020205020404" pitchFamily="49" charset="0"/>
              </a:rPr>
              <a:t>0</a:t>
            </a:r>
            <a:r>
              <a:rPr lang="en-US" sz="2400" b="1" dirty="0">
                <a:solidFill>
                  <a:srgbClr val="000080"/>
                </a:solidFill>
                <a:highlight>
                  <a:srgbClr val="FFFFFF"/>
                </a:highlight>
                <a:latin typeface="Courier New" panose="02070309020205020404" pitchFamily="49" charset="0"/>
              </a:rPr>
              <a:t>]</a:t>
            </a:r>
            <a:r>
              <a:rPr lang="en-US" sz="2400" dirty="0">
                <a:solidFill>
                  <a:srgbClr val="000000"/>
                </a:solidFill>
                <a:highlight>
                  <a:srgbClr val="FFFFFF"/>
                </a:highlight>
                <a:latin typeface="Courier New" panose="02070309020205020404" pitchFamily="49" charset="0"/>
              </a:rPr>
              <a:t> </a:t>
            </a:r>
            <a:r>
              <a:rPr lang="en-US" sz="2400" b="1" dirty="0">
                <a:solidFill>
                  <a:srgbClr val="000080"/>
                </a:solidFill>
                <a:highlight>
                  <a:srgbClr val="FFFFFF"/>
                </a:highlight>
                <a:latin typeface="Courier New" panose="02070309020205020404" pitchFamily="49" charset="0"/>
              </a:rPr>
              <a:t>=</a:t>
            </a:r>
            <a:r>
              <a:rPr lang="en-US" sz="2400" dirty="0">
                <a:solidFill>
                  <a:srgbClr val="000000"/>
                </a:solidFill>
                <a:highlight>
                  <a:srgbClr val="FFFFFF"/>
                </a:highlight>
                <a:latin typeface="Courier New" panose="02070309020205020404" pitchFamily="49" charset="0"/>
              </a:rPr>
              <a:t> </a:t>
            </a:r>
            <a:r>
              <a:rPr lang="en-US" sz="2400" dirty="0">
                <a:solidFill>
                  <a:srgbClr val="FF0000"/>
                </a:solidFill>
                <a:highlight>
                  <a:srgbClr val="FFFFFF"/>
                </a:highlight>
                <a:latin typeface="Courier New" panose="02070309020205020404" pitchFamily="49" charset="0"/>
              </a:rPr>
              <a:t>100</a:t>
            </a:r>
            <a:endParaRPr lang="en-US" sz="2400" dirty="0">
              <a:solidFill>
                <a:srgbClr val="000000"/>
              </a:solidFill>
              <a:highlight>
                <a:srgbClr val="FFFFFF"/>
              </a:highlight>
              <a:latin typeface="Courier New" panose="02070309020205020404" pitchFamily="49" charset="0"/>
            </a:endParaRPr>
          </a:p>
          <a:p>
            <a:r>
              <a:rPr lang="en-US" sz="2400" b="1" dirty="0">
                <a:solidFill>
                  <a:srgbClr val="0000FF"/>
                </a:solidFill>
                <a:highlight>
                  <a:srgbClr val="FFFFFF"/>
                </a:highlight>
                <a:latin typeface="Courier New" panose="02070309020205020404" pitchFamily="49" charset="0"/>
              </a:rPr>
              <a:t>print</a:t>
            </a:r>
            <a:r>
              <a:rPr lang="en-US" sz="2400" b="1" dirty="0">
                <a:solidFill>
                  <a:srgbClr val="000080"/>
                </a:solidFill>
                <a:highlight>
                  <a:srgbClr val="FFFFFF"/>
                </a:highlight>
                <a:latin typeface="Courier New" panose="02070309020205020404" pitchFamily="49" charset="0"/>
              </a:rPr>
              <a:t>(</a:t>
            </a:r>
            <a:r>
              <a:rPr lang="en-US" sz="2400" dirty="0">
                <a:solidFill>
                  <a:srgbClr val="000000"/>
                </a:solidFill>
                <a:highlight>
                  <a:srgbClr val="FFFFFF"/>
                </a:highlight>
                <a:latin typeface="Courier New" panose="02070309020205020404" pitchFamily="49" charset="0"/>
              </a:rPr>
              <a:t>a</a:t>
            </a:r>
            <a:r>
              <a:rPr lang="en-US" sz="2400" b="1" dirty="0">
                <a:solidFill>
                  <a:srgbClr val="000080"/>
                </a:solidFill>
                <a:highlight>
                  <a:srgbClr val="FFFFFF"/>
                </a:highlight>
                <a:latin typeface="Courier New" panose="02070309020205020404" pitchFamily="49" charset="0"/>
              </a:rPr>
              <a:t>)</a:t>
            </a:r>
            <a:endParaRPr lang="en-US" sz="2400" dirty="0">
              <a:solidFill>
                <a:srgbClr val="000000"/>
              </a:solidFill>
              <a:highlight>
                <a:srgbClr val="FFFFFF"/>
              </a:highlight>
              <a:latin typeface="Courier New" panose="02070309020205020404" pitchFamily="49" charset="0"/>
            </a:endParaRPr>
          </a:p>
          <a:p>
            <a:endParaRPr lang="en-US" sz="2400" dirty="0">
              <a:solidFill>
                <a:srgbClr val="000000"/>
              </a:solidFill>
              <a:highlight>
                <a:srgbClr val="FFFFFF"/>
              </a:highlight>
              <a:latin typeface="Courier New" panose="02070309020205020404" pitchFamily="49" charset="0"/>
            </a:endParaRPr>
          </a:p>
          <a:p>
            <a:r>
              <a:rPr lang="en-US" sz="2400" dirty="0">
                <a:solidFill>
                  <a:srgbClr val="000000"/>
                </a:solidFill>
                <a:highlight>
                  <a:srgbClr val="FFFFFF"/>
                </a:highlight>
                <a:latin typeface="Courier New" panose="02070309020205020404" pitchFamily="49" charset="0"/>
              </a:rPr>
              <a:t>a </a:t>
            </a:r>
            <a:r>
              <a:rPr lang="en-US" sz="2400" b="1" dirty="0">
                <a:solidFill>
                  <a:srgbClr val="000080"/>
                </a:solidFill>
                <a:highlight>
                  <a:srgbClr val="FFFFFF"/>
                </a:highlight>
                <a:latin typeface="Courier New" panose="02070309020205020404" pitchFamily="49" charset="0"/>
              </a:rPr>
              <a:t>=</a:t>
            </a:r>
            <a:r>
              <a:rPr lang="en-US" sz="2400" dirty="0">
                <a:solidFill>
                  <a:srgbClr val="000000"/>
                </a:solidFill>
                <a:highlight>
                  <a:srgbClr val="FFFFFF"/>
                </a:highlight>
                <a:latin typeface="Courier New" panose="02070309020205020404" pitchFamily="49" charset="0"/>
              </a:rPr>
              <a:t> list</a:t>
            </a:r>
            <a:r>
              <a:rPr lang="en-US" sz="2400" b="1" dirty="0">
                <a:solidFill>
                  <a:srgbClr val="000080"/>
                </a:solidFill>
                <a:highlight>
                  <a:srgbClr val="FFFFFF"/>
                </a:highlight>
                <a:latin typeface="Courier New" panose="02070309020205020404" pitchFamily="49" charset="0"/>
              </a:rPr>
              <a:t>(</a:t>
            </a:r>
            <a:r>
              <a:rPr lang="en-US" sz="2400" dirty="0">
                <a:solidFill>
                  <a:srgbClr val="000000"/>
                </a:solidFill>
                <a:highlight>
                  <a:srgbClr val="FFFFFF"/>
                </a:highlight>
                <a:latin typeface="Courier New" panose="02070309020205020404" pitchFamily="49" charset="0"/>
              </a:rPr>
              <a:t>range</a:t>
            </a:r>
            <a:r>
              <a:rPr lang="en-US" sz="2400" b="1" dirty="0">
                <a:solidFill>
                  <a:srgbClr val="000080"/>
                </a:solidFill>
                <a:highlight>
                  <a:srgbClr val="FFFFFF"/>
                </a:highlight>
                <a:latin typeface="Courier New" panose="02070309020205020404" pitchFamily="49" charset="0"/>
              </a:rPr>
              <a:t>(</a:t>
            </a:r>
            <a:r>
              <a:rPr lang="en-US" sz="2400" dirty="0">
                <a:solidFill>
                  <a:srgbClr val="FF0000"/>
                </a:solidFill>
                <a:highlight>
                  <a:srgbClr val="FFFFFF"/>
                </a:highlight>
                <a:latin typeface="Courier New" panose="02070309020205020404" pitchFamily="49" charset="0"/>
              </a:rPr>
              <a:t>10</a:t>
            </a:r>
            <a:r>
              <a:rPr lang="en-US" sz="2400" b="1" dirty="0">
                <a:solidFill>
                  <a:srgbClr val="000080"/>
                </a:solidFill>
                <a:highlight>
                  <a:srgbClr val="FFFFFF"/>
                </a:highlight>
                <a:latin typeface="Courier New" panose="02070309020205020404" pitchFamily="49" charset="0"/>
              </a:rPr>
              <a:t>))</a:t>
            </a:r>
            <a:endParaRPr lang="en-US" sz="2400" dirty="0">
              <a:solidFill>
                <a:srgbClr val="000000"/>
              </a:solidFill>
              <a:highlight>
                <a:srgbClr val="FFFFFF"/>
              </a:highlight>
              <a:latin typeface="Courier New" panose="02070309020205020404" pitchFamily="49" charset="0"/>
            </a:endParaRPr>
          </a:p>
          <a:p>
            <a:r>
              <a:rPr lang="en-US" sz="2400" dirty="0">
                <a:solidFill>
                  <a:srgbClr val="000000"/>
                </a:solidFill>
                <a:highlight>
                  <a:srgbClr val="FFFFFF"/>
                </a:highlight>
                <a:latin typeface="Courier New" panose="02070309020205020404" pitchFamily="49" charset="0"/>
              </a:rPr>
              <a:t>b </a:t>
            </a:r>
            <a:r>
              <a:rPr lang="en-US" sz="2400" b="1" dirty="0">
                <a:solidFill>
                  <a:srgbClr val="000080"/>
                </a:solidFill>
                <a:highlight>
                  <a:srgbClr val="FFFFFF"/>
                </a:highlight>
                <a:latin typeface="Courier New" panose="02070309020205020404" pitchFamily="49" charset="0"/>
              </a:rPr>
              <a:t>=</a:t>
            </a:r>
            <a:r>
              <a:rPr lang="en-US" sz="2400" dirty="0">
                <a:solidFill>
                  <a:srgbClr val="000000"/>
                </a:solidFill>
                <a:highlight>
                  <a:srgbClr val="FFFFFF"/>
                </a:highlight>
                <a:latin typeface="Courier New" panose="02070309020205020404" pitchFamily="49" charset="0"/>
              </a:rPr>
              <a:t> a</a:t>
            </a:r>
            <a:r>
              <a:rPr lang="en-US" sz="2400" b="1" dirty="0">
                <a:solidFill>
                  <a:srgbClr val="000080"/>
                </a:solidFill>
                <a:highlight>
                  <a:srgbClr val="FFFFFF"/>
                </a:highlight>
                <a:latin typeface="Courier New" panose="02070309020205020404" pitchFamily="49" charset="0"/>
              </a:rPr>
              <a:t>[:]</a:t>
            </a:r>
            <a:endParaRPr lang="en-US" sz="2400" dirty="0">
              <a:solidFill>
                <a:srgbClr val="000000"/>
              </a:solidFill>
              <a:highlight>
                <a:srgbClr val="FFFFFF"/>
              </a:highlight>
              <a:latin typeface="Courier New" panose="02070309020205020404" pitchFamily="49" charset="0"/>
            </a:endParaRPr>
          </a:p>
          <a:p>
            <a:r>
              <a:rPr lang="en-US" sz="2400" dirty="0">
                <a:solidFill>
                  <a:srgbClr val="000000"/>
                </a:solidFill>
                <a:highlight>
                  <a:srgbClr val="FFFFFF"/>
                </a:highlight>
                <a:latin typeface="Courier New" panose="02070309020205020404" pitchFamily="49" charset="0"/>
              </a:rPr>
              <a:t>b</a:t>
            </a:r>
            <a:r>
              <a:rPr lang="en-US" sz="2400" b="1" dirty="0">
                <a:solidFill>
                  <a:srgbClr val="000080"/>
                </a:solidFill>
                <a:highlight>
                  <a:srgbClr val="FFFFFF"/>
                </a:highlight>
                <a:latin typeface="Courier New" panose="02070309020205020404" pitchFamily="49" charset="0"/>
              </a:rPr>
              <a:t>[</a:t>
            </a:r>
            <a:r>
              <a:rPr lang="en-US" sz="2400" dirty="0">
                <a:solidFill>
                  <a:srgbClr val="FF0000"/>
                </a:solidFill>
                <a:highlight>
                  <a:srgbClr val="FFFFFF"/>
                </a:highlight>
                <a:latin typeface="Courier New" panose="02070309020205020404" pitchFamily="49" charset="0"/>
              </a:rPr>
              <a:t>0</a:t>
            </a:r>
            <a:r>
              <a:rPr lang="en-US" sz="2400" b="1" dirty="0">
                <a:solidFill>
                  <a:srgbClr val="000080"/>
                </a:solidFill>
                <a:highlight>
                  <a:srgbClr val="FFFFFF"/>
                </a:highlight>
                <a:latin typeface="Courier New" panose="02070309020205020404" pitchFamily="49" charset="0"/>
              </a:rPr>
              <a:t>]</a:t>
            </a:r>
            <a:r>
              <a:rPr lang="en-US" sz="2400" dirty="0">
                <a:solidFill>
                  <a:srgbClr val="000000"/>
                </a:solidFill>
                <a:highlight>
                  <a:srgbClr val="FFFFFF"/>
                </a:highlight>
                <a:latin typeface="Courier New" panose="02070309020205020404" pitchFamily="49" charset="0"/>
              </a:rPr>
              <a:t> </a:t>
            </a:r>
            <a:r>
              <a:rPr lang="en-US" sz="2400" b="1" dirty="0">
                <a:solidFill>
                  <a:srgbClr val="000080"/>
                </a:solidFill>
                <a:highlight>
                  <a:srgbClr val="FFFFFF"/>
                </a:highlight>
                <a:latin typeface="Courier New" panose="02070309020205020404" pitchFamily="49" charset="0"/>
              </a:rPr>
              <a:t>=</a:t>
            </a:r>
            <a:r>
              <a:rPr lang="en-US" sz="2400" dirty="0">
                <a:solidFill>
                  <a:srgbClr val="000000"/>
                </a:solidFill>
                <a:highlight>
                  <a:srgbClr val="FFFFFF"/>
                </a:highlight>
                <a:latin typeface="Courier New" panose="02070309020205020404" pitchFamily="49" charset="0"/>
              </a:rPr>
              <a:t> </a:t>
            </a:r>
            <a:r>
              <a:rPr lang="en-US" sz="2400" dirty="0">
                <a:solidFill>
                  <a:srgbClr val="FF0000"/>
                </a:solidFill>
                <a:highlight>
                  <a:srgbClr val="FFFFFF"/>
                </a:highlight>
                <a:latin typeface="Courier New" panose="02070309020205020404" pitchFamily="49" charset="0"/>
              </a:rPr>
              <a:t>100</a:t>
            </a:r>
            <a:endParaRPr lang="en-US" sz="2400" dirty="0">
              <a:solidFill>
                <a:srgbClr val="000000"/>
              </a:solidFill>
              <a:highlight>
                <a:srgbClr val="FFFFFF"/>
              </a:highlight>
              <a:latin typeface="Courier New" panose="02070309020205020404" pitchFamily="49" charset="0"/>
            </a:endParaRPr>
          </a:p>
          <a:p>
            <a:r>
              <a:rPr lang="en-US" sz="2400" b="1" dirty="0">
                <a:solidFill>
                  <a:srgbClr val="0000FF"/>
                </a:solidFill>
                <a:highlight>
                  <a:srgbClr val="FFFFFF"/>
                </a:highlight>
                <a:latin typeface="Courier New" panose="02070309020205020404" pitchFamily="49" charset="0"/>
              </a:rPr>
              <a:t>print</a:t>
            </a:r>
            <a:r>
              <a:rPr lang="en-US" sz="2400" b="1" dirty="0">
                <a:solidFill>
                  <a:srgbClr val="000080"/>
                </a:solidFill>
                <a:highlight>
                  <a:srgbClr val="FFFFFF"/>
                </a:highlight>
                <a:latin typeface="Courier New" panose="02070309020205020404" pitchFamily="49" charset="0"/>
              </a:rPr>
              <a:t>(</a:t>
            </a:r>
            <a:r>
              <a:rPr lang="en-US" sz="2400" dirty="0">
                <a:solidFill>
                  <a:srgbClr val="000000"/>
                </a:solidFill>
                <a:highlight>
                  <a:srgbClr val="FFFFFF"/>
                </a:highlight>
                <a:latin typeface="Courier New" panose="02070309020205020404" pitchFamily="49" charset="0"/>
              </a:rPr>
              <a:t>a</a:t>
            </a:r>
            <a:r>
              <a:rPr lang="en-US" sz="2400" b="1" dirty="0">
                <a:solidFill>
                  <a:srgbClr val="000080"/>
                </a:solidFill>
                <a:highlight>
                  <a:srgbClr val="FFFFFF"/>
                </a:highlight>
                <a:latin typeface="Courier New" panose="02070309020205020404" pitchFamily="49" charset="0"/>
              </a:rPr>
              <a:t>)</a:t>
            </a:r>
            <a:endParaRPr lang="en-US" sz="2400" dirty="0">
              <a:solidFill>
                <a:srgbClr val="000000"/>
              </a:solidFill>
              <a:highlight>
                <a:srgbClr val="FFFFFF"/>
              </a:highlight>
              <a:latin typeface="Courier New" panose="02070309020205020404" pitchFamily="49" charset="0"/>
            </a:endParaRPr>
          </a:p>
        </p:txBody>
      </p:sp>
      <p:sp>
        <p:nvSpPr>
          <p:cNvPr id="7" name="Rectangle 6"/>
          <p:cNvSpPr/>
          <p:nvPr/>
        </p:nvSpPr>
        <p:spPr>
          <a:xfrm>
            <a:off x="3608008" y="3629616"/>
            <a:ext cx="4572000" cy="369332"/>
          </a:xfrm>
          <a:prstGeom prst="rect">
            <a:avLst/>
          </a:prstGeom>
          <a:ln>
            <a:solidFill>
              <a:schemeClr val="accent1"/>
            </a:solidFill>
          </a:ln>
        </p:spPr>
        <p:txBody>
          <a:bodyPr>
            <a:spAutoFit/>
          </a:bodyPr>
          <a:lstStyle/>
          <a:p>
            <a:r>
              <a:rPr lang="en-US" b="1" dirty="0">
                <a:solidFill>
                  <a:srgbClr val="000080"/>
                </a:solidFill>
                <a:highlight>
                  <a:srgbClr val="FFFFFF"/>
                </a:highlight>
                <a:latin typeface="Courier New" panose="02070309020205020404" pitchFamily="49" charset="0"/>
              </a:rPr>
              <a:t>[</a:t>
            </a:r>
            <a:r>
              <a:rPr lang="en-US" dirty="0">
                <a:solidFill>
                  <a:srgbClr val="FF0000"/>
                </a:solidFill>
                <a:highlight>
                  <a:srgbClr val="FFFFFF"/>
                </a:highlight>
                <a:latin typeface="Courier New" panose="02070309020205020404" pitchFamily="49" charset="0"/>
              </a:rPr>
              <a:t>100</a:t>
            </a:r>
            <a:r>
              <a:rPr lang="en-US" b="1" dirty="0">
                <a:solidFill>
                  <a:srgbClr val="000080"/>
                </a:solidFill>
                <a:highlight>
                  <a:srgbClr val="FFFFFF"/>
                </a:highlight>
                <a:latin typeface="Courier New" panose="02070309020205020404" pitchFamily="49" charset="0"/>
              </a:rPr>
              <a:t>,</a:t>
            </a:r>
            <a:r>
              <a:rPr lang="en-US" dirty="0">
                <a:solidFill>
                  <a:srgbClr val="000000"/>
                </a:solidFill>
                <a:highlight>
                  <a:srgbClr val="FFFFFF"/>
                </a:highlight>
                <a:latin typeface="Courier New" panose="02070309020205020404" pitchFamily="49" charset="0"/>
              </a:rPr>
              <a:t> </a:t>
            </a:r>
            <a:r>
              <a:rPr lang="en-US" dirty="0">
                <a:solidFill>
                  <a:srgbClr val="FF0000"/>
                </a:solidFill>
                <a:highlight>
                  <a:srgbClr val="FFFFFF"/>
                </a:highlight>
                <a:latin typeface="Courier New" panose="02070309020205020404" pitchFamily="49" charset="0"/>
              </a:rPr>
              <a:t>1</a:t>
            </a:r>
            <a:r>
              <a:rPr lang="en-US" b="1" dirty="0">
                <a:solidFill>
                  <a:srgbClr val="000080"/>
                </a:solidFill>
                <a:highlight>
                  <a:srgbClr val="FFFFFF"/>
                </a:highlight>
                <a:latin typeface="Courier New" panose="02070309020205020404" pitchFamily="49" charset="0"/>
              </a:rPr>
              <a:t>,</a:t>
            </a:r>
            <a:r>
              <a:rPr lang="en-US" dirty="0">
                <a:solidFill>
                  <a:srgbClr val="000000"/>
                </a:solidFill>
                <a:highlight>
                  <a:srgbClr val="FFFFFF"/>
                </a:highlight>
                <a:latin typeface="Courier New" panose="02070309020205020404" pitchFamily="49" charset="0"/>
              </a:rPr>
              <a:t> </a:t>
            </a:r>
            <a:r>
              <a:rPr lang="en-US" dirty="0">
                <a:solidFill>
                  <a:srgbClr val="FF0000"/>
                </a:solidFill>
                <a:highlight>
                  <a:srgbClr val="FFFFFF"/>
                </a:highlight>
                <a:latin typeface="Courier New" panose="02070309020205020404" pitchFamily="49" charset="0"/>
              </a:rPr>
              <a:t>2</a:t>
            </a:r>
            <a:r>
              <a:rPr lang="en-US" b="1" dirty="0">
                <a:solidFill>
                  <a:srgbClr val="000080"/>
                </a:solidFill>
                <a:highlight>
                  <a:srgbClr val="FFFFFF"/>
                </a:highlight>
                <a:latin typeface="Courier New" panose="02070309020205020404" pitchFamily="49" charset="0"/>
              </a:rPr>
              <a:t>,</a:t>
            </a:r>
            <a:r>
              <a:rPr lang="en-US" dirty="0">
                <a:solidFill>
                  <a:srgbClr val="000000"/>
                </a:solidFill>
                <a:highlight>
                  <a:srgbClr val="FFFFFF"/>
                </a:highlight>
                <a:latin typeface="Courier New" panose="02070309020205020404" pitchFamily="49" charset="0"/>
              </a:rPr>
              <a:t> </a:t>
            </a:r>
            <a:r>
              <a:rPr lang="en-US" dirty="0">
                <a:solidFill>
                  <a:srgbClr val="FF0000"/>
                </a:solidFill>
                <a:highlight>
                  <a:srgbClr val="FFFFFF"/>
                </a:highlight>
                <a:latin typeface="Courier New" panose="02070309020205020404" pitchFamily="49" charset="0"/>
              </a:rPr>
              <a:t>3</a:t>
            </a:r>
            <a:r>
              <a:rPr lang="en-US" b="1" dirty="0">
                <a:solidFill>
                  <a:srgbClr val="000080"/>
                </a:solidFill>
                <a:highlight>
                  <a:srgbClr val="FFFFFF"/>
                </a:highlight>
                <a:latin typeface="Courier New" panose="02070309020205020404" pitchFamily="49" charset="0"/>
              </a:rPr>
              <a:t>,</a:t>
            </a:r>
            <a:r>
              <a:rPr lang="en-US" dirty="0">
                <a:solidFill>
                  <a:srgbClr val="000000"/>
                </a:solidFill>
                <a:highlight>
                  <a:srgbClr val="FFFFFF"/>
                </a:highlight>
                <a:latin typeface="Courier New" panose="02070309020205020404" pitchFamily="49" charset="0"/>
              </a:rPr>
              <a:t> </a:t>
            </a:r>
            <a:r>
              <a:rPr lang="en-US" dirty="0">
                <a:solidFill>
                  <a:srgbClr val="FF0000"/>
                </a:solidFill>
                <a:highlight>
                  <a:srgbClr val="FFFFFF"/>
                </a:highlight>
                <a:latin typeface="Courier New" panose="02070309020205020404" pitchFamily="49" charset="0"/>
              </a:rPr>
              <a:t>4</a:t>
            </a:r>
            <a:r>
              <a:rPr lang="en-US" b="1" dirty="0">
                <a:solidFill>
                  <a:srgbClr val="000080"/>
                </a:solidFill>
                <a:highlight>
                  <a:srgbClr val="FFFFFF"/>
                </a:highlight>
                <a:latin typeface="Courier New" panose="02070309020205020404" pitchFamily="49" charset="0"/>
              </a:rPr>
              <a:t>,</a:t>
            </a:r>
            <a:r>
              <a:rPr lang="en-US" dirty="0">
                <a:solidFill>
                  <a:srgbClr val="000000"/>
                </a:solidFill>
                <a:highlight>
                  <a:srgbClr val="FFFFFF"/>
                </a:highlight>
                <a:latin typeface="Courier New" panose="02070309020205020404" pitchFamily="49" charset="0"/>
              </a:rPr>
              <a:t> </a:t>
            </a:r>
            <a:r>
              <a:rPr lang="en-US" dirty="0">
                <a:solidFill>
                  <a:srgbClr val="FF0000"/>
                </a:solidFill>
                <a:highlight>
                  <a:srgbClr val="FFFFFF"/>
                </a:highlight>
                <a:latin typeface="Courier New" panose="02070309020205020404" pitchFamily="49" charset="0"/>
              </a:rPr>
              <a:t>5</a:t>
            </a:r>
            <a:r>
              <a:rPr lang="en-US" b="1" dirty="0">
                <a:solidFill>
                  <a:srgbClr val="000080"/>
                </a:solidFill>
                <a:highlight>
                  <a:srgbClr val="FFFFFF"/>
                </a:highlight>
                <a:latin typeface="Courier New" panose="02070309020205020404" pitchFamily="49" charset="0"/>
              </a:rPr>
              <a:t>,</a:t>
            </a:r>
            <a:r>
              <a:rPr lang="en-US" dirty="0">
                <a:solidFill>
                  <a:srgbClr val="000000"/>
                </a:solidFill>
                <a:highlight>
                  <a:srgbClr val="FFFFFF"/>
                </a:highlight>
                <a:latin typeface="Courier New" panose="02070309020205020404" pitchFamily="49" charset="0"/>
              </a:rPr>
              <a:t> </a:t>
            </a:r>
            <a:r>
              <a:rPr lang="en-US" dirty="0">
                <a:solidFill>
                  <a:srgbClr val="FF0000"/>
                </a:solidFill>
                <a:highlight>
                  <a:srgbClr val="FFFFFF"/>
                </a:highlight>
                <a:latin typeface="Courier New" panose="02070309020205020404" pitchFamily="49" charset="0"/>
              </a:rPr>
              <a:t>6</a:t>
            </a:r>
            <a:r>
              <a:rPr lang="en-US" b="1" dirty="0">
                <a:solidFill>
                  <a:srgbClr val="000080"/>
                </a:solidFill>
                <a:highlight>
                  <a:srgbClr val="FFFFFF"/>
                </a:highlight>
                <a:latin typeface="Courier New" panose="02070309020205020404" pitchFamily="49" charset="0"/>
              </a:rPr>
              <a:t>,</a:t>
            </a:r>
            <a:r>
              <a:rPr lang="en-US" dirty="0">
                <a:solidFill>
                  <a:srgbClr val="000000"/>
                </a:solidFill>
                <a:highlight>
                  <a:srgbClr val="FFFFFF"/>
                </a:highlight>
                <a:latin typeface="Courier New" panose="02070309020205020404" pitchFamily="49" charset="0"/>
              </a:rPr>
              <a:t> </a:t>
            </a:r>
            <a:r>
              <a:rPr lang="en-US" dirty="0">
                <a:solidFill>
                  <a:srgbClr val="FF0000"/>
                </a:solidFill>
                <a:highlight>
                  <a:srgbClr val="FFFFFF"/>
                </a:highlight>
                <a:latin typeface="Courier New" panose="02070309020205020404" pitchFamily="49" charset="0"/>
              </a:rPr>
              <a:t>7</a:t>
            </a:r>
            <a:r>
              <a:rPr lang="en-US" b="1" dirty="0">
                <a:solidFill>
                  <a:srgbClr val="000080"/>
                </a:solidFill>
                <a:highlight>
                  <a:srgbClr val="FFFFFF"/>
                </a:highlight>
                <a:latin typeface="Courier New" panose="02070309020205020404" pitchFamily="49" charset="0"/>
              </a:rPr>
              <a:t>,</a:t>
            </a:r>
            <a:r>
              <a:rPr lang="en-US" dirty="0">
                <a:solidFill>
                  <a:srgbClr val="000000"/>
                </a:solidFill>
                <a:highlight>
                  <a:srgbClr val="FFFFFF"/>
                </a:highlight>
                <a:latin typeface="Courier New" panose="02070309020205020404" pitchFamily="49" charset="0"/>
              </a:rPr>
              <a:t> </a:t>
            </a:r>
            <a:r>
              <a:rPr lang="en-US" dirty="0">
                <a:solidFill>
                  <a:srgbClr val="FF0000"/>
                </a:solidFill>
                <a:highlight>
                  <a:srgbClr val="FFFFFF"/>
                </a:highlight>
                <a:latin typeface="Courier New" panose="02070309020205020404" pitchFamily="49" charset="0"/>
              </a:rPr>
              <a:t>8</a:t>
            </a:r>
            <a:r>
              <a:rPr lang="en-US" b="1" dirty="0">
                <a:solidFill>
                  <a:srgbClr val="000080"/>
                </a:solidFill>
                <a:highlight>
                  <a:srgbClr val="FFFFFF"/>
                </a:highlight>
                <a:latin typeface="Courier New" panose="02070309020205020404" pitchFamily="49" charset="0"/>
              </a:rPr>
              <a:t>,</a:t>
            </a:r>
            <a:r>
              <a:rPr lang="en-US" dirty="0">
                <a:solidFill>
                  <a:srgbClr val="000000"/>
                </a:solidFill>
                <a:highlight>
                  <a:srgbClr val="FFFFFF"/>
                </a:highlight>
                <a:latin typeface="Courier New" panose="02070309020205020404" pitchFamily="49" charset="0"/>
              </a:rPr>
              <a:t> </a:t>
            </a:r>
            <a:r>
              <a:rPr lang="en-US" dirty="0">
                <a:solidFill>
                  <a:srgbClr val="FF0000"/>
                </a:solidFill>
                <a:highlight>
                  <a:srgbClr val="FFFFFF"/>
                </a:highlight>
                <a:latin typeface="Courier New" panose="02070309020205020404" pitchFamily="49" charset="0"/>
              </a:rPr>
              <a:t>9</a:t>
            </a:r>
            <a:r>
              <a:rPr lang="en-US" b="1" dirty="0">
                <a:solidFill>
                  <a:srgbClr val="000080"/>
                </a:solidFill>
                <a:highlight>
                  <a:srgbClr val="FFFFFF"/>
                </a:highlight>
                <a:latin typeface="Courier New" panose="02070309020205020404" pitchFamily="49" charset="0"/>
              </a:rPr>
              <a:t>]</a:t>
            </a:r>
            <a:endParaRPr lang="en-US" dirty="0"/>
          </a:p>
        </p:txBody>
      </p:sp>
      <p:sp>
        <p:nvSpPr>
          <p:cNvPr id="8" name="Rectangle 7"/>
          <p:cNvSpPr/>
          <p:nvPr/>
        </p:nvSpPr>
        <p:spPr>
          <a:xfrm>
            <a:off x="3733801" y="5729852"/>
            <a:ext cx="4446207" cy="369332"/>
          </a:xfrm>
          <a:prstGeom prst="rect">
            <a:avLst/>
          </a:prstGeom>
          <a:ln>
            <a:solidFill>
              <a:schemeClr val="accent1"/>
            </a:solidFill>
          </a:ln>
        </p:spPr>
        <p:txBody>
          <a:bodyPr wrap="square">
            <a:spAutoFit/>
          </a:bodyPr>
          <a:lstStyle/>
          <a:p>
            <a:r>
              <a:rPr lang="en-US" b="1" dirty="0">
                <a:solidFill>
                  <a:srgbClr val="000080"/>
                </a:solidFill>
                <a:highlight>
                  <a:srgbClr val="FFFFFF"/>
                </a:highlight>
                <a:latin typeface="Courier New" panose="02070309020205020404" pitchFamily="49" charset="0"/>
              </a:rPr>
              <a:t>[</a:t>
            </a:r>
            <a:r>
              <a:rPr lang="en-US" dirty="0">
                <a:solidFill>
                  <a:srgbClr val="FF0000"/>
                </a:solidFill>
                <a:highlight>
                  <a:srgbClr val="FFFFFF"/>
                </a:highlight>
                <a:latin typeface="Courier New" panose="02070309020205020404" pitchFamily="49" charset="0"/>
              </a:rPr>
              <a:t>0</a:t>
            </a:r>
            <a:r>
              <a:rPr lang="en-US" b="1" dirty="0">
                <a:solidFill>
                  <a:srgbClr val="000080"/>
                </a:solidFill>
                <a:highlight>
                  <a:srgbClr val="FFFFFF"/>
                </a:highlight>
                <a:latin typeface="Courier New" panose="02070309020205020404" pitchFamily="49" charset="0"/>
              </a:rPr>
              <a:t>,</a:t>
            </a:r>
            <a:r>
              <a:rPr lang="en-US" dirty="0">
                <a:solidFill>
                  <a:srgbClr val="000000"/>
                </a:solidFill>
                <a:highlight>
                  <a:srgbClr val="FFFFFF"/>
                </a:highlight>
                <a:latin typeface="Courier New" panose="02070309020205020404" pitchFamily="49" charset="0"/>
              </a:rPr>
              <a:t> </a:t>
            </a:r>
            <a:r>
              <a:rPr lang="en-US" dirty="0">
                <a:solidFill>
                  <a:srgbClr val="FF0000"/>
                </a:solidFill>
                <a:highlight>
                  <a:srgbClr val="FFFFFF"/>
                </a:highlight>
                <a:latin typeface="Courier New" panose="02070309020205020404" pitchFamily="49" charset="0"/>
              </a:rPr>
              <a:t>1</a:t>
            </a:r>
            <a:r>
              <a:rPr lang="en-US" b="1" dirty="0">
                <a:solidFill>
                  <a:srgbClr val="000080"/>
                </a:solidFill>
                <a:highlight>
                  <a:srgbClr val="FFFFFF"/>
                </a:highlight>
                <a:latin typeface="Courier New" panose="02070309020205020404" pitchFamily="49" charset="0"/>
              </a:rPr>
              <a:t>,</a:t>
            </a:r>
            <a:r>
              <a:rPr lang="en-US" dirty="0">
                <a:solidFill>
                  <a:srgbClr val="000000"/>
                </a:solidFill>
                <a:highlight>
                  <a:srgbClr val="FFFFFF"/>
                </a:highlight>
                <a:latin typeface="Courier New" panose="02070309020205020404" pitchFamily="49" charset="0"/>
              </a:rPr>
              <a:t> </a:t>
            </a:r>
            <a:r>
              <a:rPr lang="en-US" dirty="0">
                <a:solidFill>
                  <a:srgbClr val="FF0000"/>
                </a:solidFill>
                <a:highlight>
                  <a:srgbClr val="FFFFFF"/>
                </a:highlight>
                <a:latin typeface="Courier New" panose="02070309020205020404" pitchFamily="49" charset="0"/>
              </a:rPr>
              <a:t>2</a:t>
            </a:r>
            <a:r>
              <a:rPr lang="en-US" b="1" dirty="0">
                <a:solidFill>
                  <a:srgbClr val="000080"/>
                </a:solidFill>
                <a:highlight>
                  <a:srgbClr val="FFFFFF"/>
                </a:highlight>
                <a:latin typeface="Courier New" panose="02070309020205020404" pitchFamily="49" charset="0"/>
              </a:rPr>
              <a:t>,</a:t>
            </a:r>
            <a:r>
              <a:rPr lang="en-US" dirty="0">
                <a:solidFill>
                  <a:srgbClr val="000000"/>
                </a:solidFill>
                <a:highlight>
                  <a:srgbClr val="FFFFFF"/>
                </a:highlight>
                <a:latin typeface="Courier New" panose="02070309020205020404" pitchFamily="49" charset="0"/>
              </a:rPr>
              <a:t> </a:t>
            </a:r>
            <a:r>
              <a:rPr lang="en-US" dirty="0">
                <a:solidFill>
                  <a:srgbClr val="FF0000"/>
                </a:solidFill>
                <a:highlight>
                  <a:srgbClr val="FFFFFF"/>
                </a:highlight>
                <a:latin typeface="Courier New" panose="02070309020205020404" pitchFamily="49" charset="0"/>
              </a:rPr>
              <a:t>3</a:t>
            </a:r>
            <a:r>
              <a:rPr lang="en-US" b="1" dirty="0">
                <a:solidFill>
                  <a:srgbClr val="000080"/>
                </a:solidFill>
                <a:highlight>
                  <a:srgbClr val="FFFFFF"/>
                </a:highlight>
                <a:latin typeface="Courier New" panose="02070309020205020404" pitchFamily="49" charset="0"/>
              </a:rPr>
              <a:t>,</a:t>
            </a:r>
            <a:r>
              <a:rPr lang="en-US" dirty="0">
                <a:solidFill>
                  <a:srgbClr val="000000"/>
                </a:solidFill>
                <a:highlight>
                  <a:srgbClr val="FFFFFF"/>
                </a:highlight>
                <a:latin typeface="Courier New" panose="02070309020205020404" pitchFamily="49" charset="0"/>
              </a:rPr>
              <a:t> </a:t>
            </a:r>
            <a:r>
              <a:rPr lang="en-US" dirty="0">
                <a:solidFill>
                  <a:srgbClr val="FF0000"/>
                </a:solidFill>
                <a:highlight>
                  <a:srgbClr val="FFFFFF"/>
                </a:highlight>
                <a:latin typeface="Courier New" panose="02070309020205020404" pitchFamily="49" charset="0"/>
              </a:rPr>
              <a:t>4</a:t>
            </a:r>
            <a:r>
              <a:rPr lang="en-US" b="1" dirty="0">
                <a:solidFill>
                  <a:srgbClr val="000080"/>
                </a:solidFill>
                <a:highlight>
                  <a:srgbClr val="FFFFFF"/>
                </a:highlight>
                <a:latin typeface="Courier New" panose="02070309020205020404" pitchFamily="49" charset="0"/>
              </a:rPr>
              <a:t>,</a:t>
            </a:r>
            <a:r>
              <a:rPr lang="en-US" dirty="0">
                <a:solidFill>
                  <a:srgbClr val="000000"/>
                </a:solidFill>
                <a:highlight>
                  <a:srgbClr val="FFFFFF"/>
                </a:highlight>
                <a:latin typeface="Courier New" panose="02070309020205020404" pitchFamily="49" charset="0"/>
              </a:rPr>
              <a:t> </a:t>
            </a:r>
            <a:r>
              <a:rPr lang="en-US" dirty="0">
                <a:solidFill>
                  <a:srgbClr val="FF0000"/>
                </a:solidFill>
                <a:highlight>
                  <a:srgbClr val="FFFFFF"/>
                </a:highlight>
                <a:latin typeface="Courier New" panose="02070309020205020404" pitchFamily="49" charset="0"/>
              </a:rPr>
              <a:t>5</a:t>
            </a:r>
            <a:r>
              <a:rPr lang="en-US" b="1" dirty="0">
                <a:solidFill>
                  <a:srgbClr val="000080"/>
                </a:solidFill>
                <a:highlight>
                  <a:srgbClr val="FFFFFF"/>
                </a:highlight>
                <a:latin typeface="Courier New" panose="02070309020205020404" pitchFamily="49" charset="0"/>
              </a:rPr>
              <a:t>,</a:t>
            </a:r>
            <a:r>
              <a:rPr lang="en-US" dirty="0">
                <a:solidFill>
                  <a:srgbClr val="000000"/>
                </a:solidFill>
                <a:highlight>
                  <a:srgbClr val="FFFFFF"/>
                </a:highlight>
                <a:latin typeface="Courier New" panose="02070309020205020404" pitchFamily="49" charset="0"/>
              </a:rPr>
              <a:t> </a:t>
            </a:r>
            <a:r>
              <a:rPr lang="en-US" dirty="0">
                <a:solidFill>
                  <a:srgbClr val="FF0000"/>
                </a:solidFill>
                <a:highlight>
                  <a:srgbClr val="FFFFFF"/>
                </a:highlight>
                <a:latin typeface="Courier New" panose="02070309020205020404" pitchFamily="49" charset="0"/>
              </a:rPr>
              <a:t>6</a:t>
            </a:r>
            <a:r>
              <a:rPr lang="en-US" b="1" dirty="0">
                <a:solidFill>
                  <a:srgbClr val="000080"/>
                </a:solidFill>
                <a:highlight>
                  <a:srgbClr val="FFFFFF"/>
                </a:highlight>
                <a:latin typeface="Courier New" panose="02070309020205020404" pitchFamily="49" charset="0"/>
              </a:rPr>
              <a:t>,</a:t>
            </a:r>
            <a:r>
              <a:rPr lang="en-US" dirty="0">
                <a:solidFill>
                  <a:srgbClr val="000000"/>
                </a:solidFill>
                <a:highlight>
                  <a:srgbClr val="FFFFFF"/>
                </a:highlight>
                <a:latin typeface="Courier New" panose="02070309020205020404" pitchFamily="49" charset="0"/>
              </a:rPr>
              <a:t> </a:t>
            </a:r>
            <a:r>
              <a:rPr lang="en-US" dirty="0">
                <a:solidFill>
                  <a:srgbClr val="FF0000"/>
                </a:solidFill>
                <a:highlight>
                  <a:srgbClr val="FFFFFF"/>
                </a:highlight>
                <a:latin typeface="Courier New" panose="02070309020205020404" pitchFamily="49" charset="0"/>
              </a:rPr>
              <a:t>7</a:t>
            </a:r>
            <a:r>
              <a:rPr lang="en-US" b="1" dirty="0">
                <a:solidFill>
                  <a:srgbClr val="000080"/>
                </a:solidFill>
                <a:highlight>
                  <a:srgbClr val="FFFFFF"/>
                </a:highlight>
                <a:latin typeface="Courier New" panose="02070309020205020404" pitchFamily="49" charset="0"/>
              </a:rPr>
              <a:t>,</a:t>
            </a:r>
            <a:r>
              <a:rPr lang="en-US" dirty="0">
                <a:solidFill>
                  <a:srgbClr val="000000"/>
                </a:solidFill>
                <a:highlight>
                  <a:srgbClr val="FFFFFF"/>
                </a:highlight>
                <a:latin typeface="Courier New" panose="02070309020205020404" pitchFamily="49" charset="0"/>
              </a:rPr>
              <a:t> </a:t>
            </a:r>
            <a:r>
              <a:rPr lang="en-US" dirty="0">
                <a:solidFill>
                  <a:srgbClr val="FF0000"/>
                </a:solidFill>
                <a:highlight>
                  <a:srgbClr val="FFFFFF"/>
                </a:highlight>
                <a:latin typeface="Courier New" panose="02070309020205020404" pitchFamily="49" charset="0"/>
              </a:rPr>
              <a:t>8</a:t>
            </a:r>
            <a:r>
              <a:rPr lang="en-US" b="1" dirty="0">
                <a:solidFill>
                  <a:srgbClr val="000080"/>
                </a:solidFill>
                <a:highlight>
                  <a:srgbClr val="FFFFFF"/>
                </a:highlight>
                <a:latin typeface="Courier New" panose="02070309020205020404" pitchFamily="49" charset="0"/>
              </a:rPr>
              <a:t>,</a:t>
            </a:r>
            <a:r>
              <a:rPr lang="en-US" dirty="0">
                <a:solidFill>
                  <a:srgbClr val="000000"/>
                </a:solidFill>
                <a:highlight>
                  <a:srgbClr val="FFFFFF"/>
                </a:highlight>
                <a:latin typeface="Courier New" panose="02070309020205020404" pitchFamily="49" charset="0"/>
              </a:rPr>
              <a:t> </a:t>
            </a:r>
            <a:r>
              <a:rPr lang="en-US" dirty="0">
                <a:solidFill>
                  <a:srgbClr val="FF0000"/>
                </a:solidFill>
                <a:highlight>
                  <a:srgbClr val="FFFFFF"/>
                </a:highlight>
                <a:latin typeface="Courier New" panose="02070309020205020404" pitchFamily="49" charset="0"/>
              </a:rPr>
              <a:t>9</a:t>
            </a:r>
            <a:r>
              <a:rPr lang="en-US" b="1" dirty="0">
                <a:solidFill>
                  <a:srgbClr val="000080"/>
                </a:solidFill>
                <a:highlight>
                  <a:srgbClr val="FFFFFF"/>
                </a:highlight>
                <a:latin typeface="Courier New" panose="02070309020205020404" pitchFamily="49" charset="0"/>
              </a:rPr>
              <a:t>]</a:t>
            </a:r>
            <a:endParaRPr lang="en-US" dirty="0"/>
          </a:p>
        </p:txBody>
      </p:sp>
      <p:sp>
        <p:nvSpPr>
          <p:cNvPr id="9" name="Rectangle 8">
            <a:extLst>
              <a:ext uri="{FF2B5EF4-FFF2-40B4-BE49-F238E27FC236}">
                <a16:creationId xmlns:a16="http://schemas.microsoft.com/office/drawing/2014/main" id="{78D2A778-E219-4542-8FC4-DBECF00F380C}"/>
              </a:ext>
            </a:extLst>
          </p:cNvPr>
          <p:cNvSpPr/>
          <p:nvPr/>
        </p:nvSpPr>
        <p:spPr>
          <a:xfrm>
            <a:off x="9024937" y="824746"/>
            <a:ext cx="3000376" cy="4524315"/>
          </a:xfrm>
          <a:prstGeom prst="rect">
            <a:avLst/>
          </a:prstGeom>
          <a:ln>
            <a:solidFill>
              <a:schemeClr val="accent1"/>
            </a:solidFill>
          </a:ln>
        </p:spPr>
        <p:txBody>
          <a:bodyPr wrap="square">
            <a:spAutoFit/>
          </a:bodyPr>
          <a:lstStyle/>
          <a:p>
            <a:r>
              <a:rPr lang="pt-BR" dirty="0">
                <a:solidFill>
                  <a:srgbClr val="000000"/>
                </a:solidFill>
                <a:highlight>
                  <a:srgbClr val="FFFFFF"/>
                </a:highlight>
                <a:latin typeface="Courier New"/>
              </a:rPr>
              <a:t>a </a:t>
            </a:r>
            <a:r>
              <a:rPr lang="pt-BR" b="1" dirty="0">
                <a:solidFill>
                  <a:srgbClr val="000080"/>
                </a:solidFill>
                <a:highlight>
                  <a:srgbClr val="FFFFFF"/>
                </a:highlight>
                <a:latin typeface="Courier New"/>
              </a:rPr>
              <a:t>=</a:t>
            </a:r>
            <a:r>
              <a:rPr lang="pt-BR" b="1" dirty="0">
                <a:solidFill>
                  <a:srgbClr val="000000"/>
                </a:solidFill>
                <a:highlight>
                  <a:srgbClr val="FFFFFF"/>
                </a:highlight>
                <a:latin typeface="Courier New"/>
              </a:rPr>
              <a:t> </a:t>
            </a:r>
            <a:r>
              <a:rPr lang="pt-BR" b="1" dirty="0">
                <a:solidFill>
                  <a:srgbClr val="000080"/>
                </a:solidFill>
                <a:highlight>
                  <a:srgbClr val="FFFFFF"/>
                </a:highlight>
                <a:latin typeface="Courier New"/>
              </a:rPr>
              <a:t>[</a:t>
            </a:r>
            <a:r>
              <a:rPr lang="pt-BR" b="1" dirty="0">
                <a:solidFill>
                  <a:srgbClr val="FF0000"/>
                </a:solidFill>
                <a:highlight>
                  <a:srgbClr val="FFFFFF"/>
                </a:highlight>
                <a:latin typeface="Courier New"/>
              </a:rPr>
              <a:t>0</a:t>
            </a:r>
            <a:r>
              <a:rPr lang="pt-BR" b="1" dirty="0">
                <a:solidFill>
                  <a:srgbClr val="000080"/>
                </a:solidFill>
                <a:highlight>
                  <a:srgbClr val="FFFFFF"/>
                </a:highlight>
                <a:latin typeface="Courier New"/>
              </a:rPr>
              <a:t>,</a:t>
            </a:r>
            <a:r>
              <a:rPr lang="pt-BR" b="1" dirty="0">
                <a:solidFill>
                  <a:srgbClr val="000000"/>
                </a:solidFill>
                <a:highlight>
                  <a:srgbClr val="FFFFFF"/>
                </a:highlight>
                <a:latin typeface="Courier New"/>
              </a:rPr>
              <a:t> </a:t>
            </a:r>
            <a:r>
              <a:rPr lang="pt-BR" b="1" dirty="0">
                <a:solidFill>
                  <a:srgbClr val="FF0000"/>
                </a:solidFill>
                <a:highlight>
                  <a:srgbClr val="FFFFFF"/>
                </a:highlight>
                <a:latin typeface="Courier New"/>
              </a:rPr>
              <a:t>1</a:t>
            </a:r>
            <a:r>
              <a:rPr lang="pt-BR" b="1" dirty="0">
                <a:solidFill>
                  <a:srgbClr val="000080"/>
                </a:solidFill>
                <a:highlight>
                  <a:srgbClr val="FFFFFF"/>
                </a:highlight>
                <a:latin typeface="Courier New"/>
              </a:rPr>
              <a:t>,</a:t>
            </a:r>
            <a:r>
              <a:rPr lang="pt-BR" b="1" dirty="0">
                <a:solidFill>
                  <a:srgbClr val="000000"/>
                </a:solidFill>
                <a:highlight>
                  <a:srgbClr val="FFFFFF"/>
                </a:highlight>
                <a:latin typeface="Courier New"/>
              </a:rPr>
              <a:t> </a:t>
            </a:r>
            <a:r>
              <a:rPr lang="pt-BR" b="1" dirty="0">
                <a:solidFill>
                  <a:srgbClr val="FF0000"/>
                </a:solidFill>
                <a:highlight>
                  <a:srgbClr val="FFFFFF"/>
                </a:highlight>
                <a:latin typeface="Courier New"/>
              </a:rPr>
              <a:t>2</a:t>
            </a:r>
            <a:r>
              <a:rPr lang="pt-BR" b="1" dirty="0">
                <a:solidFill>
                  <a:srgbClr val="000080"/>
                </a:solidFill>
                <a:highlight>
                  <a:srgbClr val="FFFFFF"/>
                </a:highlight>
                <a:latin typeface="Courier New"/>
              </a:rPr>
              <a:t>,</a:t>
            </a:r>
            <a:r>
              <a:rPr lang="pt-BR" b="1" dirty="0">
                <a:solidFill>
                  <a:srgbClr val="000000"/>
                </a:solidFill>
                <a:highlight>
                  <a:srgbClr val="FFFFFF"/>
                </a:highlight>
                <a:latin typeface="Courier New"/>
              </a:rPr>
              <a:t> </a:t>
            </a:r>
            <a:r>
              <a:rPr lang="pt-BR" b="1" dirty="0">
                <a:solidFill>
                  <a:srgbClr val="FF0000"/>
                </a:solidFill>
                <a:highlight>
                  <a:srgbClr val="FFFFFF"/>
                </a:highlight>
                <a:latin typeface="Courier New"/>
              </a:rPr>
              <a:t>3</a:t>
            </a:r>
            <a:r>
              <a:rPr lang="pt-BR" b="1" dirty="0">
                <a:solidFill>
                  <a:srgbClr val="000080"/>
                </a:solidFill>
                <a:highlight>
                  <a:srgbClr val="FFFFFF"/>
                </a:highlight>
                <a:latin typeface="Courier New"/>
              </a:rPr>
              <a:t>,</a:t>
            </a:r>
            <a:r>
              <a:rPr lang="pt-BR" b="1" dirty="0">
                <a:solidFill>
                  <a:srgbClr val="000000"/>
                </a:solidFill>
                <a:highlight>
                  <a:srgbClr val="FFFFFF"/>
                </a:highlight>
                <a:latin typeface="Courier New"/>
              </a:rPr>
              <a:t> </a:t>
            </a:r>
            <a:r>
              <a:rPr lang="pt-BR" b="1" dirty="0">
                <a:solidFill>
                  <a:srgbClr val="FF0000"/>
                </a:solidFill>
                <a:highlight>
                  <a:srgbClr val="FFFFFF"/>
                </a:highlight>
                <a:latin typeface="Courier New"/>
              </a:rPr>
              <a:t>4</a:t>
            </a:r>
            <a:r>
              <a:rPr lang="pt-BR" b="1" dirty="0">
                <a:solidFill>
                  <a:srgbClr val="000080"/>
                </a:solidFill>
                <a:highlight>
                  <a:srgbClr val="FFFFFF"/>
                </a:highlight>
                <a:latin typeface="Courier New"/>
              </a:rPr>
              <a:t>]</a:t>
            </a:r>
            <a:endParaRPr lang="pt-BR" b="1" dirty="0">
              <a:solidFill>
                <a:srgbClr val="000000"/>
              </a:solidFill>
              <a:highlight>
                <a:srgbClr val="FFFFFF"/>
              </a:highlight>
              <a:latin typeface="Courier New"/>
            </a:endParaRPr>
          </a:p>
          <a:p>
            <a:r>
              <a:rPr lang="en-US" dirty="0">
                <a:solidFill>
                  <a:srgbClr val="000000"/>
                </a:solidFill>
                <a:highlight>
                  <a:srgbClr val="FFFFFF"/>
                </a:highlight>
                <a:latin typeface="Courier New"/>
              </a:rPr>
              <a:t>b </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a:t>
            </a:r>
          </a:p>
          <a:p>
            <a:r>
              <a:rPr lang="en-US" dirty="0">
                <a:solidFill>
                  <a:srgbClr val="000000"/>
                </a:solidFill>
                <a:highlight>
                  <a:srgbClr val="FFFFFF"/>
                </a:highlight>
                <a:latin typeface="Courier New"/>
              </a:rPr>
              <a:t>c </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a:t>
            </a:r>
            <a:r>
              <a:rPr lang="en-US" b="1" dirty="0">
                <a:solidFill>
                  <a:srgbClr val="000080"/>
                </a:solidFill>
                <a:highlight>
                  <a:srgbClr val="FFFFFF"/>
                </a:highlight>
                <a:latin typeface="Courier New"/>
              </a:rPr>
              <a:t>[:]</a:t>
            </a:r>
            <a:endParaRPr lang="en-US" b="1" dirty="0">
              <a:solidFill>
                <a:srgbClr val="000000"/>
              </a:solidFill>
              <a:highlight>
                <a:srgbClr val="FFFFFF"/>
              </a:highlight>
              <a:latin typeface="Courier New"/>
            </a:endParaRPr>
          </a:p>
          <a:p>
            <a:endParaRPr lang="en-US" dirty="0">
              <a:solidFill>
                <a:srgbClr val="000000"/>
              </a:solidFill>
              <a:highlight>
                <a:srgbClr val="FFFFFF"/>
              </a:highlight>
              <a:latin typeface="Courier New"/>
            </a:endParaRPr>
          </a:p>
          <a:p>
            <a:r>
              <a:rPr lang="en-US" dirty="0">
                <a:solidFill>
                  <a:srgbClr val="000000"/>
                </a:solidFill>
                <a:highlight>
                  <a:srgbClr val="FFFFFF"/>
                </a:highlight>
                <a:latin typeface="Courier New"/>
              </a:rPr>
              <a:t>a </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b</a:t>
            </a:r>
          </a:p>
          <a:p>
            <a:r>
              <a:rPr lang="en-US" dirty="0">
                <a:solidFill>
                  <a:srgbClr val="000000"/>
                </a:solidFill>
                <a:highlight>
                  <a:srgbClr val="FFFFFF"/>
                </a:highlight>
                <a:latin typeface="Courier New"/>
              </a:rPr>
              <a:t>Out</a:t>
            </a:r>
            <a:r>
              <a:rPr lang="en-US" b="1" dirty="0">
                <a:solidFill>
                  <a:srgbClr val="000080"/>
                </a:solidFill>
                <a:highlight>
                  <a:srgbClr val="FFFFFF"/>
                </a:highlight>
                <a:latin typeface="Courier New"/>
              </a:rPr>
              <a:t>[</a:t>
            </a:r>
            <a:r>
              <a:rPr lang="en-US" b="1" dirty="0">
                <a:solidFill>
                  <a:srgbClr val="FF0000"/>
                </a:solidFill>
                <a:highlight>
                  <a:srgbClr val="FFFFFF"/>
                </a:highlight>
                <a:latin typeface="Courier New"/>
              </a:rPr>
              <a:t>129</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0000FF"/>
                </a:solidFill>
                <a:highlight>
                  <a:srgbClr val="FFFFFF"/>
                </a:highlight>
                <a:latin typeface="Courier New"/>
              </a:rPr>
              <a:t>True</a:t>
            </a:r>
            <a:endParaRPr lang="en-US" b="1" dirty="0">
              <a:solidFill>
                <a:srgbClr val="000000"/>
              </a:solidFill>
              <a:highlight>
                <a:srgbClr val="FFFFFF"/>
              </a:highlight>
              <a:latin typeface="Courier New"/>
            </a:endParaRPr>
          </a:p>
          <a:p>
            <a:endParaRPr lang="en-US" dirty="0">
              <a:solidFill>
                <a:srgbClr val="000000"/>
              </a:solidFill>
              <a:highlight>
                <a:srgbClr val="FFFFFF"/>
              </a:highlight>
              <a:latin typeface="Courier New"/>
            </a:endParaRPr>
          </a:p>
          <a:p>
            <a:r>
              <a:rPr lang="en-US" dirty="0">
                <a:solidFill>
                  <a:srgbClr val="000000"/>
                </a:solidFill>
                <a:highlight>
                  <a:srgbClr val="FFFFFF"/>
                </a:highlight>
                <a:latin typeface="Courier New"/>
              </a:rPr>
              <a:t>a </a:t>
            </a:r>
            <a:r>
              <a:rPr lang="en-US" b="1" dirty="0">
                <a:solidFill>
                  <a:srgbClr val="0000FF"/>
                </a:solidFill>
                <a:highlight>
                  <a:srgbClr val="FFFFFF"/>
                </a:highlight>
                <a:latin typeface="Courier New"/>
              </a:rPr>
              <a:t>is</a:t>
            </a:r>
            <a:r>
              <a:rPr lang="en-US" b="1" dirty="0">
                <a:solidFill>
                  <a:srgbClr val="000000"/>
                </a:solidFill>
                <a:highlight>
                  <a:srgbClr val="FFFFFF"/>
                </a:highlight>
                <a:latin typeface="Courier New"/>
              </a:rPr>
              <a:t> b</a:t>
            </a:r>
          </a:p>
          <a:p>
            <a:r>
              <a:rPr lang="en-US" dirty="0">
                <a:solidFill>
                  <a:srgbClr val="000000"/>
                </a:solidFill>
                <a:highlight>
                  <a:srgbClr val="FFFFFF"/>
                </a:highlight>
                <a:latin typeface="Courier New"/>
              </a:rPr>
              <a:t>Out</a:t>
            </a:r>
            <a:r>
              <a:rPr lang="en-US" b="1" dirty="0">
                <a:solidFill>
                  <a:srgbClr val="000080"/>
                </a:solidFill>
                <a:highlight>
                  <a:srgbClr val="FFFFFF"/>
                </a:highlight>
                <a:latin typeface="Courier New"/>
              </a:rPr>
              <a:t>[</a:t>
            </a:r>
            <a:r>
              <a:rPr lang="en-US" b="1" dirty="0">
                <a:solidFill>
                  <a:srgbClr val="FF0000"/>
                </a:solidFill>
                <a:highlight>
                  <a:srgbClr val="FFFFFF"/>
                </a:highlight>
                <a:latin typeface="Courier New"/>
              </a:rPr>
              <a:t>130</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0000FF"/>
                </a:solidFill>
                <a:highlight>
                  <a:srgbClr val="FFFFFF"/>
                </a:highlight>
                <a:latin typeface="Courier New"/>
              </a:rPr>
              <a:t>True</a:t>
            </a:r>
            <a:endParaRPr lang="en-US" b="1" dirty="0">
              <a:solidFill>
                <a:srgbClr val="000000"/>
              </a:solidFill>
              <a:highlight>
                <a:srgbClr val="FFFFFF"/>
              </a:highlight>
              <a:latin typeface="Courier New"/>
            </a:endParaRPr>
          </a:p>
          <a:p>
            <a:endParaRPr lang="en-US" dirty="0">
              <a:solidFill>
                <a:srgbClr val="000000"/>
              </a:solidFill>
              <a:highlight>
                <a:srgbClr val="FFFFFF"/>
              </a:highlight>
              <a:latin typeface="Courier New"/>
            </a:endParaRPr>
          </a:p>
          <a:p>
            <a:r>
              <a:rPr lang="en-US" dirty="0">
                <a:solidFill>
                  <a:srgbClr val="000000"/>
                </a:solidFill>
                <a:highlight>
                  <a:srgbClr val="FFFFFF"/>
                </a:highlight>
                <a:latin typeface="Courier New"/>
              </a:rPr>
              <a:t>a </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c</a:t>
            </a:r>
          </a:p>
          <a:p>
            <a:r>
              <a:rPr lang="en-US" dirty="0">
                <a:solidFill>
                  <a:srgbClr val="000000"/>
                </a:solidFill>
                <a:highlight>
                  <a:srgbClr val="FFFFFF"/>
                </a:highlight>
                <a:latin typeface="Courier New"/>
              </a:rPr>
              <a:t>Out</a:t>
            </a:r>
            <a:r>
              <a:rPr lang="en-US" b="1" dirty="0">
                <a:solidFill>
                  <a:srgbClr val="000080"/>
                </a:solidFill>
                <a:highlight>
                  <a:srgbClr val="FFFFFF"/>
                </a:highlight>
                <a:latin typeface="Courier New"/>
              </a:rPr>
              <a:t>[</a:t>
            </a:r>
            <a:r>
              <a:rPr lang="en-US" b="1" dirty="0">
                <a:solidFill>
                  <a:srgbClr val="FF0000"/>
                </a:solidFill>
                <a:highlight>
                  <a:srgbClr val="FFFFFF"/>
                </a:highlight>
                <a:latin typeface="Courier New"/>
              </a:rPr>
              <a:t>132</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0000FF"/>
                </a:solidFill>
                <a:highlight>
                  <a:srgbClr val="FFFFFF"/>
                </a:highlight>
                <a:latin typeface="Courier New"/>
              </a:rPr>
              <a:t>True</a:t>
            </a:r>
            <a:endParaRPr lang="en-US" b="1" dirty="0">
              <a:solidFill>
                <a:srgbClr val="000000"/>
              </a:solidFill>
              <a:highlight>
                <a:srgbClr val="FFFFFF"/>
              </a:highlight>
              <a:latin typeface="Courier New"/>
            </a:endParaRPr>
          </a:p>
          <a:p>
            <a:endParaRPr lang="en-US" dirty="0">
              <a:solidFill>
                <a:srgbClr val="000000"/>
              </a:solidFill>
              <a:highlight>
                <a:srgbClr val="FFFFFF"/>
              </a:highlight>
              <a:latin typeface="Courier New"/>
            </a:endParaRPr>
          </a:p>
          <a:p>
            <a:r>
              <a:rPr lang="en-US" dirty="0">
                <a:solidFill>
                  <a:srgbClr val="000000"/>
                </a:solidFill>
                <a:highlight>
                  <a:srgbClr val="FFFFFF"/>
                </a:highlight>
                <a:latin typeface="Courier New"/>
              </a:rPr>
              <a:t>a </a:t>
            </a:r>
            <a:r>
              <a:rPr lang="en-US" b="1" dirty="0">
                <a:solidFill>
                  <a:srgbClr val="0000FF"/>
                </a:solidFill>
                <a:highlight>
                  <a:srgbClr val="FFFFFF"/>
                </a:highlight>
                <a:latin typeface="Courier New"/>
              </a:rPr>
              <a:t>is</a:t>
            </a:r>
            <a:r>
              <a:rPr lang="en-US" b="1" dirty="0">
                <a:solidFill>
                  <a:srgbClr val="000000"/>
                </a:solidFill>
                <a:highlight>
                  <a:srgbClr val="FFFFFF"/>
                </a:highlight>
                <a:latin typeface="Courier New"/>
              </a:rPr>
              <a:t> c</a:t>
            </a:r>
          </a:p>
          <a:p>
            <a:r>
              <a:rPr lang="en-US" dirty="0">
                <a:solidFill>
                  <a:srgbClr val="000000"/>
                </a:solidFill>
                <a:highlight>
                  <a:srgbClr val="FFFFFF"/>
                </a:highlight>
                <a:latin typeface="Courier New"/>
              </a:rPr>
              <a:t>Out</a:t>
            </a:r>
            <a:r>
              <a:rPr lang="en-US" b="1" dirty="0">
                <a:solidFill>
                  <a:srgbClr val="000080"/>
                </a:solidFill>
                <a:highlight>
                  <a:srgbClr val="FFFFFF"/>
                </a:highlight>
                <a:latin typeface="Courier New"/>
              </a:rPr>
              <a:t>[</a:t>
            </a:r>
            <a:r>
              <a:rPr lang="en-US" b="1" dirty="0">
                <a:solidFill>
                  <a:srgbClr val="FF0000"/>
                </a:solidFill>
                <a:highlight>
                  <a:srgbClr val="FFFFFF"/>
                </a:highlight>
                <a:latin typeface="Courier New"/>
              </a:rPr>
              <a:t>133</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0000FF"/>
                </a:solidFill>
                <a:highlight>
                  <a:srgbClr val="FFFFFF"/>
                </a:highlight>
                <a:latin typeface="Courier New"/>
              </a:rPr>
              <a:t>False</a:t>
            </a:r>
            <a:r>
              <a:rPr lang="en-US" b="1" dirty="0">
                <a:solidFill>
                  <a:srgbClr val="000000"/>
                </a:solidFill>
                <a:highlight>
                  <a:srgbClr val="FFFFFF"/>
                </a:highlight>
                <a:latin typeface="Courier New"/>
              </a:rPr>
              <a:t>		</a:t>
            </a:r>
            <a:endParaRPr lang="en-US" dirty="0"/>
          </a:p>
        </p:txBody>
      </p:sp>
      <p:sp>
        <p:nvSpPr>
          <p:cNvPr id="4" name="Date Placeholder 3">
            <a:extLst>
              <a:ext uri="{FF2B5EF4-FFF2-40B4-BE49-F238E27FC236}">
                <a16:creationId xmlns:a16="http://schemas.microsoft.com/office/drawing/2014/main" id="{4AB4F491-8694-1E4E-8B03-36C01E748D0A}"/>
              </a:ext>
            </a:extLst>
          </p:cNvPr>
          <p:cNvSpPr>
            <a:spLocks noGrp="1"/>
          </p:cNvSpPr>
          <p:nvPr>
            <p:ph type="dt" sz="half" idx="10"/>
          </p:nvPr>
        </p:nvSpPr>
        <p:spPr/>
        <p:txBody>
          <a:bodyPr/>
          <a:lstStyle/>
          <a:p>
            <a:r>
              <a:rPr lang="en-US"/>
              <a:t>First Semester 2021-2022</a:t>
            </a:r>
            <a:endParaRPr lang="en-US" dirty="0"/>
          </a:p>
        </p:txBody>
      </p:sp>
      <p:sp>
        <p:nvSpPr>
          <p:cNvPr id="6" name="Footer Placeholder 5">
            <a:extLst>
              <a:ext uri="{FF2B5EF4-FFF2-40B4-BE49-F238E27FC236}">
                <a16:creationId xmlns:a16="http://schemas.microsoft.com/office/drawing/2014/main" id="{5D380781-A415-6342-A3F0-ABD5A43071BE}"/>
              </a:ext>
            </a:extLst>
          </p:cNvPr>
          <p:cNvSpPr>
            <a:spLocks noGrp="1"/>
          </p:cNvSpPr>
          <p:nvPr>
            <p:ph type="ftr" sz="quarter" idx="11"/>
          </p:nvPr>
        </p:nvSpPr>
        <p:spPr/>
        <p:txBody>
          <a:bodyPr/>
          <a:lstStyle/>
          <a:p>
            <a:r>
              <a:rPr lang="en-US"/>
              <a:t>Dr. Malak Abdullah</a:t>
            </a:r>
            <a:endParaRPr lang="en-US" dirty="0"/>
          </a:p>
        </p:txBody>
      </p:sp>
      <p:sp>
        <p:nvSpPr>
          <p:cNvPr id="10" name="Slide Number Placeholder 9">
            <a:extLst>
              <a:ext uri="{FF2B5EF4-FFF2-40B4-BE49-F238E27FC236}">
                <a16:creationId xmlns:a16="http://schemas.microsoft.com/office/drawing/2014/main" id="{88022D44-EE25-954D-8BC1-886DDA51D132}"/>
              </a:ext>
            </a:extLst>
          </p:cNvPr>
          <p:cNvSpPr>
            <a:spLocks noGrp="1"/>
          </p:cNvSpPr>
          <p:nvPr>
            <p:ph type="sldNum" sz="quarter" idx="12"/>
          </p:nvPr>
        </p:nvSpPr>
        <p:spPr/>
        <p:txBody>
          <a:bodyPr/>
          <a:lstStyle/>
          <a:p>
            <a:fld id="{D8C2E80E-A818-EA4B-839C-9030708D7285}" type="slidenum">
              <a:rPr lang="en-US" smtClean="0"/>
              <a:t>74</a:t>
            </a:fld>
            <a:endParaRPr lang="en-US" dirty="0"/>
          </a:p>
        </p:txBody>
      </p:sp>
    </p:spTree>
    <p:extLst>
      <p:ext uri="{BB962C8B-B14F-4D97-AF65-F5344CB8AC3E}">
        <p14:creationId xmlns:p14="http://schemas.microsoft.com/office/powerpoint/2010/main" val="84305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tuples</a:t>
            </a:r>
            <a:endParaRPr lang="en-US" dirty="0"/>
          </a:p>
        </p:txBody>
      </p:sp>
      <p:sp>
        <p:nvSpPr>
          <p:cNvPr id="3" name="Content Placeholder 2"/>
          <p:cNvSpPr>
            <a:spLocks noGrp="1"/>
          </p:cNvSpPr>
          <p:nvPr>
            <p:ph idx="1"/>
          </p:nvPr>
        </p:nvSpPr>
        <p:spPr/>
        <p:txBody>
          <a:bodyPr>
            <a:normAutofit/>
          </a:bodyPr>
          <a:lstStyle/>
          <a:p>
            <a:r>
              <a:rPr lang="en-US" dirty="0"/>
              <a:t>Similar to lists, but are immutable</a:t>
            </a:r>
          </a:p>
          <a:p>
            <a:r>
              <a:rPr lang="en-US" dirty="0" err="1"/>
              <a:t>a_tuple</a:t>
            </a:r>
            <a:r>
              <a:rPr lang="en-US" dirty="0"/>
              <a:t> = (0, 1, 2, 3, 4)</a:t>
            </a:r>
          </a:p>
          <a:p>
            <a:r>
              <a:rPr lang="en-US" dirty="0" err="1"/>
              <a:t>Other_tuple</a:t>
            </a:r>
            <a:r>
              <a:rPr lang="en-US" dirty="0"/>
              <a:t> = 3, 4	</a:t>
            </a:r>
          </a:p>
          <a:p>
            <a:r>
              <a:rPr lang="en-US" dirty="0" err="1"/>
              <a:t>Another_tuple</a:t>
            </a:r>
            <a:r>
              <a:rPr lang="en-US" dirty="0"/>
              <a:t> = </a:t>
            </a:r>
            <a:r>
              <a:rPr lang="en-US" dirty="0" err="1"/>
              <a:t>tuple</a:t>
            </a:r>
            <a:r>
              <a:rPr lang="en-US" dirty="0"/>
              <a:t>([0, 1, 2, 3, 4])</a:t>
            </a:r>
          </a:p>
          <a:p>
            <a:r>
              <a:rPr lang="en-US" dirty="0" err="1"/>
              <a:t>Hetergeneous_tuple</a:t>
            </a:r>
            <a:r>
              <a:rPr lang="en-US" dirty="0"/>
              <a:t> = (‘john’, 1.1, [1, 2])</a:t>
            </a:r>
          </a:p>
          <a:p>
            <a:endParaRPr lang="en-US" dirty="0"/>
          </a:p>
          <a:p>
            <a:r>
              <a:rPr lang="en-US" dirty="0"/>
              <a:t>Can be sliced, concatenated, or repeated</a:t>
            </a:r>
          </a:p>
          <a:p>
            <a:pPr lvl="1">
              <a:buNone/>
            </a:pPr>
            <a:r>
              <a:rPr lang="en-US" dirty="0" err="1"/>
              <a:t>a_tuple</a:t>
            </a:r>
            <a:r>
              <a:rPr lang="en-US" dirty="0"/>
              <a:t>[2:4]    # will print (2, 3)</a:t>
            </a:r>
          </a:p>
          <a:p>
            <a:pPr lvl="1">
              <a:buNone/>
            </a:pPr>
            <a:endParaRPr lang="en-US" dirty="0"/>
          </a:p>
          <a:p>
            <a:r>
              <a:rPr lang="en-US" dirty="0"/>
              <a:t>Cannot be modified</a:t>
            </a:r>
          </a:p>
          <a:p>
            <a:pPr lvl="1">
              <a:buNone/>
            </a:pPr>
            <a:r>
              <a:rPr lang="en-US" dirty="0" err="1"/>
              <a:t>a_tuple</a:t>
            </a:r>
            <a:r>
              <a:rPr lang="en-US" dirty="0"/>
              <a:t>[2] = 5</a:t>
            </a:r>
          </a:p>
        </p:txBody>
      </p:sp>
      <p:sp>
        <p:nvSpPr>
          <p:cNvPr id="4" name="Rectangle 3"/>
          <p:cNvSpPr/>
          <p:nvPr/>
        </p:nvSpPr>
        <p:spPr>
          <a:xfrm>
            <a:off x="314325" y="5974318"/>
            <a:ext cx="7315200" cy="369332"/>
          </a:xfrm>
          <a:prstGeom prst="rect">
            <a:avLst/>
          </a:prstGeom>
        </p:spPr>
        <p:txBody>
          <a:bodyPr wrap="square">
            <a:spAutoFit/>
          </a:bodyPr>
          <a:lstStyle/>
          <a:p>
            <a:r>
              <a:rPr lang="en-US" dirty="0" err="1">
                <a:solidFill>
                  <a:srgbClr val="FF0000"/>
                </a:solidFill>
              </a:rPr>
              <a:t>TypeError</a:t>
            </a:r>
            <a:r>
              <a:rPr lang="en-US" dirty="0">
                <a:solidFill>
                  <a:srgbClr val="FF0000"/>
                </a:solidFill>
              </a:rPr>
              <a:t>:</a:t>
            </a:r>
            <a:r>
              <a:rPr lang="en-US" dirty="0"/>
              <a:t> '</a:t>
            </a:r>
            <a:r>
              <a:rPr lang="en-US" dirty="0" err="1"/>
              <a:t>tuple</a:t>
            </a:r>
            <a:r>
              <a:rPr lang="en-US" dirty="0"/>
              <a:t>' object does not support item assignment</a:t>
            </a:r>
          </a:p>
        </p:txBody>
      </p:sp>
      <p:sp>
        <p:nvSpPr>
          <p:cNvPr id="5" name="Rectangle 4"/>
          <p:cNvSpPr/>
          <p:nvPr/>
        </p:nvSpPr>
        <p:spPr>
          <a:xfrm>
            <a:off x="6315075" y="2077046"/>
            <a:ext cx="5172075" cy="1200329"/>
          </a:xfrm>
          <a:prstGeom prst="rect">
            <a:avLst/>
          </a:prstGeom>
          <a:solidFill>
            <a:schemeClr val="tx2">
              <a:lumMod val="40000"/>
              <a:lumOff val="60000"/>
            </a:schemeClr>
          </a:solidFill>
          <a:ln>
            <a:solidFill>
              <a:srgbClr val="FF0000"/>
            </a:solidFill>
          </a:ln>
        </p:spPr>
        <p:txBody>
          <a:bodyPr wrap="square">
            <a:spAutoFit/>
          </a:bodyPr>
          <a:lstStyle/>
          <a:p>
            <a:r>
              <a:rPr lang="en-US" dirty="0"/>
              <a:t>Note: tuple is defined by comma, not parentheses, which is only used for convenience and grouping elements. So a = (1)  is not a </a:t>
            </a:r>
            <a:r>
              <a:rPr lang="en-US" dirty="0" err="1"/>
              <a:t>tuple</a:t>
            </a:r>
            <a:r>
              <a:rPr lang="en-US" dirty="0"/>
              <a:t>, but a = (1,) is.</a:t>
            </a:r>
          </a:p>
        </p:txBody>
      </p:sp>
      <p:sp>
        <p:nvSpPr>
          <p:cNvPr id="6" name="Date Placeholder 5">
            <a:extLst>
              <a:ext uri="{FF2B5EF4-FFF2-40B4-BE49-F238E27FC236}">
                <a16:creationId xmlns:a16="http://schemas.microsoft.com/office/drawing/2014/main" id="{CBF93748-8068-434D-83FE-4A9136B08405}"/>
              </a:ext>
            </a:extLst>
          </p:cNvPr>
          <p:cNvSpPr>
            <a:spLocks noGrp="1"/>
          </p:cNvSpPr>
          <p:nvPr>
            <p:ph type="dt" sz="half" idx="10"/>
          </p:nvPr>
        </p:nvSpPr>
        <p:spPr/>
        <p:txBody>
          <a:bodyPr/>
          <a:lstStyle/>
          <a:p>
            <a:r>
              <a:rPr lang="en-US"/>
              <a:t>First Semester 2021-2022</a:t>
            </a:r>
            <a:endParaRPr lang="en-US" dirty="0"/>
          </a:p>
        </p:txBody>
      </p:sp>
      <p:sp>
        <p:nvSpPr>
          <p:cNvPr id="7" name="Footer Placeholder 6">
            <a:extLst>
              <a:ext uri="{FF2B5EF4-FFF2-40B4-BE49-F238E27FC236}">
                <a16:creationId xmlns:a16="http://schemas.microsoft.com/office/drawing/2014/main" id="{B5394510-1CC6-BA4E-A20C-7667F33CC54D}"/>
              </a:ext>
            </a:extLst>
          </p:cNvPr>
          <p:cNvSpPr>
            <a:spLocks noGrp="1"/>
          </p:cNvSpPr>
          <p:nvPr>
            <p:ph type="ftr" sz="quarter" idx="11"/>
          </p:nvPr>
        </p:nvSpPr>
        <p:spPr/>
        <p:txBody>
          <a:bodyPr/>
          <a:lstStyle/>
          <a:p>
            <a:r>
              <a:rPr lang="en-US"/>
              <a:t>Dr. Malak Abdullah</a:t>
            </a:r>
            <a:endParaRPr lang="en-US" dirty="0"/>
          </a:p>
        </p:txBody>
      </p:sp>
      <p:sp>
        <p:nvSpPr>
          <p:cNvPr id="8" name="Slide Number Placeholder 7">
            <a:extLst>
              <a:ext uri="{FF2B5EF4-FFF2-40B4-BE49-F238E27FC236}">
                <a16:creationId xmlns:a16="http://schemas.microsoft.com/office/drawing/2014/main" id="{671A913F-1923-414E-B7EB-0E1322D90E3F}"/>
              </a:ext>
            </a:extLst>
          </p:cNvPr>
          <p:cNvSpPr>
            <a:spLocks noGrp="1"/>
          </p:cNvSpPr>
          <p:nvPr>
            <p:ph type="sldNum" sz="quarter" idx="12"/>
          </p:nvPr>
        </p:nvSpPr>
        <p:spPr/>
        <p:txBody>
          <a:bodyPr/>
          <a:lstStyle/>
          <a:p>
            <a:fld id="{D8C2E80E-A818-EA4B-839C-9030708D7285}" type="slidenum">
              <a:rPr lang="en-US" smtClean="0"/>
              <a:t>75</a:t>
            </a:fld>
            <a:endParaRPr lang="en-US" dirty="0"/>
          </a:p>
        </p:txBody>
      </p:sp>
    </p:spTree>
    <p:extLst>
      <p:ext uri="{BB962C8B-B14F-4D97-AF65-F5344CB8AC3E}">
        <p14:creationId xmlns:p14="http://schemas.microsoft.com/office/powerpoint/2010/main" val="13083781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Tuples</a:t>
            </a:r>
            <a:r>
              <a:rPr lang="en-US" dirty="0"/>
              <a:t> - 2</a:t>
            </a:r>
          </a:p>
        </p:txBody>
      </p:sp>
      <p:sp>
        <p:nvSpPr>
          <p:cNvPr id="3" name="Content Placeholder 2"/>
          <p:cNvSpPr>
            <a:spLocks noGrp="1"/>
          </p:cNvSpPr>
          <p:nvPr>
            <p:ph idx="1"/>
          </p:nvPr>
        </p:nvSpPr>
        <p:spPr/>
        <p:txBody>
          <a:bodyPr>
            <a:normAutofit/>
          </a:bodyPr>
          <a:lstStyle/>
          <a:p>
            <a:r>
              <a:rPr lang="en-US" dirty="0"/>
              <a:t>Useful for returning multiple values from functions</a:t>
            </a:r>
          </a:p>
          <a:p>
            <a:endParaRPr lang="en-US" dirty="0"/>
          </a:p>
          <a:p>
            <a:pPr>
              <a:buNone/>
            </a:pPr>
            <a:endParaRPr lang="en-US" dirty="0"/>
          </a:p>
          <a:p>
            <a:pPr>
              <a:buNone/>
            </a:pPr>
            <a:endParaRPr lang="en-US" dirty="0"/>
          </a:p>
          <a:p>
            <a:pPr>
              <a:buNone/>
            </a:pPr>
            <a:endParaRPr lang="en-US" dirty="0"/>
          </a:p>
          <a:p>
            <a:r>
              <a:rPr lang="en-US" dirty="0" err="1"/>
              <a:t>Tuples</a:t>
            </a:r>
            <a:r>
              <a:rPr lang="en-US" dirty="0"/>
              <a:t> and lists can also be used for multiple assignments</a:t>
            </a:r>
          </a:p>
        </p:txBody>
      </p:sp>
      <p:sp>
        <p:nvSpPr>
          <p:cNvPr id="5" name="Rectangle 4"/>
          <p:cNvSpPr/>
          <p:nvPr/>
        </p:nvSpPr>
        <p:spPr>
          <a:xfrm>
            <a:off x="1176337" y="2147889"/>
            <a:ext cx="7867650" cy="1323439"/>
          </a:xfrm>
          <a:prstGeom prst="rect">
            <a:avLst/>
          </a:prstGeom>
        </p:spPr>
        <p:txBody>
          <a:bodyPr wrap="square">
            <a:spAutoFit/>
          </a:bodyPr>
          <a:lstStyle/>
          <a:p>
            <a:r>
              <a:rPr lang="en-US" sz="2000" b="1" dirty="0">
                <a:solidFill>
                  <a:srgbClr val="0000FF"/>
                </a:solidFill>
                <a:highlight>
                  <a:srgbClr val="FFFFFF"/>
                </a:highlight>
                <a:latin typeface="Courier New"/>
              </a:rPr>
              <a:t>def</a:t>
            </a:r>
            <a:r>
              <a:rPr lang="en-US" sz="2000" b="1" dirty="0">
                <a:solidFill>
                  <a:srgbClr val="000000"/>
                </a:solidFill>
                <a:highlight>
                  <a:srgbClr val="FFFFFF"/>
                </a:highlight>
                <a:latin typeface="Courier New"/>
              </a:rPr>
              <a:t> </a:t>
            </a:r>
            <a:r>
              <a:rPr lang="en-US" sz="2000" b="1" dirty="0" err="1">
                <a:solidFill>
                  <a:srgbClr val="FF00FF"/>
                </a:solidFill>
                <a:highlight>
                  <a:srgbClr val="FFFFFF"/>
                </a:highlight>
                <a:latin typeface="Courier New"/>
              </a:rPr>
              <a:t>sum_and_product</a:t>
            </a:r>
            <a:r>
              <a:rPr lang="en-US" sz="2000" b="1" dirty="0">
                <a:solidFill>
                  <a:srgbClr val="000080"/>
                </a:solidFill>
                <a:highlight>
                  <a:srgbClr val="FFFFFF"/>
                </a:highlight>
                <a:latin typeface="Courier New"/>
              </a:rPr>
              <a:t>(</a:t>
            </a:r>
            <a:r>
              <a:rPr lang="en-US" sz="2000" b="1" dirty="0">
                <a:solidFill>
                  <a:srgbClr val="000000"/>
                </a:solidFill>
                <a:highlight>
                  <a:srgbClr val="FFFFFF"/>
                </a:highlight>
                <a:latin typeface="Courier New"/>
              </a:rPr>
              <a:t>x</a:t>
            </a:r>
            <a:r>
              <a:rPr lang="en-US" sz="2000" b="1" dirty="0">
                <a:solidFill>
                  <a:srgbClr val="000080"/>
                </a:solidFill>
                <a:highlight>
                  <a:srgbClr val="FFFFFF"/>
                </a:highlight>
                <a:latin typeface="Courier New"/>
              </a:rPr>
              <a:t>,</a:t>
            </a:r>
            <a:r>
              <a:rPr lang="en-US" sz="2000" b="1" dirty="0">
                <a:solidFill>
                  <a:srgbClr val="000000"/>
                </a:solidFill>
                <a:highlight>
                  <a:srgbClr val="FFFFFF"/>
                </a:highlight>
                <a:latin typeface="Courier New"/>
              </a:rPr>
              <a:t> y</a:t>
            </a:r>
            <a:r>
              <a:rPr lang="en-US" sz="2000" b="1" dirty="0">
                <a:solidFill>
                  <a:srgbClr val="000080"/>
                </a:solidFill>
                <a:highlight>
                  <a:srgbClr val="FFFFFF"/>
                </a:highlight>
                <a:latin typeface="Courier New"/>
              </a:rPr>
              <a:t>):</a:t>
            </a:r>
            <a:r>
              <a:rPr lang="en-US" sz="2000" b="1" dirty="0">
                <a:solidFill>
                  <a:srgbClr val="000000"/>
                </a:solidFill>
                <a:highlight>
                  <a:srgbClr val="FFFFFF"/>
                </a:highlight>
                <a:latin typeface="Courier New"/>
              </a:rPr>
              <a:t>    </a:t>
            </a:r>
          </a:p>
          <a:p>
            <a:r>
              <a:rPr lang="es-ES" sz="2000" dirty="0">
                <a:solidFill>
                  <a:srgbClr val="000000"/>
                </a:solidFill>
                <a:highlight>
                  <a:srgbClr val="FFFFFF"/>
                </a:highlight>
                <a:latin typeface="Courier New"/>
              </a:rPr>
              <a:t>	</a:t>
            </a:r>
            <a:r>
              <a:rPr lang="es-ES" sz="2000" b="1" dirty="0" err="1">
                <a:solidFill>
                  <a:srgbClr val="0000FF"/>
                </a:solidFill>
                <a:highlight>
                  <a:srgbClr val="FFFFFF"/>
                </a:highlight>
                <a:latin typeface="Courier New"/>
              </a:rPr>
              <a:t>return</a:t>
            </a:r>
            <a:r>
              <a:rPr lang="es-ES" sz="2000" b="1" dirty="0">
                <a:solidFill>
                  <a:srgbClr val="000000"/>
                </a:solidFill>
                <a:highlight>
                  <a:srgbClr val="FFFFFF"/>
                </a:highlight>
                <a:latin typeface="Courier New"/>
              </a:rPr>
              <a:t> </a:t>
            </a:r>
            <a:r>
              <a:rPr lang="es-ES" sz="2000" b="1" dirty="0">
                <a:solidFill>
                  <a:srgbClr val="000080"/>
                </a:solidFill>
                <a:highlight>
                  <a:srgbClr val="FFFFFF"/>
                </a:highlight>
                <a:latin typeface="Courier New"/>
              </a:rPr>
              <a:t>(</a:t>
            </a:r>
            <a:r>
              <a:rPr lang="es-ES" sz="2000" b="1" dirty="0">
                <a:solidFill>
                  <a:srgbClr val="000000"/>
                </a:solidFill>
                <a:highlight>
                  <a:srgbClr val="FFFFFF"/>
                </a:highlight>
                <a:latin typeface="Courier New"/>
              </a:rPr>
              <a:t>x </a:t>
            </a:r>
            <a:r>
              <a:rPr lang="es-ES" sz="2000" b="1" dirty="0">
                <a:solidFill>
                  <a:srgbClr val="000080"/>
                </a:solidFill>
                <a:highlight>
                  <a:srgbClr val="FFFFFF"/>
                </a:highlight>
                <a:latin typeface="Courier New"/>
              </a:rPr>
              <a:t>+</a:t>
            </a:r>
            <a:r>
              <a:rPr lang="es-ES" sz="2000" b="1" dirty="0">
                <a:solidFill>
                  <a:srgbClr val="000000"/>
                </a:solidFill>
                <a:highlight>
                  <a:srgbClr val="FFFFFF"/>
                </a:highlight>
                <a:latin typeface="Courier New"/>
              </a:rPr>
              <a:t> y</a:t>
            </a:r>
            <a:r>
              <a:rPr lang="es-ES" sz="2000" b="1" dirty="0">
                <a:solidFill>
                  <a:srgbClr val="000080"/>
                </a:solidFill>
                <a:highlight>
                  <a:srgbClr val="FFFFFF"/>
                </a:highlight>
                <a:latin typeface="Courier New"/>
              </a:rPr>
              <a:t>),(</a:t>
            </a:r>
            <a:r>
              <a:rPr lang="es-ES" sz="2000" b="1" dirty="0">
                <a:solidFill>
                  <a:srgbClr val="000000"/>
                </a:solidFill>
                <a:highlight>
                  <a:srgbClr val="FFFFFF"/>
                </a:highlight>
                <a:latin typeface="Courier New"/>
              </a:rPr>
              <a:t>x </a:t>
            </a:r>
            <a:r>
              <a:rPr lang="es-ES" sz="2000" b="1" dirty="0">
                <a:solidFill>
                  <a:srgbClr val="000080"/>
                </a:solidFill>
                <a:highlight>
                  <a:srgbClr val="FFFFFF"/>
                </a:highlight>
                <a:latin typeface="Courier New"/>
              </a:rPr>
              <a:t>*</a:t>
            </a:r>
            <a:r>
              <a:rPr lang="es-ES" sz="2000" b="1" dirty="0">
                <a:solidFill>
                  <a:srgbClr val="000000"/>
                </a:solidFill>
                <a:highlight>
                  <a:srgbClr val="FFFFFF"/>
                </a:highlight>
                <a:latin typeface="Courier New"/>
              </a:rPr>
              <a:t> y</a:t>
            </a:r>
            <a:r>
              <a:rPr lang="es-ES" sz="2000" b="1" dirty="0">
                <a:solidFill>
                  <a:srgbClr val="000080"/>
                </a:solidFill>
                <a:highlight>
                  <a:srgbClr val="FFFFFF"/>
                </a:highlight>
                <a:latin typeface="Courier New"/>
              </a:rPr>
              <a:t>)</a:t>
            </a:r>
            <a:endParaRPr lang="es-ES" sz="2000" b="1" dirty="0">
              <a:solidFill>
                <a:srgbClr val="000000"/>
              </a:solidFill>
              <a:highlight>
                <a:srgbClr val="FFFFFF"/>
              </a:highlight>
              <a:latin typeface="Courier New"/>
            </a:endParaRPr>
          </a:p>
          <a:p>
            <a:r>
              <a:rPr lang="en-US" sz="2000" dirty="0">
                <a:solidFill>
                  <a:srgbClr val="000000"/>
                </a:solidFill>
                <a:highlight>
                  <a:srgbClr val="FFFFFF"/>
                </a:highlight>
                <a:latin typeface="Courier New"/>
              </a:rPr>
              <a:t>sp </a:t>
            </a:r>
            <a:r>
              <a:rPr lang="en-US" sz="2000" b="1" dirty="0">
                <a:solidFill>
                  <a:srgbClr val="000080"/>
                </a:solidFill>
                <a:highlight>
                  <a:srgbClr val="FFFFFF"/>
                </a:highlight>
                <a:latin typeface="Courier New"/>
              </a:rPr>
              <a:t>=</a:t>
            </a:r>
            <a:r>
              <a:rPr lang="en-US" sz="2000" b="1" dirty="0">
                <a:solidFill>
                  <a:srgbClr val="000000"/>
                </a:solidFill>
                <a:highlight>
                  <a:srgbClr val="FFFFFF"/>
                </a:highlight>
                <a:latin typeface="Courier New"/>
              </a:rPr>
              <a:t> </a:t>
            </a:r>
            <a:r>
              <a:rPr lang="en-US" sz="2000" b="1" dirty="0" err="1">
                <a:solidFill>
                  <a:srgbClr val="000000"/>
                </a:solidFill>
                <a:highlight>
                  <a:srgbClr val="FFFFFF"/>
                </a:highlight>
                <a:latin typeface="Courier New"/>
              </a:rPr>
              <a:t>sum_and_product</a:t>
            </a:r>
            <a:r>
              <a:rPr lang="en-US" sz="2000" b="1" dirty="0">
                <a:solidFill>
                  <a:srgbClr val="000080"/>
                </a:solidFill>
                <a:highlight>
                  <a:srgbClr val="FFFFFF"/>
                </a:highlight>
                <a:latin typeface="Courier New"/>
              </a:rPr>
              <a:t>(</a:t>
            </a:r>
            <a:r>
              <a:rPr lang="en-US" sz="2000" b="1" dirty="0">
                <a:solidFill>
                  <a:srgbClr val="FF0000"/>
                </a:solidFill>
                <a:highlight>
                  <a:srgbClr val="FFFFFF"/>
                </a:highlight>
                <a:latin typeface="Courier New"/>
              </a:rPr>
              <a:t>2</a:t>
            </a:r>
            <a:r>
              <a:rPr lang="en-US" sz="2000" b="1" dirty="0">
                <a:solidFill>
                  <a:srgbClr val="000080"/>
                </a:solidFill>
                <a:highlight>
                  <a:srgbClr val="FFFFFF"/>
                </a:highlight>
                <a:latin typeface="Courier New"/>
              </a:rPr>
              <a:t>,</a:t>
            </a:r>
            <a:r>
              <a:rPr lang="en-US" sz="2000" b="1" dirty="0">
                <a:solidFill>
                  <a:srgbClr val="000000"/>
                </a:solidFill>
                <a:highlight>
                  <a:srgbClr val="FFFFFF"/>
                </a:highlight>
                <a:latin typeface="Courier New"/>
              </a:rPr>
              <a:t> </a:t>
            </a:r>
            <a:r>
              <a:rPr lang="en-US" sz="2000" b="1" dirty="0">
                <a:solidFill>
                  <a:srgbClr val="FF0000"/>
                </a:solidFill>
                <a:highlight>
                  <a:srgbClr val="FFFFFF"/>
                </a:highlight>
                <a:latin typeface="Courier New"/>
              </a:rPr>
              <a:t>3</a:t>
            </a:r>
            <a:r>
              <a:rPr lang="en-US" sz="2000" b="1" dirty="0">
                <a:solidFill>
                  <a:srgbClr val="000080"/>
                </a:solidFill>
                <a:highlight>
                  <a:srgbClr val="FFFFFF"/>
                </a:highlight>
                <a:latin typeface="Courier New"/>
              </a:rPr>
              <a:t>)</a:t>
            </a:r>
            <a:r>
              <a:rPr lang="en-US" sz="2000" b="1" dirty="0">
                <a:solidFill>
                  <a:srgbClr val="000000"/>
                </a:solidFill>
                <a:highlight>
                  <a:srgbClr val="FFFFFF"/>
                </a:highlight>
                <a:latin typeface="Courier New"/>
              </a:rPr>
              <a:t>    </a:t>
            </a:r>
            <a:r>
              <a:rPr lang="en-US" sz="2000" b="1" dirty="0">
                <a:solidFill>
                  <a:srgbClr val="008000"/>
                </a:solidFill>
                <a:highlight>
                  <a:srgbClr val="FFFFFF"/>
                </a:highlight>
                <a:latin typeface="Courier New"/>
              </a:rPr>
              <a:t># equals (5, 6) </a:t>
            </a:r>
            <a:endParaRPr lang="en-US" sz="2000" b="1" dirty="0">
              <a:solidFill>
                <a:srgbClr val="000000"/>
              </a:solidFill>
              <a:highlight>
                <a:srgbClr val="FFFFFF"/>
              </a:highlight>
              <a:latin typeface="Courier New"/>
            </a:endParaRPr>
          </a:p>
          <a:p>
            <a:r>
              <a:rPr lang="en-US" sz="2000" dirty="0">
                <a:solidFill>
                  <a:srgbClr val="000000"/>
                </a:solidFill>
                <a:highlight>
                  <a:srgbClr val="FFFFFF"/>
                </a:highlight>
                <a:latin typeface="Courier New"/>
              </a:rPr>
              <a:t>s</a:t>
            </a:r>
            <a:r>
              <a:rPr lang="en-US" sz="2000" b="1" dirty="0">
                <a:solidFill>
                  <a:srgbClr val="000080"/>
                </a:solidFill>
                <a:highlight>
                  <a:srgbClr val="FFFFFF"/>
                </a:highlight>
                <a:latin typeface="Courier New"/>
              </a:rPr>
              <a:t>,</a:t>
            </a:r>
            <a:r>
              <a:rPr lang="en-US" sz="2000" b="1" dirty="0">
                <a:solidFill>
                  <a:srgbClr val="000000"/>
                </a:solidFill>
                <a:highlight>
                  <a:srgbClr val="FFFFFF"/>
                </a:highlight>
                <a:latin typeface="Courier New"/>
              </a:rPr>
              <a:t> p </a:t>
            </a:r>
            <a:r>
              <a:rPr lang="en-US" sz="2000" b="1" dirty="0">
                <a:solidFill>
                  <a:srgbClr val="000080"/>
                </a:solidFill>
                <a:highlight>
                  <a:srgbClr val="FFFFFF"/>
                </a:highlight>
                <a:latin typeface="Courier New"/>
              </a:rPr>
              <a:t>=</a:t>
            </a:r>
            <a:r>
              <a:rPr lang="en-US" sz="2000" b="1" dirty="0">
                <a:solidFill>
                  <a:srgbClr val="000000"/>
                </a:solidFill>
                <a:highlight>
                  <a:srgbClr val="FFFFFF"/>
                </a:highlight>
                <a:latin typeface="Courier New"/>
              </a:rPr>
              <a:t> </a:t>
            </a:r>
            <a:r>
              <a:rPr lang="en-US" sz="2000" b="1" dirty="0" err="1">
                <a:solidFill>
                  <a:srgbClr val="000000"/>
                </a:solidFill>
                <a:highlight>
                  <a:srgbClr val="FFFFFF"/>
                </a:highlight>
                <a:latin typeface="Courier New"/>
              </a:rPr>
              <a:t>sum_and_product</a:t>
            </a:r>
            <a:r>
              <a:rPr lang="en-US" sz="2000" b="1" dirty="0">
                <a:solidFill>
                  <a:srgbClr val="000080"/>
                </a:solidFill>
                <a:highlight>
                  <a:srgbClr val="FFFFFF"/>
                </a:highlight>
                <a:latin typeface="Courier New"/>
              </a:rPr>
              <a:t>(</a:t>
            </a:r>
            <a:r>
              <a:rPr lang="en-US" sz="2000" b="1" dirty="0">
                <a:solidFill>
                  <a:srgbClr val="FF0000"/>
                </a:solidFill>
                <a:highlight>
                  <a:srgbClr val="FFFFFF"/>
                </a:highlight>
                <a:latin typeface="Courier New"/>
              </a:rPr>
              <a:t>5</a:t>
            </a:r>
            <a:r>
              <a:rPr lang="en-US" sz="2000" b="1" dirty="0">
                <a:solidFill>
                  <a:srgbClr val="000080"/>
                </a:solidFill>
                <a:highlight>
                  <a:srgbClr val="FFFFFF"/>
                </a:highlight>
                <a:latin typeface="Courier New"/>
              </a:rPr>
              <a:t>,</a:t>
            </a:r>
            <a:r>
              <a:rPr lang="en-US" sz="2000" b="1" dirty="0">
                <a:solidFill>
                  <a:srgbClr val="000000"/>
                </a:solidFill>
                <a:highlight>
                  <a:srgbClr val="FFFFFF"/>
                </a:highlight>
                <a:latin typeface="Courier New"/>
              </a:rPr>
              <a:t> </a:t>
            </a:r>
            <a:r>
              <a:rPr lang="en-US" sz="2000" b="1" dirty="0">
                <a:solidFill>
                  <a:srgbClr val="FF0000"/>
                </a:solidFill>
                <a:highlight>
                  <a:srgbClr val="FFFFFF"/>
                </a:highlight>
                <a:latin typeface="Courier New"/>
              </a:rPr>
              <a:t>10</a:t>
            </a:r>
            <a:r>
              <a:rPr lang="en-US" sz="2000" b="1" dirty="0">
                <a:solidFill>
                  <a:srgbClr val="000080"/>
                </a:solidFill>
                <a:highlight>
                  <a:srgbClr val="FFFFFF"/>
                </a:highlight>
                <a:latin typeface="Courier New"/>
              </a:rPr>
              <a:t>)</a:t>
            </a:r>
            <a:r>
              <a:rPr lang="en-US" sz="2000" b="1" dirty="0">
                <a:solidFill>
                  <a:srgbClr val="000000"/>
                </a:solidFill>
                <a:highlight>
                  <a:srgbClr val="FFFFFF"/>
                </a:highlight>
                <a:latin typeface="Courier New"/>
              </a:rPr>
              <a:t> </a:t>
            </a:r>
            <a:r>
              <a:rPr lang="en-US" sz="2000" b="1" dirty="0">
                <a:solidFill>
                  <a:srgbClr val="008000"/>
                </a:solidFill>
                <a:highlight>
                  <a:srgbClr val="FFFFFF"/>
                </a:highlight>
                <a:latin typeface="Courier New"/>
              </a:rPr>
              <a:t># s is 15, p is 50 </a:t>
            </a:r>
            <a:endParaRPr lang="en-US" sz="2000" dirty="0"/>
          </a:p>
        </p:txBody>
      </p:sp>
      <p:sp>
        <p:nvSpPr>
          <p:cNvPr id="6" name="Rectangle 5"/>
          <p:cNvSpPr/>
          <p:nvPr/>
        </p:nvSpPr>
        <p:spPr>
          <a:xfrm>
            <a:off x="1004888" y="4329113"/>
            <a:ext cx="4572000" cy="1323439"/>
          </a:xfrm>
          <a:prstGeom prst="rect">
            <a:avLst/>
          </a:prstGeom>
        </p:spPr>
        <p:txBody>
          <a:bodyPr>
            <a:spAutoFit/>
          </a:bodyPr>
          <a:lstStyle/>
          <a:p>
            <a:r>
              <a:rPr lang="en-US" sz="2000" dirty="0">
                <a:solidFill>
                  <a:srgbClr val="000000"/>
                </a:solidFill>
                <a:highlight>
                  <a:srgbClr val="FFFFFF"/>
                </a:highlight>
                <a:latin typeface="Courier New"/>
              </a:rPr>
              <a:t>x</a:t>
            </a:r>
            <a:r>
              <a:rPr lang="en-US" sz="2000" b="1" dirty="0">
                <a:solidFill>
                  <a:srgbClr val="000080"/>
                </a:solidFill>
                <a:highlight>
                  <a:srgbClr val="FFFFFF"/>
                </a:highlight>
                <a:latin typeface="Courier New"/>
              </a:rPr>
              <a:t>,</a:t>
            </a:r>
            <a:r>
              <a:rPr lang="en-US" sz="2000" b="1" dirty="0">
                <a:solidFill>
                  <a:srgbClr val="000000"/>
                </a:solidFill>
                <a:highlight>
                  <a:srgbClr val="FFFFFF"/>
                </a:highlight>
                <a:latin typeface="Courier New"/>
              </a:rPr>
              <a:t> y </a:t>
            </a:r>
            <a:r>
              <a:rPr lang="en-US" sz="2000" b="1" dirty="0">
                <a:solidFill>
                  <a:srgbClr val="000080"/>
                </a:solidFill>
                <a:highlight>
                  <a:srgbClr val="FFFFFF"/>
                </a:highlight>
                <a:latin typeface="Courier New"/>
              </a:rPr>
              <a:t>=</a:t>
            </a:r>
            <a:r>
              <a:rPr lang="en-US" sz="2000" b="1" dirty="0">
                <a:solidFill>
                  <a:srgbClr val="000000"/>
                </a:solidFill>
                <a:highlight>
                  <a:srgbClr val="FFFFFF"/>
                </a:highlight>
                <a:latin typeface="Courier New"/>
              </a:rPr>
              <a:t> </a:t>
            </a:r>
            <a:r>
              <a:rPr lang="en-US" sz="2000" b="1" dirty="0">
                <a:solidFill>
                  <a:srgbClr val="FF0000"/>
                </a:solidFill>
                <a:highlight>
                  <a:srgbClr val="FFFFFF"/>
                </a:highlight>
                <a:latin typeface="Courier New"/>
              </a:rPr>
              <a:t>1</a:t>
            </a:r>
            <a:r>
              <a:rPr lang="en-US" sz="2000" b="1" dirty="0">
                <a:solidFill>
                  <a:srgbClr val="000080"/>
                </a:solidFill>
                <a:highlight>
                  <a:srgbClr val="FFFFFF"/>
                </a:highlight>
                <a:latin typeface="Courier New"/>
              </a:rPr>
              <a:t>,</a:t>
            </a:r>
            <a:r>
              <a:rPr lang="en-US" sz="2000" b="1" dirty="0">
                <a:solidFill>
                  <a:srgbClr val="000000"/>
                </a:solidFill>
                <a:highlight>
                  <a:srgbClr val="FFFFFF"/>
                </a:highlight>
                <a:latin typeface="Courier New"/>
              </a:rPr>
              <a:t> </a:t>
            </a:r>
            <a:r>
              <a:rPr lang="en-US" sz="2000" b="1" dirty="0">
                <a:solidFill>
                  <a:srgbClr val="FF0000"/>
                </a:solidFill>
                <a:highlight>
                  <a:srgbClr val="FFFFFF"/>
                </a:highlight>
                <a:latin typeface="Courier New"/>
              </a:rPr>
              <a:t>2</a:t>
            </a:r>
            <a:endParaRPr lang="en-US" sz="2000" b="1" dirty="0">
              <a:solidFill>
                <a:srgbClr val="000000"/>
              </a:solidFill>
              <a:highlight>
                <a:srgbClr val="FFFFFF"/>
              </a:highlight>
              <a:latin typeface="Courier New"/>
            </a:endParaRPr>
          </a:p>
          <a:p>
            <a:r>
              <a:rPr lang="en-US" sz="2000" b="1" dirty="0">
                <a:solidFill>
                  <a:srgbClr val="000080"/>
                </a:solidFill>
                <a:highlight>
                  <a:srgbClr val="FFFFFF"/>
                </a:highlight>
                <a:latin typeface="Courier New"/>
              </a:rPr>
              <a:t>[</a:t>
            </a:r>
            <a:r>
              <a:rPr lang="en-US" sz="2000" b="1" dirty="0">
                <a:solidFill>
                  <a:srgbClr val="000000"/>
                </a:solidFill>
                <a:highlight>
                  <a:srgbClr val="FFFFFF"/>
                </a:highlight>
                <a:latin typeface="Courier New"/>
              </a:rPr>
              <a:t>x</a:t>
            </a:r>
            <a:r>
              <a:rPr lang="en-US" sz="2000" b="1" dirty="0">
                <a:solidFill>
                  <a:srgbClr val="000080"/>
                </a:solidFill>
                <a:highlight>
                  <a:srgbClr val="FFFFFF"/>
                </a:highlight>
                <a:latin typeface="Courier New"/>
              </a:rPr>
              <a:t>,</a:t>
            </a:r>
            <a:r>
              <a:rPr lang="en-US" sz="2000" b="1" dirty="0">
                <a:solidFill>
                  <a:srgbClr val="000000"/>
                </a:solidFill>
                <a:highlight>
                  <a:srgbClr val="FFFFFF"/>
                </a:highlight>
                <a:latin typeface="Courier New"/>
              </a:rPr>
              <a:t> y</a:t>
            </a:r>
            <a:r>
              <a:rPr lang="en-US" sz="2000" b="1" dirty="0">
                <a:solidFill>
                  <a:srgbClr val="000080"/>
                </a:solidFill>
                <a:highlight>
                  <a:srgbClr val="FFFFFF"/>
                </a:highlight>
                <a:latin typeface="Courier New"/>
              </a:rPr>
              <a:t>]</a:t>
            </a:r>
            <a:r>
              <a:rPr lang="en-US" sz="2000" b="1" dirty="0">
                <a:solidFill>
                  <a:srgbClr val="000000"/>
                </a:solidFill>
                <a:highlight>
                  <a:srgbClr val="FFFFFF"/>
                </a:highlight>
                <a:latin typeface="Courier New"/>
              </a:rPr>
              <a:t> </a:t>
            </a:r>
            <a:r>
              <a:rPr lang="en-US" sz="2000" b="1" dirty="0">
                <a:solidFill>
                  <a:srgbClr val="000080"/>
                </a:solidFill>
                <a:highlight>
                  <a:srgbClr val="FFFFFF"/>
                </a:highlight>
                <a:latin typeface="Courier New"/>
              </a:rPr>
              <a:t>=</a:t>
            </a:r>
            <a:r>
              <a:rPr lang="en-US" sz="2000" b="1" dirty="0">
                <a:solidFill>
                  <a:srgbClr val="000000"/>
                </a:solidFill>
                <a:highlight>
                  <a:srgbClr val="FFFFFF"/>
                </a:highlight>
                <a:latin typeface="Courier New"/>
              </a:rPr>
              <a:t> </a:t>
            </a:r>
            <a:r>
              <a:rPr lang="en-US" sz="2000" b="1" dirty="0">
                <a:solidFill>
                  <a:srgbClr val="000080"/>
                </a:solidFill>
                <a:highlight>
                  <a:srgbClr val="FFFFFF"/>
                </a:highlight>
                <a:latin typeface="Courier New"/>
              </a:rPr>
              <a:t>[</a:t>
            </a:r>
            <a:r>
              <a:rPr lang="en-US" sz="2000" b="1" dirty="0">
                <a:solidFill>
                  <a:srgbClr val="FF0000"/>
                </a:solidFill>
                <a:highlight>
                  <a:srgbClr val="FFFFFF"/>
                </a:highlight>
                <a:latin typeface="Courier New"/>
              </a:rPr>
              <a:t>1</a:t>
            </a:r>
            <a:r>
              <a:rPr lang="en-US" sz="2000" b="1" dirty="0">
                <a:solidFill>
                  <a:srgbClr val="000080"/>
                </a:solidFill>
                <a:highlight>
                  <a:srgbClr val="FFFFFF"/>
                </a:highlight>
                <a:latin typeface="Courier New"/>
              </a:rPr>
              <a:t>,</a:t>
            </a:r>
            <a:r>
              <a:rPr lang="en-US" sz="2000" b="1" dirty="0">
                <a:solidFill>
                  <a:srgbClr val="000000"/>
                </a:solidFill>
                <a:highlight>
                  <a:srgbClr val="FFFFFF"/>
                </a:highlight>
                <a:latin typeface="Courier New"/>
              </a:rPr>
              <a:t> </a:t>
            </a:r>
            <a:r>
              <a:rPr lang="en-US" sz="2000" b="1" dirty="0">
                <a:solidFill>
                  <a:srgbClr val="FF0000"/>
                </a:solidFill>
                <a:highlight>
                  <a:srgbClr val="FFFFFF"/>
                </a:highlight>
                <a:latin typeface="Courier New"/>
              </a:rPr>
              <a:t>2</a:t>
            </a:r>
            <a:r>
              <a:rPr lang="en-US" sz="2000" b="1" dirty="0">
                <a:solidFill>
                  <a:srgbClr val="000080"/>
                </a:solidFill>
                <a:highlight>
                  <a:srgbClr val="FFFFFF"/>
                </a:highlight>
                <a:latin typeface="Courier New"/>
              </a:rPr>
              <a:t>]</a:t>
            </a:r>
            <a:endParaRPr lang="en-US" sz="2000" b="1" dirty="0">
              <a:solidFill>
                <a:srgbClr val="000000"/>
              </a:solidFill>
              <a:highlight>
                <a:srgbClr val="FFFFFF"/>
              </a:highlight>
              <a:latin typeface="Courier New"/>
            </a:endParaRPr>
          </a:p>
          <a:p>
            <a:r>
              <a:rPr lang="en-US" sz="2000" b="1" dirty="0">
                <a:solidFill>
                  <a:srgbClr val="000080"/>
                </a:solidFill>
                <a:highlight>
                  <a:srgbClr val="FFFFFF"/>
                </a:highlight>
                <a:latin typeface="Courier New"/>
              </a:rPr>
              <a:t>(</a:t>
            </a:r>
            <a:r>
              <a:rPr lang="en-US" sz="2000" b="1" dirty="0">
                <a:solidFill>
                  <a:srgbClr val="000000"/>
                </a:solidFill>
                <a:highlight>
                  <a:srgbClr val="FFFFFF"/>
                </a:highlight>
                <a:latin typeface="Courier New"/>
              </a:rPr>
              <a:t>x</a:t>
            </a:r>
            <a:r>
              <a:rPr lang="en-US" sz="2000" b="1" dirty="0">
                <a:solidFill>
                  <a:srgbClr val="000080"/>
                </a:solidFill>
                <a:highlight>
                  <a:srgbClr val="FFFFFF"/>
                </a:highlight>
                <a:latin typeface="Courier New"/>
              </a:rPr>
              <a:t>,</a:t>
            </a:r>
            <a:r>
              <a:rPr lang="en-US" sz="2000" b="1" dirty="0">
                <a:solidFill>
                  <a:srgbClr val="000000"/>
                </a:solidFill>
                <a:highlight>
                  <a:srgbClr val="FFFFFF"/>
                </a:highlight>
                <a:latin typeface="Courier New"/>
              </a:rPr>
              <a:t> y</a:t>
            </a:r>
            <a:r>
              <a:rPr lang="en-US" sz="2000" b="1" dirty="0">
                <a:solidFill>
                  <a:srgbClr val="000080"/>
                </a:solidFill>
                <a:highlight>
                  <a:srgbClr val="FFFFFF"/>
                </a:highlight>
                <a:latin typeface="Courier New"/>
              </a:rPr>
              <a:t>)</a:t>
            </a:r>
            <a:r>
              <a:rPr lang="en-US" sz="2000" b="1" dirty="0">
                <a:solidFill>
                  <a:srgbClr val="000000"/>
                </a:solidFill>
                <a:highlight>
                  <a:srgbClr val="FFFFFF"/>
                </a:highlight>
                <a:latin typeface="Courier New"/>
              </a:rPr>
              <a:t> </a:t>
            </a:r>
            <a:r>
              <a:rPr lang="en-US" sz="2000" b="1" dirty="0">
                <a:solidFill>
                  <a:srgbClr val="000080"/>
                </a:solidFill>
                <a:highlight>
                  <a:srgbClr val="FFFFFF"/>
                </a:highlight>
                <a:latin typeface="Courier New"/>
              </a:rPr>
              <a:t>=</a:t>
            </a:r>
            <a:r>
              <a:rPr lang="en-US" sz="2000" b="1" dirty="0">
                <a:solidFill>
                  <a:srgbClr val="000000"/>
                </a:solidFill>
                <a:highlight>
                  <a:srgbClr val="FFFFFF"/>
                </a:highlight>
                <a:latin typeface="Courier New"/>
              </a:rPr>
              <a:t> </a:t>
            </a:r>
            <a:r>
              <a:rPr lang="en-US" sz="2000" b="1" dirty="0">
                <a:solidFill>
                  <a:srgbClr val="000080"/>
                </a:solidFill>
                <a:highlight>
                  <a:srgbClr val="FFFFFF"/>
                </a:highlight>
                <a:latin typeface="Courier New"/>
              </a:rPr>
              <a:t>(</a:t>
            </a:r>
            <a:r>
              <a:rPr lang="en-US" sz="2000" b="1" dirty="0">
                <a:solidFill>
                  <a:srgbClr val="FF0000"/>
                </a:solidFill>
                <a:highlight>
                  <a:srgbClr val="FFFFFF"/>
                </a:highlight>
                <a:latin typeface="Courier New"/>
              </a:rPr>
              <a:t>1</a:t>
            </a:r>
            <a:r>
              <a:rPr lang="en-US" sz="2000" b="1" dirty="0">
                <a:solidFill>
                  <a:srgbClr val="000080"/>
                </a:solidFill>
                <a:highlight>
                  <a:srgbClr val="FFFFFF"/>
                </a:highlight>
                <a:latin typeface="Courier New"/>
              </a:rPr>
              <a:t>,</a:t>
            </a:r>
            <a:r>
              <a:rPr lang="en-US" sz="2000" b="1" dirty="0">
                <a:solidFill>
                  <a:srgbClr val="000000"/>
                </a:solidFill>
                <a:highlight>
                  <a:srgbClr val="FFFFFF"/>
                </a:highlight>
                <a:latin typeface="Courier New"/>
              </a:rPr>
              <a:t> </a:t>
            </a:r>
            <a:r>
              <a:rPr lang="en-US" sz="2000" b="1" dirty="0">
                <a:solidFill>
                  <a:srgbClr val="FF0000"/>
                </a:solidFill>
                <a:highlight>
                  <a:srgbClr val="FFFFFF"/>
                </a:highlight>
                <a:latin typeface="Courier New"/>
              </a:rPr>
              <a:t>2</a:t>
            </a:r>
            <a:r>
              <a:rPr lang="en-US" sz="2000" b="1" dirty="0">
                <a:solidFill>
                  <a:srgbClr val="000080"/>
                </a:solidFill>
                <a:highlight>
                  <a:srgbClr val="FFFFFF"/>
                </a:highlight>
                <a:latin typeface="Courier New"/>
              </a:rPr>
              <a:t>)</a:t>
            </a:r>
          </a:p>
          <a:p>
            <a:r>
              <a:rPr lang="en-US" sz="2000" dirty="0">
                <a:solidFill>
                  <a:srgbClr val="000000"/>
                </a:solidFill>
                <a:highlight>
                  <a:srgbClr val="FFFFFF"/>
                </a:highlight>
                <a:latin typeface="Courier New"/>
              </a:rPr>
              <a:t>x</a:t>
            </a:r>
            <a:r>
              <a:rPr lang="en-US" sz="2000" b="1" dirty="0">
                <a:solidFill>
                  <a:srgbClr val="000080"/>
                </a:solidFill>
                <a:highlight>
                  <a:srgbClr val="FFFFFF"/>
                </a:highlight>
                <a:latin typeface="Courier New"/>
              </a:rPr>
              <a:t>,</a:t>
            </a:r>
            <a:r>
              <a:rPr lang="en-US" sz="2000" b="1" dirty="0">
                <a:solidFill>
                  <a:srgbClr val="000000"/>
                </a:solidFill>
                <a:highlight>
                  <a:srgbClr val="FFFFFF"/>
                </a:highlight>
                <a:latin typeface="Courier New"/>
              </a:rPr>
              <a:t> y </a:t>
            </a:r>
            <a:r>
              <a:rPr lang="en-US" sz="2000" b="1" dirty="0">
                <a:solidFill>
                  <a:srgbClr val="000080"/>
                </a:solidFill>
                <a:highlight>
                  <a:srgbClr val="FFFFFF"/>
                </a:highlight>
                <a:latin typeface="Courier New"/>
              </a:rPr>
              <a:t>=</a:t>
            </a:r>
            <a:r>
              <a:rPr lang="en-US" sz="2000" b="1" dirty="0">
                <a:solidFill>
                  <a:srgbClr val="000000"/>
                </a:solidFill>
                <a:highlight>
                  <a:srgbClr val="FFFFFF"/>
                </a:highlight>
                <a:latin typeface="Courier New"/>
              </a:rPr>
              <a:t> y</a:t>
            </a:r>
            <a:r>
              <a:rPr lang="en-US" sz="2000" b="1" dirty="0">
                <a:solidFill>
                  <a:srgbClr val="000080"/>
                </a:solidFill>
                <a:highlight>
                  <a:srgbClr val="FFFFFF"/>
                </a:highlight>
                <a:latin typeface="Courier New"/>
              </a:rPr>
              <a:t>,</a:t>
            </a:r>
            <a:r>
              <a:rPr lang="en-US" sz="2000" b="1" dirty="0">
                <a:solidFill>
                  <a:srgbClr val="000000"/>
                </a:solidFill>
                <a:highlight>
                  <a:srgbClr val="FFFFFF"/>
                </a:highlight>
                <a:latin typeface="Courier New"/>
              </a:rPr>
              <a:t> x</a:t>
            </a:r>
          </a:p>
        </p:txBody>
      </p:sp>
      <p:sp>
        <p:nvSpPr>
          <p:cNvPr id="4" name="Date Placeholder 3">
            <a:extLst>
              <a:ext uri="{FF2B5EF4-FFF2-40B4-BE49-F238E27FC236}">
                <a16:creationId xmlns:a16="http://schemas.microsoft.com/office/drawing/2014/main" id="{71C74E43-1E22-C442-BD83-16FED28F118E}"/>
              </a:ext>
            </a:extLst>
          </p:cNvPr>
          <p:cNvSpPr>
            <a:spLocks noGrp="1"/>
          </p:cNvSpPr>
          <p:nvPr>
            <p:ph type="dt" sz="half" idx="10"/>
          </p:nvPr>
        </p:nvSpPr>
        <p:spPr/>
        <p:txBody>
          <a:bodyPr/>
          <a:lstStyle/>
          <a:p>
            <a:r>
              <a:rPr lang="en-US"/>
              <a:t>First Semester 2021-2022</a:t>
            </a:r>
            <a:endParaRPr lang="en-US" dirty="0"/>
          </a:p>
        </p:txBody>
      </p:sp>
      <p:sp>
        <p:nvSpPr>
          <p:cNvPr id="7" name="Footer Placeholder 6">
            <a:extLst>
              <a:ext uri="{FF2B5EF4-FFF2-40B4-BE49-F238E27FC236}">
                <a16:creationId xmlns:a16="http://schemas.microsoft.com/office/drawing/2014/main" id="{E4534585-D6D6-7F43-BEDE-44A63F0EF745}"/>
              </a:ext>
            </a:extLst>
          </p:cNvPr>
          <p:cNvSpPr>
            <a:spLocks noGrp="1"/>
          </p:cNvSpPr>
          <p:nvPr>
            <p:ph type="ftr" sz="quarter" idx="11"/>
          </p:nvPr>
        </p:nvSpPr>
        <p:spPr/>
        <p:txBody>
          <a:bodyPr/>
          <a:lstStyle/>
          <a:p>
            <a:r>
              <a:rPr lang="en-US"/>
              <a:t>Dr. Malak Abdullah</a:t>
            </a:r>
            <a:endParaRPr lang="en-US" dirty="0"/>
          </a:p>
        </p:txBody>
      </p:sp>
      <p:sp>
        <p:nvSpPr>
          <p:cNvPr id="8" name="Slide Number Placeholder 7">
            <a:extLst>
              <a:ext uri="{FF2B5EF4-FFF2-40B4-BE49-F238E27FC236}">
                <a16:creationId xmlns:a16="http://schemas.microsoft.com/office/drawing/2014/main" id="{4E8628BE-1B30-CF42-8B8D-971CF18D759D}"/>
              </a:ext>
            </a:extLst>
          </p:cNvPr>
          <p:cNvSpPr>
            <a:spLocks noGrp="1"/>
          </p:cNvSpPr>
          <p:nvPr>
            <p:ph type="sldNum" sz="quarter" idx="12"/>
          </p:nvPr>
        </p:nvSpPr>
        <p:spPr/>
        <p:txBody>
          <a:bodyPr/>
          <a:lstStyle/>
          <a:p>
            <a:fld id="{D8C2E80E-A818-EA4B-839C-9030708D7285}" type="slidenum">
              <a:rPr lang="en-US" smtClean="0"/>
              <a:t>76</a:t>
            </a:fld>
            <a:endParaRPr lang="en-US" dirty="0"/>
          </a:p>
        </p:txBody>
      </p:sp>
    </p:spTree>
    <p:extLst>
      <p:ext uri="{BB962C8B-B14F-4D97-AF65-F5344CB8AC3E}">
        <p14:creationId xmlns:p14="http://schemas.microsoft.com/office/powerpoint/2010/main" val="41034605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538162" y="1571625"/>
            <a:ext cx="8229600" cy="914400"/>
          </a:xfrm>
        </p:spPr>
        <p:txBody>
          <a:bodyPr>
            <a:normAutofit/>
          </a:bodyPr>
          <a:lstStyle/>
          <a:p>
            <a:r>
              <a:rPr lang="en-US" dirty="0"/>
              <a:t>A dictionary associates values with unique keys</a:t>
            </a:r>
          </a:p>
        </p:txBody>
      </p:sp>
      <p:sp>
        <p:nvSpPr>
          <p:cNvPr id="4" name="Rectangle 3"/>
          <p:cNvSpPr/>
          <p:nvPr/>
        </p:nvSpPr>
        <p:spPr>
          <a:xfrm>
            <a:off x="619126" y="2100561"/>
            <a:ext cx="8686800" cy="923330"/>
          </a:xfrm>
          <a:prstGeom prst="rect">
            <a:avLst/>
          </a:prstGeom>
        </p:spPr>
        <p:txBody>
          <a:bodyPr wrap="square">
            <a:spAutoFit/>
          </a:bodyPr>
          <a:lstStyle/>
          <a:p>
            <a:r>
              <a:rPr lang="en-US" dirty="0" err="1">
                <a:solidFill>
                  <a:srgbClr val="000000"/>
                </a:solidFill>
                <a:highlight>
                  <a:srgbClr val="FFFFFF"/>
                </a:highlight>
                <a:latin typeface="Courier New"/>
              </a:rPr>
              <a:t>empty_dict</a:t>
            </a:r>
            <a:r>
              <a:rPr lang="en-US" dirty="0">
                <a:solidFill>
                  <a:srgbClr val="000000"/>
                </a:solidFill>
                <a:highlight>
                  <a:srgbClr val="FFFFFF"/>
                </a:highlight>
                <a:latin typeface="Courier New"/>
              </a:rPr>
              <a:t> </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008000"/>
                </a:solidFill>
                <a:highlight>
                  <a:srgbClr val="FFFFFF"/>
                </a:highlight>
                <a:latin typeface="Courier New"/>
              </a:rPr>
              <a:t># </a:t>
            </a:r>
            <a:r>
              <a:rPr lang="en-US" b="1" dirty="0" err="1">
                <a:solidFill>
                  <a:srgbClr val="008000"/>
                </a:solidFill>
                <a:highlight>
                  <a:srgbClr val="FFFFFF"/>
                </a:highlight>
                <a:latin typeface="Courier New"/>
              </a:rPr>
              <a:t>Pythonic</a:t>
            </a:r>
            <a:endParaRPr lang="en-US" b="1" dirty="0">
              <a:solidFill>
                <a:srgbClr val="000000"/>
              </a:solidFill>
              <a:highlight>
                <a:srgbClr val="FFFFFF"/>
              </a:highlight>
              <a:latin typeface="Courier New"/>
            </a:endParaRPr>
          </a:p>
          <a:p>
            <a:r>
              <a:rPr lang="en-US" dirty="0">
                <a:solidFill>
                  <a:srgbClr val="000000"/>
                </a:solidFill>
                <a:highlight>
                  <a:srgbClr val="FFFFFF"/>
                </a:highlight>
                <a:latin typeface="Courier New"/>
              </a:rPr>
              <a:t>empty_dict2 </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err="1">
                <a:solidFill>
                  <a:srgbClr val="000000"/>
                </a:solidFill>
                <a:highlight>
                  <a:srgbClr val="FFFFFF"/>
                </a:highlight>
                <a:latin typeface="Courier New"/>
              </a:rPr>
              <a:t>dict</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008000"/>
                </a:solidFill>
                <a:highlight>
                  <a:srgbClr val="FFFFFF"/>
                </a:highlight>
                <a:latin typeface="Courier New"/>
              </a:rPr>
              <a:t># less </a:t>
            </a:r>
            <a:r>
              <a:rPr lang="en-US" b="1" dirty="0" err="1">
                <a:solidFill>
                  <a:srgbClr val="008000"/>
                </a:solidFill>
                <a:highlight>
                  <a:srgbClr val="FFFFFF"/>
                </a:highlight>
                <a:latin typeface="Courier New"/>
              </a:rPr>
              <a:t>Pythonic</a:t>
            </a:r>
            <a:r>
              <a:rPr lang="en-US" b="1" dirty="0">
                <a:solidFill>
                  <a:srgbClr val="008000"/>
                </a:solidFill>
                <a:highlight>
                  <a:srgbClr val="FFFFFF"/>
                </a:highlight>
                <a:latin typeface="Courier New"/>
              </a:rPr>
              <a:t> </a:t>
            </a:r>
            <a:endParaRPr lang="en-US" b="1" dirty="0">
              <a:solidFill>
                <a:srgbClr val="000000"/>
              </a:solidFill>
              <a:highlight>
                <a:srgbClr val="FFFFFF"/>
              </a:highlight>
              <a:latin typeface="Courier New"/>
            </a:endParaRPr>
          </a:p>
          <a:p>
            <a:r>
              <a:rPr lang="en-US" dirty="0">
                <a:solidFill>
                  <a:srgbClr val="000000"/>
                </a:solidFill>
                <a:highlight>
                  <a:srgbClr val="FFFFFF"/>
                </a:highlight>
                <a:latin typeface="Courier New"/>
              </a:rPr>
              <a:t>grades </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808080"/>
                </a:solidFill>
                <a:highlight>
                  <a:srgbClr val="FFFFFF"/>
                </a:highlight>
                <a:latin typeface="Courier New"/>
              </a:rPr>
              <a:t>"Joel"</a:t>
            </a:r>
            <a:r>
              <a:rPr lang="en-US" b="1" dirty="0">
                <a:solidFill>
                  <a:srgbClr val="000000"/>
                </a:solidFill>
                <a:highlight>
                  <a:srgbClr val="FFFFFF"/>
                </a:highlight>
                <a:latin typeface="Courier New"/>
              </a:rPr>
              <a:t> </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FF0000"/>
                </a:solidFill>
                <a:highlight>
                  <a:srgbClr val="FFFFFF"/>
                </a:highlight>
                <a:latin typeface="Courier New"/>
              </a:rPr>
              <a:t>80</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808080"/>
                </a:solidFill>
                <a:highlight>
                  <a:srgbClr val="FFFFFF"/>
                </a:highlight>
                <a:latin typeface="Courier New"/>
              </a:rPr>
              <a:t>"Tim"</a:t>
            </a:r>
            <a:r>
              <a:rPr lang="en-US" b="1" dirty="0">
                <a:solidFill>
                  <a:srgbClr val="000000"/>
                </a:solidFill>
                <a:highlight>
                  <a:srgbClr val="FFFFFF"/>
                </a:highlight>
                <a:latin typeface="Courier New"/>
              </a:rPr>
              <a:t> </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FF0000"/>
                </a:solidFill>
                <a:highlight>
                  <a:srgbClr val="FFFFFF"/>
                </a:highlight>
                <a:latin typeface="Courier New"/>
              </a:rPr>
              <a:t>95</a:t>
            </a:r>
            <a:r>
              <a:rPr lang="en-US" b="1" dirty="0">
                <a:solidFill>
                  <a:srgbClr val="000000"/>
                </a:solidFill>
                <a:highlight>
                  <a:srgbClr val="FFFFFF"/>
                </a:highlight>
                <a:latin typeface="Courier New"/>
              </a:rPr>
              <a:t> </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008000"/>
                </a:solidFill>
                <a:highlight>
                  <a:srgbClr val="FFFFFF"/>
                </a:highlight>
                <a:latin typeface="Courier New"/>
              </a:rPr>
              <a:t># dictionary literal </a:t>
            </a:r>
            <a:endParaRPr lang="en-US" b="1" dirty="0">
              <a:solidFill>
                <a:srgbClr val="000000"/>
              </a:solidFill>
              <a:highlight>
                <a:srgbClr val="FFFFFF"/>
              </a:highlight>
              <a:latin typeface="Courier New"/>
            </a:endParaRPr>
          </a:p>
        </p:txBody>
      </p:sp>
      <p:sp>
        <p:nvSpPr>
          <p:cNvPr id="5" name="Rectangle 4"/>
          <p:cNvSpPr/>
          <p:nvPr/>
        </p:nvSpPr>
        <p:spPr>
          <a:xfrm>
            <a:off x="733428" y="3828096"/>
            <a:ext cx="8763000" cy="1477328"/>
          </a:xfrm>
          <a:prstGeom prst="rect">
            <a:avLst/>
          </a:prstGeom>
        </p:spPr>
        <p:txBody>
          <a:bodyPr wrap="square">
            <a:spAutoFit/>
          </a:bodyPr>
          <a:lstStyle/>
          <a:p>
            <a:r>
              <a:rPr lang="pt-BR" dirty="0">
                <a:solidFill>
                  <a:srgbClr val="000000"/>
                </a:solidFill>
                <a:highlight>
                  <a:srgbClr val="FFFFFF"/>
                </a:highlight>
                <a:latin typeface="Courier New"/>
              </a:rPr>
              <a:t>joels_grade </a:t>
            </a:r>
            <a:r>
              <a:rPr lang="pt-BR" b="1" dirty="0">
                <a:solidFill>
                  <a:srgbClr val="000080"/>
                </a:solidFill>
                <a:highlight>
                  <a:srgbClr val="FFFFFF"/>
                </a:highlight>
                <a:latin typeface="Courier New"/>
              </a:rPr>
              <a:t>=</a:t>
            </a:r>
            <a:r>
              <a:rPr lang="pt-BR" b="1" dirty="0">
                <a:solidFill>
                  <a:srgbClr val="000000"/>
                </a:solidFill>
                <a:highlight>
                  <a:srgbClr val="FFFFFF"/>
                </a:highlight>
                <a:latin typeface="Courier New"/>
              </a:rPr>
              <a:t> grades</a:t>
            </a:r>
            <a:r>
              <a:rPr lang="pt-BR" b="1" dirty="0">
                <a:solidFill>
                  <a:srgbClr val="000080"/>
                </a:solidFill>
                <a:highlight>
                  <a:srgbClr val="FFFFFF"/>
                </a:highlight>
                <a:latin typeface="Courier New"/>
              </a:rPr>
              <a:t>[</a:t>
            </a:r>
            <a:r>
              <a:rPr lang="pt-BR" b="1" dirty="0">
                <a:solidFill>
                  <a:srgbClr val="808080"/>
                </a:solidFill>
                <a:highlight>
                  <a:srgbClr val="FFFFFF"/>
                </a:highlight>
                <a:latin typeface="Courier New"/>
              </a:rPr>
              <a:t>"Joel"</a:t>
            </a:r>
            <a:r>
              <a:rPr lang="pt-BR" b="1" dirty="0">
                <a:solidFill>
                  <a:srgbClr val="000080"/>
                </a:solidFill>
                <a:highlight>
                  <a:srgbClr val="FFFFFF"/>
                </a:highlight>
                <a:latin typeface="Courier New"/>
              </a:rPr>
              <a:t>]</a:t>
            </a:r>
            <a:r>
              <a:rPr lang="pt-BR" b="1" dirty="0">
                <a:solidFill>
                  <a:srgbClr val="000000"/>
                </a:solidFill>
                <a:highlight>
                  <a:srgbClr val="FFFFFF"/>
                </a:highlight>
                <a:latin typeface="Courier New"/>
              </a:rPr>
              <a:t>          </a:t>
            </a:r>
            <a:r>
              <a:rPr lang="pt-BR" b="1" dirty="0">
                <a:solidFill>
                  <a:srgbClr val="008000"/>
                </a:solidFill>
                <a:highlight>
                  <a:srgbClr val="FFFFFF"/>
                </a:highlight>
                <a:latin typeface="Courier New"/>
              </a:rPr>
              <a:t># equals 80 </a:t>
            </a:r>
            <a:endParaRPr lang="pt-BR" b="1" dirty="0">
              <a:solidFill>
                <a:srgbClr val="000000"/>
              </a:solidFill>
              <a:highlight>
                <a:srgbClr val="FFFFFF"/>
              </a:highlight>
              <a:latin typeface="Courier New"/>
            </a:endParaRPr>
          </a:p>
          <a:p>
            <a:endParaRPr lang="en-US" dirty="0">
              <a:solidFill>
                <a:srgbClr val="000000"/>
              </a:solidFill>
              <a:highlight>
                <a:srgbClr val="FFFFFF"/>
              </a:highlight>
              <a:latin typeface="Courier New"/>
            </a:endParaRPr>
          </a:p>
          <a:p>
            <a:r>
              <a:rPr lang="en-US" dirty="0">
                <a:solidFill>
                  <a:srgbClr val="000000"/>
                </a:solidFill>
                <a:highlight>
                  <a:srgbClr val="FFFFFF"/>
                </a:highlight>
                <a:latin typeface="Courier New"/>
              </a:rPr>
              <a:t>grades</a:t>
            </a:r>
            <a:r>
              <a:rPr lang="en-US" b="1" dirty="0">
                <a:solidFill>
                  <a:srgbClr val="000080"/>
                </a:solidFill>
                <a:highlight>
                  <a:srgbClr val="FFFFFF"/>
                </a:highlight>
                <a:latin typeface="Courier New"/>
              </a:rPr>
              <a:t>[</a:t>
            </a:r>
            <a:r>
              <a:rPr lang="en-US" b="1" dirty="0">
                <a:solidFill>
                  <a:srgbClr val="808080"/>
                </a:solidFill>
                <a:highlight>
                  <a:srgbClr val="FFFFFF"/>
                </a:highlight>
                <a:latin typeface="Courier New"/>
              </a:rPr>
              <a:t>"Tim"</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FF0000"/>
                </a:solidFill>
                <a:highlight>
                  <a:srgbClr val="FFFFFF"/>
                </a:highlight>
                <a:latin typeface="Courier New"/>
              </a:rPr>
              <a:t>99</a:t>
            </a:r>
            <a:r>
              <a:rPr lang="en-US" b="1" dirty="0">
                <a:solidFill>
                  <a:srgbClr val="000000"/>
                </a:solidFill>
                <a:highlight>
                  <a:srgbClr val="FFFFFF"/>
                </a:highlight>
                <a:latin typeface="Courier New"/>
              </a:rPr>
              <a:t>                    </a:t>
            </a:r>
            <a:r>
              <a:rPr lang="en-US" b="1" dirty="0">
                <a:solidFill>
                  <a:srgbClr val="008000"/>
                </a:solidFill>
                <a:highlight>
                  <a:srgbClr val="FFFFFF"/>
                </a:highlight>
                <a:latin typeface="Courier New"/>
              </a:rPr>
              <a:t># replaces the old value </a:t>
            </a:r>
            <a:endParaRPr lang="en-US" b="1" dirty="0">
              <a:solidFill>
                <a:srgbClr val="000000"/>
              </a:solidFill>
              <a:highlight>
                <a:srgbClr val="FFFFFF"/>
              </a:highlight>
              <a:latin typeface="Courier New"/>
            </a:endParaRPr>
          </a:p>
          <a:p>
            <a:r>
              <a:rPr lang="en-US" dirty="0">
                <a:solidFill>
                  <a:srgbClr val="000000"/>
                </a:solidFill>
                <a:highlight>
                  <a:srgbClr val="FFFFFF"/>
                </a:highlight>
                <a:latin typeface="Courier New"/>
              </a:rPr>
              <a:t>grades</a:t>
            </a:r>
            <a:r>
              <a:rPr lang="en-US" b="1" dirty="0">
                <a:solidFill>
                  <a:srgbClr val="000080"/>
                </a:solidFill>
                <a:highlight>
                  <a:srgbClr val="FFFFFF"/>
                </a:highlight>
                <a:latin typeface="Courier New"/>
              </a:rPr>
              <a:t>[</a:t>
            </a:r>
            <a:r>
              <a:rPr lang="en-US" b="1" dirty="0">
                <a:solidFill>
                  <a:srgbClr val="808080"/>
                </a:solidFill>
                <a:highlight>
                  <a:srgbClr val="FFFFFF"/>
                </a:highlight>
                <a:latin typeface="Courier New"/>
              </a:rPr>
              <a:t>"Kate"</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FF0000"/>
                </a:solidFill>
                <a:highlight>
                  <a:srgbClr val="FFFFFF"/>
                </a:highlight>
                <a:latin typeface="Courier New"/>
              </a:rPr>
              <a:t>100</a:t>
            </a:r>
            <a:r>
              <a:rPr lang="en-US" b="1" dirty="0">
                <a:solidFill>
                  <a:srgbClr val="000000"/>
                </a:solidFill>
                <a:highlight>
                  <a:srgbClr val="FFFFFF"/>
                </a:highlight>
                <a:latin typeface="Courier New"/>
              </a:rPr>
              <a:t>                  </a:t>
            </a:r>
            <a:r>
              <a:rPr lang="en-US" b="1" dirty="0">
                <a:solidFill>
                  <a:srgbClr val="008000"/>
                </a:solidFill>
                <a:highlight>
                  <a:srgbClr val="FFFFFF"/>
                </a:highlight>
                <a:latin typeface="Courier New"/>
              </a:rPr>
              <a:t># adds a third entry </a:t>
            </a:r>
            <a:endParaRPr lang="en-US" b="1" dirty="0">
              <a:solidFill>
                <a:srgbClr val="000000"/>
              </a:solidFill>
              <a:highlight>
                <a:srgbClr val="FFFFFF"/>
              </a:highlight>
              <a:latin typeface="Courier New"/>
            </a:endParaRPr>
          </a:p>
          <a:p>
            <a:r>
              <a:rPr lang="en-US" dirty="0" err="1">
                <a:solidFill>
                  <a:srgbClr val="000000"/>
                </a:solidFill>
                <a:highlight>
                  <a:srgbClr val="FFFFFF"/>
                </a:highlight>
                <a:latin typeface="Courier New"/>
              </a:rPr>
              <a:t>num_students</a:t>
            </a:r>
            <a:r>
              <a:rPr lang="en-US" dirty="0">
                <a:solidFill>
                  <a:srgbClr val="000000"/>
                </a:solidFill>
                <a:highlight>
                  <a:srgbClr val="FFFFFF"/>
                </a:highlight>
                <a:latin typeface="Courier New"/>
              </a:rPr>
              <a:t> </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err="1">
                <a:solidFill>
                  <a:srgbClr val="000000"/>
                </a:solidFill>
                <a:highlight>
                  <a:srgbClr val="FFFFFF"/>
                </a:highlight>
                <a:latin typeface="Courier New"/>
              </a:rPr>
              <a:t>len</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grades</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008000"/>
                </a:solidFill>
                <a:highlight>
                  <a:srgbClr val="FFFFFF"/>
                </a:highlight>
                <a:latin typeface="Courier New"/>
              </a:rPr>
              <a:t># equals 3 </a:t>
            </a:r>
            <a:endParaRPr lang="en-US" b="1" dirty="0">
              <a:solidFill>
                <a:srgbClr val="000000"/>
              </a:solidFill>
              <a:highlight>
                <a:srgbClr val="FFFFFF"/>
              </a:highlight>
              <a:latin typeface="Courier New"/>
            </a:endParaRPr>
          </a:p>
        </p:txBody>
      </p:sp>
      <p:sp>
        <p:nvSpPr>
          <p:cNvPr id="6" name="Content Placeholder 2"/>
          <p:cNvSpPr txBox="1">
            <a:spLocks/>
          </p:cNvSpPr>
          <p:nvPr/>
        </p:nvSpPr>
        <p:spPr>
          <a:xfrm>
            <a:off x="809628" y="3248024"/>
            <a:ext cx="8229600" cy="914400"/>
          </a:xfrm>
          <a:prstGeom prst="rect">
            <a:avLst/>
          </a:prstGeom>
        </p:spPr>
        <p:txBody>
          <a:bodyPr vert="horz" lIns="91440" tIns="45720" rIns="91440" bIns="45720" rtlCol="0">
            <a:normAutofit/>
          </a:bodyPr>
          <a:lstStyle/>
          <a:p>
            <a:pPr marL="342900" indent="-342900">
              <a:spcBef>
                <a:spcPct val="20000"/>
              </a:spcBef>
              <a:buFont typeface="Arial" pitchFamily="34" charset="0"/>
              <a:buChar char="•"/>
              <a:defRPr/>
            </a:pPr>
            <a:r>
              <a:rPr lang="en-US" sz="3200" dirty="0"/>
              <a:t>Access/modify value with key</a:t>
            </a:r>
          </a:p>
        </p:txBody>
      </p:sp>
      <p:sp>
        <p:nvSpPr>
          <p:cNvPr id="7" name="Date Placeholder 6">
            <a:extLst>
              <a:ext uri="{FF2B5EF4-FFF2-40B4-BE49-F238E27FC236}">
                <a16:creationId xmlns:a16="http://schemas.microsoft.com/office/drawing/2014/main" id="{CE479693-1C30-BA48-82C2-998D1C9F9688}"/>
              </a:ext>
            </a:extLst>
          </p:cNvPr>
          <p:cNvSpPr>
            <a:spLocks noGrp="1"/>
          </p:cNvSpPr>
          <p:nvPr>
            <p:ph type="dt" sz="half" idx="10"/>
          </p:nvPr>
        </p:nvSpPr>
        <p:spPr/>
        <p:txBody>
          <a:bodyPr/>
          <a:lstStyle/>
          <a:p>
            <a:r>
              <a:rPr lang="en-US"/>
              <a:t>First Semester 2021-2022</a:t>
            </a:r>
            <a:endParaRPr lang="en-US" dirty="0"/>
          </a:p>
        </p:txBody>
      </p:sp>
      <p:sp>
        <p:nvSpPr>
          <p:cNvPr id="8" name="Footer Placeholder 7">
            <a:extLst>
              <a:ext uri="{FF2B5EF4-FFF2-40B4-BE49-F238E27FC236}">
                <a16:creationId xmlns:a16="http://schemas.microsoft.com/office/drawing/2014/main" id="{C69B85BB-8D1A-B442-B5C2-06DC576AFCDE}"/>
              </a:ext>
            </a:extLst>
          </p:cNvPr>
          <p:cNvSpPr>
            <a:spLocks noGrp="1"/>
          </p:cNvSpPr>
          <p:nvPr>
            <p:ph type="ftr" sz="quarter" idx="11"/>
          </p:nvPr>
        </p:nvSpPr>
        <p:spPr/>
        <p:txBody>
          <a:bodyPr/>
          <a:lstStyle/>
          <a:p>
            <a:r>
              <a:rPr lang="en-US"/>
              <a:t>Dr. Malak Abdullah</a:t>
            </a:r>
            <a:endParaRPr lang="en-US" dirty="0"/>
          </a:p>
        </p:txBody>
      </p:sp>
      <p:sp>
        <p:nvSpPr>
          <p:cNvPr id="10" name="Slide Number Placeholder 9">
            <a:extLst>
              <a:ext uri="{FF2B5EF4-FFF2-40B4-BE49-F238E27FC236}">
                <a16:creationId xmlns:a16="http://schemas.microsoft.com/office/drawing/2014/main" id="{D7F4C4D7-A65B-2440-88E7-56386567F567}"/>
              </a:ext>
            </a:extLst>
          </p:cNvPr>
          <p:cNvSpPr>
            <a:spLocks noGrp="1"/>
          </p:cNvSpPr>
          <p:nvPr>
            <p:ph type="sldNum" sz="quarter" idx="12"/>
          </p:nvPr>
        </p:nvSpPr>
        <p:spPr/>
        <p:txBody>
          <a:bodyPr/>
          <a:lstStyle/>
          <a:p>
            <a:fld id="{D8C2E80E-A818-EA4B-839C-9030708D7285}" type="slidenum">
              <a:rPr lang="en-US" smtClean="0"/>
              <a:t>77</a:t>
            </a:fld>
            <a:endParaRPr lang="en-US" dirty="0"/>
          </a:p>
        </p:txBody>
      </p:sp>
    </p:spTree>
    <p:extLst>
      <p:ext uri="{BB962C8B-B14F-4D97-AF65-F5344CB8AC3E}">
        <p14:creationId xmlns:p14="http://schemas.microsoft.com/office/powerpoint/2010/main" val="327816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1DF00-1EA8-234D-8152-C0AB0FE99D1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3746C99-495D-E646-A91C-49956EC29C0D}"/>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CAD865C9-E4F8-1D42-A150-B5DF5B759255}"/>
              </a:ext>
            </a:extLst>
          </p:cNvPr>
          <p:cNvSpPr>
            <a:spLocks noGrp="1"/>
          </p:cNvSpPr>
          <p:nvPr>
            <p:ph type="dt" sz="half" idx="10"/>
          </p:nvPr>
        </p:nvSpPr>
        <p:spPr/>
        <p:txBody>
          <a:bodyPr/>
          <a:lstStyle/>
          <a:p>
            <a:r>
              <a:rPr lang="en-US"/>
              <a:t>First Semester 2021-2022</a:t>
            </a:r>
            <a:endParaRPr lang="en-US" dirty="0"/>
          </a:p>
        </p:txBody>
      </p:sp>
      <p:pic>
        <p:nvPicPr>
          <p:cNvPr id="6" name="Picture 5">
            <a:extLst>
              <a:ext uri="{FF2B5EF4-FFF2-40B4-BE49-F238E27FC236}">
                <a16:creationId xmlns:a16="http://schemas.microsoft.com/office/drawing/2014/main" id="{CBC5346C-4A1F-F24D-8185-996B319A51EB}"/>
              </a:ext>
            </a:extLst>
          </p:cNvPr>
          <p:cNvPicPr>
            <a:picLocks noChangeAspect="1"/>
          </p:cNvPicPr>
          <p:nvPr/>
        </p:nvPicPr>
        <p:blipFill rotWithShape="1">
          <a:blip r:embed="rId2"/>
          <a:srcRect l="32142" t="4376" r="18254" b="46984"/>
          <a:stretch/>
        </p:blipFill>
        <p:spPr>
          <a:xfrm>
            <a:off x="0" y="0"/>
            <a:ext cx="10867292" cy="6660289"/>
          </a:xfrm>
          <a:prstGeom prst="rect">
            <a:avLst/>
          </a:prstGeom>
        </p:spPr>
      </p:pic>
      <p:pic>
        <p:nvPicPr>
          <p:cNvPr id="7" name="Picture 6">
            <a:extLst>
              <a:ext uri="{FF2B5EF4-FFF2-40B4-BE49-F238E27FC236}">
                <a16:creationId xmlns:a16="http://schemas.microsoft.com/office/drawing/2014/main" id="{3DFAF10E-19BD-1B48-A6F8-2A5F8019CF31}"/>
              </a:ext>
            </a:extLst>
          </p:cNvPr>
          <p:cNvPicPr>
            <a:picLocks noChangeAspect="1"/>
          </p:cNvPicPr>
          <p:nvPr/>
        </p:nvPicPr>
        <p:blipFill rotWithShape="1">
          <a:blip r:embed="rId2"/>
          <a:srcRect l="32143" t="53016" r="46230" b="9999"/>
          <a:stretch/>
        </p:blipFill>
        <p:spPr>
          <a:xfrm>
            <a:off x="7964424" y="2434605"/>
            <a:ext cx="3677441" cy="3930476"/>
          </a:xfrm>
          <a:prstGeom prst="rect">
            <a:avLst/>
          </a:prstGeom>
        </p:spPr>
      </p:pic>
      <p:sp>
        <p:nvSpPr>
          <p:cNvPr id="8" name="Footer Placeholder 7">
            <a:extLst>
              <a:ext uri="{FF2B5EF4-FFF2-40B4-BE49-F238E27FC236}">
                <a16:creationId xmlns:a16="http://schemas.microsoft.com/office/drawing/2014/main" id="{C90F0265-16D6-7D43-8277-2598F97060CD}"/>
              </a:ext>
            </a:extLst>
          </p:cNvPr>
          <p:cNvSpPr>
            <a:spLocks noGrp="1"/>
          </p:cNvSpPr>
          <p:nvPr>
            <p:ph type="ftr" sz="quarter" idx="11"/>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53ABEFC8-700A-9A44-8692-88FF7CCF10C0}"/>
              </a:ext>
            </a:extLst>
          </p:cNvPr>
          <p:cNvSpPr>
            <a:spLocks noGrp="1"/>
          </p:cNvSpPr>
          <p:nvPr>
            <p:ph type="sldNum" sz="quarter" idx="12"/>
          </p:nvPr>
        </p:nvSpPr>
        <p:spPr/>
        <p:txBody>
          <a:bodyPr/>
          <a:lstStyle/>
          <a:p>
            <a:fld id="{D8C2E80E-A818-EA4B-839C-9030708D7285}" type="slidenum">
              <a:rPr lang="en-US" smtClean="0"/>
              <a:t>78</a:t>
            </a:fld>
            <a:endParaRPr lang="en-US" dirty="0"/>
          </a:p>
        </p:txBody>
      </p:sp>
    </p:spTree>
    <p:extLst>
      <p:ext uri="{BB962C8B-B14F-4D97-AF65-F5344CB8AC3E}">
        <p14:creationId xmlns:p14="http://schemas.microsoft.com/office/powerpoint/2010/main" val="30499550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to know!</a:t>
            </a:r>
          </a:p>
        </p:txBody>
      </p:sp>
      <p:sp>
        <p:nvSpPr>
          <p:cNvPr id="7" name="Rectangle 6"/>
          <p:cNvSpPr/>
          <p:nvPr/>
        </p:nvSpPr>
        <p:spPr>
          <a:xfrm>
            <a:off x="438150" y="1571625"/>
            <a:ext cx="3062288" cy="2071688"/>
          </a:xfrm>
          <a:prstGeom prst="rect">
            <a:avLst/>
          </a:prstGeom>
          <a:ln>
            <a:solidFill>
              <a:schemeClr val="accent1"/>
            </a:solidFill>
          </a:ln>
        </p:spPr>
        <p:txBody>
          <a:bodyPr wrap="square">
            <a:spAutoFit/>
          </a:bodyPr>
          <a:lstStyle/>
          <a:p>
            <a:r>
              <a:rPr lang="pt-BR" dirty="0">
                <a:solidFill>
                  <a:srgbClr val="000000"/>
                </a:solidFill>
                <a:highlight>
                  <a:srgbClr val="FFFFFF"/>
                </a:highlight>
                <a:latin typeface="Courier New"/>
              </a:rPr>
              <a:t>a </a:t>
            </a:r>
            <a:r>
              <a:rPr lang="pt-BR" b="1" dirty="0">
                <a:solidFill>
                  <a:srgbClr val="000080"/>
                </a:solidFill>
                <a:highlight>
                  <a:srgbClr val="FFFFFF"/>
                </a:highlight>
                <a:latin typeface="Courier New"/>
              </a:rPr>
              <a:t>=</a:t>
            </a:r>
            <a:r>
              <a:rPr lang="pt-BR" b="1" dirty="0">
                <a:solidFill>
                  <a:srgbClr val="000000"/>
                </a:solidFill>
                <a:highlight>
                  <a:srgbClr val="FFFFFF"/>
                </a:highlight>
                <a:latin typeface="Courier New"/>
              </a:rPr>
              <a:t> </a:t>
            </a:r>
            <a:r>
              <a:rPr lang="pt-BR" b="1" dirty="0">
                <a:solidFill>
                  <a:srgbClr val="000080"/>
                </a:solidFill>
                <a:highlight>
                  <a:srgbClr val="FFFFFF"/>
                </a:highlight>
                <a:latin typeface="Courier New"/>
              </a:rPr>
              <a:t>[</a:t>
            </a:r>
            <a:r>
              <a:rPr lang="pt-BR" b="1" dirty="0">
                <a:solidFill>
                  <a:srgbClr val="FF0000"/>
                </a:solidFill>
                <a:highlight>
                  <a:srgbClr val="FFFFFF"/>
                </a:highlight>
                <a:latin typeface="Courier New"/>
              </a:rPr>
              <a:t>0</a:t>
            </a:r>
            <a:r>
              <a:rPr lang="pt-BR" b="1" dirty="0">
                <a:solidFill>
                  <a:srgbClr val="000080"/>
                </a:solidFill>
                <a:highlight>
                  <a:srgbClr val="FFFFFF"/>
                </a:highlight>
                <a:latin typeface="Courier New"/>
              </a:rPr>
              <a:t>,</a:t>
            </a:r>
            <a:r>
              <a:rPr lang="pt-BR" b="1" dirty="0">
                <a:solidFill>
                  <a:srgbClr val="000000"/>
                </a:solidFill>
                <a:highlight>
                  <a:srgbClr val="FFFFFF"/>
                </a:highlight>
                <a:latin typeface="Courier New"/>
              </a:rPr>
              <a:t> </a:t>
            </a:r>
            <a:r>
              <a:rPr lang="pt-BR" b="1" dirty="0">
                <a:solidFill>
                  <a:srgbClr val="FF0000"/>
                </a:solidFill>
                <a:highlight>
                  <a:srgbClr val="FFFFFF"/>
                </a:highlight>
                <a:latin typeface="Courier New"/>
              </a:rPr>
              <a:t>0</a:t>
            </a:r>
            <a:r>
              <a:rPr lang="pt-BR" b="1" dirty="0">
                <a:solidFill>
                  <a:srgbClr val="000080"/>
                </a:solidFill>
                <a:highlight>
                  <a:srgbClr val="FFFFFF"/>
                </a:highlight>
                <a:latin typeface="Courier New"/>
              </a:rPr>
              <a:t>,</a:t>
            </a:r>
            <a:r>
              <a:rPr lang="pt-BR" b="1" dirty="0">
                <a:solidFill>
                  <a:srgbClr val="000000"/>
                </a:solidFill>
                <a:highlight>
                  <a:srgbClr val="FFFFFF"/>
                </a:highlight>
                <a:latin typeface="Courier New"/>
              </a:rPr>
              <a:t> </a:t>
            </a:r>
            <a:r>
              <a:rPr lang="pt-BR" b="1" dirty="0">
                <a:solidFill>
                  <a:srgbClr val="FF0000"/>
                </a:solidFill>
                <a:highlight>
                  <a:srgbClr val="FFFFFF"/>
                </a:highlight>
                <a:latin typeface="Courier New"/>
              </a:rPr>
              <a:t>0</a:t>
            </a:r>
            <a:r>
              <a:rPr lang="pt-BR" b="1" dirty="0">
                <a:solidFill>
                  <a:srgbClr val="000080"/>
                </a:solidFill>
                <a:highlight>
                  <a:srgbClr val="FFFFFF"/>
                </a:highlight>
                <a:latin typeface="Courier New"/>
              </a:rPr>
              <a:t>,</a:t>
            </a:r>
            <a:r>
              <a:rPr lang="pt-BR" b="1" dirty="0">
                <a:solidFill>
                  <a:srgbClr val="000000"/>
                </a:solidFill>
                <a:highlight>
                  <a:srgbClr val="FFFFFF"/>
                </a:highlight>
                <a:latin typeface="Courier New"/>
              </a:rPr>
              <a:t> </a:t>
            </a:r>
            <a:r>
              <a:rPr lang="pt-BR" b="1" dirty="0">
                <a:solidFill>
                  <a:srgbClr val="FF0000"/>
                </a:solidFill>
                <a:highlight>
                  <a:srgbClr val="FFFFFF"/>
                </a:highlight>
                <a:latin typeface="Courier New"/>
              </a:rPr>
              <a:t>1</a:t>
            </a:r>
            <a:r>
              <a:rPr lang="pt-BR" b="1" dirty="0">
                <a:solidFill>
                  <a:srgbClr val="000080"/>
                </a:solidFill>
                <a:highlight>
                  <a:srgbClr val="FFFFFF"/>
                </a:highlight>
                <a:latin typeface="Courier New"/>
              </a:rPr>
              <a:t>]</a:t>
            </a:r>
            <a:endParaRPr lang="pt-BR" b="1" dirty="0">
              <a:solidFill>
                <a:srgbClr val="000000"/>
              </a:solidFill>
              <a:highlight>
                <a:srgbClr val="FFFFFF"/>
              </a:highlight>
              <a:latin typeface="Courier New"/>
            </a:endParaRPr>
          </a:p>
          <a:p>
            <a:endParaRPr lang="en-US" dirty="0">
              <a:solidFill>
                <a:srgbClr val="000000"/>
              </a:solidFill>
              <a:highlight>
                <a:srgbClr val="FFFFFF"/>
              </a:highlight>
              <a:latin typeface="Courier New"/>
            </a:endParaRPr>
          </a:p>
          <a:p>
            <a:r>
              <a:rPr lang="en-US" dirty="0">
                <a:solidFill>
                  <a:srgbClr val="000000"/>
                </a:solidFill>
                <a:highlight>
                  <a:srgbClr val="FFFFFF"/>
                </a:highlight>
                <a:latin typeface="Courier New"/>
              </a:rPr>
              <a:t>any</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a</a:t>
            </a:r>
            <a:r>
              <a:rPr lang="en-US" b="1" dirty="0">
                <a:solidFill>
                  <a:srgbClr val="000080"/>
                </a:solidFill>
                <a:highlight>
                  <a:srgbClr val="FFFFFF"/>
                </a:highlight>
                <a:latin typeface="Courier New"/>
              </a:rPr>
              <a:t>)</a:t>
            </a:r>
            <a:endParaRPr lang="en-US" b="1" dirty="0">
              <a:solidFill>
                <a:srgbClr val="000000"/>
              </a:solidFill>
              <a:highlight>
                <a:srgbClr val="FFFFFF"/>
              </a:highlight>
              <a:latin typeface="Courier New"/>
            </a:endParaRPr>
          </a:p>
          <a:p>
            <a:r>
              <a:rPr lang="en-US" dirty="0">
                <a:solidFill>
                  <a:srgbClr val="000000"/>
                </a:solidFill>
                <a:highlight>
                  <a:srgbClr val="FFFFFF"/>
                </a:highlight>
                <a:latin typeface="Courier New"/>
              </a:rPr>
              <a:t>Out</a:t>
            </a:r>
            <a:r>
              <a:rPr lang="en-US" b="1" dirty="0">
                <a:solidFill>
                  <a:srgbClr val="000080"/>
                </a:solidFill>
                <a:highlight>
                  <a:srgbClr val="FFFFFF"/>
                </a:highlight>
                <a:latin typeface="Courier New"/>
              </a:rPr>
              <a:t>[</a:t>
            </a:r>
            <a:r>
              <a:rPr lang="en-US" b="1" dirty="0">
                <a:solidFill>
                  <a:srgbClr val="FF0000"/>
                </a:solidFill>
                <a:highlight>
                  <a:srgbClr val="FFFFFF"/>
                </a:highlight>
                <a:latin typeface="Courier New"/>
              </a:rPr>
              <a:t>135</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0000FF"/>
                </a:solidFill>
                <a:highlight>
                  <a:srgbClr val="FFFFFF"/>
                </a:highlight>
                <a:latin typeface="Courier New"/>
              </a:rPr>
              <a:t>True</a:t>
            </a:r>
            <a:endParaRPr lang="en-US" b="1" dirty="0">
              <a:solidFill>
                <a:srgbClr val="000000"/>
              </a:solidFill>
              <a:highlight>
                <a:srgbClr val="FFFFFF"/>
              </a:highlight>
              <a:latin typeface="Courier New"/>
            </a:endParaRPr>
          </a:p>
          <a:p>
            <a:endParaRPr lang="en-US" dirty="0">
              <a:solidFill>
                <a:srgbClr val="000000"/>
              </a:solidFill>
              <a:highlight>
                <a:srgbClr val="FFFFFF"/>
              </a:highlight>
              <a:latin typeface="Courier New"/>
            </a:endParaRPr>
          </a:p>
          <a:p>
            <a:r>
              <a:rPr lang="en-US" dirty="0">
                <a:solidFill>
                  <a:srgbClr val="000000"/>
                </a:solidFill>
                <a:highlight>
                  <a:srgbClr val="FFFFFF"/>
                </a:highlight>
                <a:latin typeface="Courier New"/>
              </a:rPr>
              <a:t>all</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a</a:t>
            </a:r>
            <a:r>
              <a:rPr lang="en-US" b="1" dirty="0">
                <a:solidFill>
                  <a:srgbClr val="000080"/>
                </a:solidFill>
                <a:highlight>
                  <a:srgbClr val="FFFFFF"/>
                </a:highlight>
                <a:latin typeface="Courier New"/>
              </a:rPr>
              <a:t>)</a:t>
            </a:r>
            <a:endParaRPr lang="en-US" b="1" dirty="0">
              <a:solidFill>
                <a:srgbClr val="000000"/>
              </a:solidFill>
              <a:highlight>
                <a:srgbClr val="FFFFFF"/>
              </a:highlight>
              <a:latin typeface="Courier New"/>
            </a:endParaRPr>
          </a:p>
          <a:p>
            <a:r>
              <a:rPr lang="en-US" dirty="0">
                <a:solidFill>
                  <a:srgbClr val="000000"/>
                </a:solidFill>
                <a:highlight>
                  <a:srgbClr val="FFFFFF"/>
                </a:highlight>
                <a:latin typeface="Courier New"/>
              </a:rPr>
              <a:t>Out</a:t>
            </a:r>
            <a:r>
              <a:rPr lang="en-US" b="1" dirty="0">
                <a:solidFill>
                  <a:srgbClr val="000080"/>
                </a:solidFill>
                <a:highlight>
                  <a:srgbClr val="FFFFFF"/>
                </a:highlight>
                <a:latin typeface="Courier New"/>
              </a:rPr>
              <a:t>[</a:t>
            </a:r>
            <a:r>
              <a:rPr lang="en-US" b="1" dirty="0">
                <a:solidFill>
                  <a:srgbClr val="FF0000"/>
                </a:solidFill>
                <a:highlight>
                  <a:srgbClr val="FFFFFF"/>
                </a:highlight>
                <a:latin typeface="Courier New"/>
              </a:rPr>
              <a:t>136</a:t>
            </a:r>
            <a:r>
              <a:rPr lang="en-US" b="1" dirty="0">
                <a:solidFill>
                  <a:srgbClr val="000080"/>
                </a:solidFill>
                <a:highlight>
                  <a:srgbClr val="FFFFFF"/>
                </a:highlight>
                <a:latin typeface="Courier New"/>
              </a:rPr>
              <a:t>]:</a:t>
            </a:r>
            <a:r>
              <a:rPr lang="en-US" b="1" dirty="0">
                <a:solidFill>
                  <a:srgbClr val="000000"/>
                </a:solidFill>
                <a:highlight>
                  <a:srgbClr val="FFFFFF"/>
                </a:highlight>
                <a:latin typeface="Courier New"/>
              </a:rPr>
              <a:t> </a:t>
            </a:r>
            <a:r>
              <a:rPr lang="en-US" b="1" dirty="0">
                <a:solidFill>
                  <a:srgbClr val="0000FF"/>
                </a:solidFill>
                <a:highlight>
                  <a:srgbClr val="FFFFFF"/>
                </a:highlight>
                <a:latin typeface="Courier New"/>
              </a:rPr>
              <a:t>False</a:t>
            </a:r>
            <a:endParaRPr lang="en-US" dirty="0"/>
          </a:p>
        </p:txBody>
      </p:sp>
      <p:sp>
        <p:nvSpPr>
          <p:cNvPr id="3" name="Date Placeholder 2">
            <a:extLst>
              <a:ext uri="{FF2B5EF4-FFF2-40B4-BE49-F238E27FC236}">
                <a16:creationId xmlns:a16="http://schemas.microsoft.com/office/drawing/2014/main" id="{64EA0244-EF64-3849-954D-0541EBDA71D6}"/>
              </a:ext>
            </a:extLst>
          </p:cNvPr>
          <p:cNvSpPr>
            <a:spLocks noGrp="1"/>
          </p:cNvSpPr>
          <p:nvPr>
            <p:ph type="dt" sz="half" idx="10"/>
          </p:nvPr>
        </p:nvSpPr>
        <p:spPr/>
        <p:txBody>
          <a:bodyPr/>
          <a:lstStyle/>
          <a:p>
            <a:r>
              <a:rPr lang="en-US"/>
              <a:t>First Semester 2021-2022</a:t>
            </a:r>
            <a:endParaRPr lang="en-US" dirty="0"/>
          </a:p>
        </p:txBody>
      </p:sp>
      <p:sp>
        <p:nvSpPr>
          <p:cNvPr id="4" name="Footer Placeholder 3">
            <a:extLst>
              <a:ext uri="{FF2B5EF4-FFF2-40B4-BE49-F238E27FC236}">
                <a16:creationId xmlns:a16="http://schemas.microsoft.com/office/drawing/2014/main" id="{862EA1A1-57B6-FD4E-8093-019DC1A01E4F}"/>
              </a:ext>
            </a:extLst>
          </p:cNvPr>
          <p:cNvSpPr>
            <a:spLocks noGrp="1"/>
          </p:cNvSpPr>
          <p:nvPr>
            <p:ph type="ftr" sz="quarter" idx="11"/>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B941955F-EB0D-FA47-95FA-EA28AD974FBF}"/>
              </a:ext>
            </a:extLst>
          </p:cNvPr>
          <p:cNvSpPr>
            <a:spLocks noGrp="1"/>
          </p:cNvSpPr>
          <p:nvPr>
            <p:ph type="sldNum" sz="quarter" idx="12"/>
          </p:nvPr>
        </p:nvSpPr>
        <p:spPr/>
        <p:txBody>
          <a:bodyPr/>
          <a:lstStyle/>
          <a:p>
            <a:fld id="{D8C2E80E-A818-EA4B-839C-9030708D7285}" type="slidenum">
              <a:rPr lang="en-US" smtClean="0"/>
              <a:t>79</a:t>
            </a:fld>
            <a:endParaRPr lang="en-US" dirty="0"/>
          </a:p>
        </p:txBody>
      </p:sp>
    </p:spTree>
    <p:extLst>
      <p:ext uri="{BB962C8B-B14F-4D97-AF65-F5344CB8AC3E}">
        <p14:creationId xmlns:p14="http://schemas.microsoft.com/office/powerpoint/2010/main" val="2305763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50D98-DA25-F54E-8F5F-FA61AAB85E1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0ACC0B-66B8-BD4F-83D7-26547F77544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D91AE8D6-16AC-D746-B0D8-8B51B3121B60}"/>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F9651335-D7CB-A44D-84B7-D1B4360E8919}"/>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C48B71D3-B022-0949-B39B-45E5C54099F3}"/>
              </a:ext>
            </a:extLst>
          </p:cNvPr>
          <p:cNvSpPr>
            <a:spLocks noGrp="1"/>
          </p:cNvSpPr>
          <p:nvPr>
            <p:ph type="sldNum" sz="quarter" idx="12"/>
          </p:nvPr>
        </p:nvSpPr>
        <p:spPr/>
        <p:txBody>
          <a:bodyPr/>
          <a:lstStyle/>
          <a:p>
            <a:fld id="{D8C2E80E-A818-EA4B-839C-9030708D7285}" type="slidenum">
              <a:rPr lang="en-US" smtClean="0"/>
              <a:t>8</a:t>
            </a:fld>
            <a:endParaRPr lang="en-US" dirty="0"/>
          </a:p>
        </p:txBody>
      </p:sp>
      <p:pic>
        <p:nvPicPr>
          <p:cNvPr id="7" name="Picture 6">
            <a:extLst>
              <a:ext uri="{FF2B5EF4-FFF2-40B4-BE49-F238E27FC236}">
                <a16:creationId xmlns:a16="http://schemas.microsoft.com/office/drawing/2014/main" id="{476BEC36-6BEF-4A4A-9C94-55741C9F5A7A}"/>
              </a:ext>
            </a:extLst>
          </p:cNvPr>
          <p:cNvPicPr>
            <a:picLocks noChangeAspect="1"/>
          </p:cNvPicPr>
          <p:nvPr/>
        </p:nvPicPr>
        <p:blipFill>
          <a:blip r:embed="rId2"/>
          <a:stretch>
            <a:fillRect/>
          </a:stretch>
        </p:blipFill>
        <p:spPr>
          <a:xfrm>
            <a:off x="157137" y="0"/>
            <a:ext cx="8283478" cy="6134032"/>
          </a:xfrm>
          <a:prstGeom prst="rect">
            <a:avLst/>
          </a:prstGeom>
        </p:spPr>
      </p:pic>
    </p:spTree>
    <p:extLst>
      <p:ext uri="{BB962C8B-B14F-4D97-AF65-F5344CB8AC3E}">
        <p14:creationId xmlns:p14="http://schemas.microsoft.com/office/powerpoint/2010/main" val="42724620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a:t>
            </a:r>
          </a:p>
        </p:txBody>
      </p:sp>
      <p:sp>
        <p:nvSpPr>
          <p:cNvPr id="6" name="Rectangle 5"/>
          <p:cNvSpPr/>
          <p:nvPr/>
        </p:nvSpPr>
        <p:spPr>
          <a:xfrm>
            <a:off x="1300162" y="1674675"/>
            <a:ext cx="6934200" cy="1569660"/>
          </a:xfrm>
          <a:prstGeom prst="rect">
            <a:avLst/>
          </a:prstGeom>
        </p:spPr>
        <p:txBody>
          <a:bodyPr wrap="square">
            <a:spAutoFit/>
          </a:bodyPr>
          <a:lstStyle/>
          <a:p>
            <a:r>
              <a:rPr lang="en-US" sz="2400" b="1" dirty="0">
                <a:solidFill>
                  <a:srgbClr val="0000FF"/>
                </a:solidFill>
                <a:highlight>
                  <a:srgbClr val="FFFFFF"/>
                </a:highlight>
                <a:latin typeface="Courier New"/>
              </a:rPr>
              <a:t>try</a:t>
            </a:r>
            <a:r>
              <a:rPr lang="en-US" sz="2400" b="1" dirty="0">
                <a:solidFill>
                  <a:srgbClr val="000080"/>
                </a:solidFill>
                <a:highlight>
                  <a:srgbClr val="FFFFFF"/>
                </a:highlight>
                <a:latin typeface="Courier New"/>
              </a:rPr>
              <a:t>:</a:t>
            </a:r>
            <a:endParaRPr lang="en-US" sz="2400" b="1" dirty="0">
              <a:solidFill>
                <a:srgbClr val="000000"/>
              </a:solidFill>
              <a:highlight>
                <a:srgbClr val="FFFFFF"/>
              </a:highlight>
              <a:latin typeface="Courier New"/>
            </a:endParaRPr>
          </a:p>
          <a:p>
            <a:r>
              <a:rPr lang="en-US" sz="2400" dirty="0">
                <a:solidFill>
                  <a:srgbClr val="000000"/>
                </a:solidFill>
                <a:highlight>
                  <a:srgbClr val="FFFFFF"/>
                </a:highlight>
                <a:latin typeface="Courier New"/>
              </a:rPr>
              <a:t>	</a:t>
            </a:r>
            <a:r>
              <a:rPr lang="en-US" sz="2400" b="1" dirty="0">
                <a:solidFill>
                  <a:srgbClr val="0000FF"/>
                </a:solidFill>
                <a:highlight>
                  <a:srgbClr val="FFFFFF"/>
                </a:highlight>
                <a:latin typeface="Courier New"/>
              </a:rPr>
              <a:t>print</a:t>
            </a:r>
            <a:r>
              <a:rPr lang="en-US" sz="2400" b="1" dirty="0">
                <a:solidFill>
                  <a:srgbClr val="000000"/>
                </a:solidFill>
                <a:highlight>
                  <a:srgbClr val="FFFFFF"/>
                </a:highlight>
                <a:latin typeface="Courier New"/>
              </a:rPr>
              <a:t> </a:t>
            </a:r>
            <a:r>
              <a:rPr lang="en-US" sz="2400" b="1" dirty="0">
                <a:solidFill>
                  <a:srgbClr val="FF0000"/>
                </a:solidFill>
                <a:highlight>
                  <a:srgbClr val="FFFFFF"/>
                </a:highlight>
                <a:latin typeface="Courier New"/>
              </a:rPr>
              <a:t>0</a:t>
            </a:r>
            <a:r>
              <a:rPr lang="en-US" sz="2400" b="1" dirty="0">
                <a:solidFill>
                  <a:srgbClr val="000000"/>
                </a:solidFill>
                <a:highlight>
                  <a:srgbClr val="FFFFFF"/>
                </a:highlight>
                <a:latin typeface="Courier New"/>
              </a:rPr>
              <a:t> </a:t>
            </a:r>
            <a:r>
              <a:rPr lang="en-US" sz="2400" b="1" dirty="0">
                <a:solidFill>
                  <a:srgbClr val="000080"/>
                </a:solidFill>
                <a:highlight>
                  <a:srgbClr val="FFFFFF"/>
                </a:highlight>
                <a:latin typeface="Courier New"/>
              </a:rPr>
              <a:t>/</a:t>
            </a:r>
            <a:r>
              <a:rPr lang="en-US" sz="2400" b="1" dirty="0">
                <a:solidFill>
                  <a:srgbClr val="000000"/>
                </a:solidFill>
                <a:highlight>
                  <a:srgbClr val="FFFFFF"/>
                </a:highlight>
                <a:latin typeface="Courier New"/>
              </a:rPr>
              <a:t> </a:t>
            </a:r>
            <a:r>
              <a:rPr lang="en-US" sz="2400" b="1" dirty="0">
                <a:solidFill>
                  <a:srgbClr val="FF0000"/>
                </a:solidFill>
                <a:highlight>
                  <a:srgbClr val="FFFFFF"/>
                </a:highlight>
                <a:latin typeface="Courier New"/>
              </a:rPr>
              <a:t>0</a:t>
            </a:r>
            <a:endParaRPr lang="en-US" sz="2400" b="1" dirty="0">
              <a:solidFill>
                <a:srgbClr val="000000"/>
              </a:solidFill>
              <a:highlight>
                <a:srgbClr val="FFFFFF"/>
              </a:highlight>
              <a:latin typeface="Courier New"/>
            </a:endParaRPr>
          </a:p>
          <a:p>
            <a:r>
              <a:rPr lang="en-US" sz="2400" b="1" dirty="0">
                <a:solidFill>
                  <a:srgbClr val="0000FF"/>
                </a:solidFill>
                <a:highlight>
                  <a:srgbClr val="FFFFFF"/>
                </a:highlight>
                <a:latin typeface="Courier New"/>
              </a:rPr>
              <a:t>except</a:t>
            </a:r>
            <a:r>
              <a:rPr lang="en-US" sz="2400" b="1" dirty="0">
                <a:solidFill>
                  <a:srgbClr val="000000"/>
                </a:solidFill>
                <a:highlight>
                  <a:srgbClr val="FFFFFF"/>
                </a:highlight>
                <a:latin typeface="Courier New"/>
              </a:rPr>
              <a:t> </a:t>
            </a:r>
            <a:r>
              <a:rPr lang="en-US" sz="2400" b="1" dirty="0" err="1">
                <a:solidFill>
                  <a:srgbClr val="000000"/>
                </a:solidFill>
                <a:highlight>
                  <a:srgbClr val="FFFFFF"/>
                </a:highlight>
                <a:latin typeface="Courier New"/>
              </a:rPr>
              <a:t>ZeroDivisionError</a:t>
            </a:r>
            <a:r>
              <a:rPr lang="en-US" sz="2400" b="1" dirty="0">
                <a:solidFill>
                  <a:srgbClr val="000080"/>
                </a:solidFill>
                <a:highlight>
                  <a:srgbClr val="FFFFFF"/>
                </a:highlight>
                <a:latin typeface="Courier New"/>
              </a:rPr>
              <a:t>:</a:t>
            </a:r>
            <a:endParaRPr lang="en-US" sz="2400" b="1" dirty="0">
              <a:solidFill>
                <a:srgbClr val="000000"/>
              </a:solidFill>
              <a:highlight>
                <a:srgbClr val="FFFFFF"/>
              </a:highlight>
              <a:latin typeface="Courier New"/>
            </a:endParaRPr>
          </a:p>
          <a:p>
            <a:r>
              <a:rPr lang="en-US" sz="2400" dirty="0">
                <a:solidFill>
                  <a:srgbClr val="000000"/>
                </a:solidFill>
                <a:highlight>
                  <a:srgbClr val="FFFFFF"/>
                </a:highlight>
                <a:latin typeface="Courier New"/>
              </a:rPr>
              <a:t>	</a:t>
            </a:r>
            <a:r>
              <a:rPr lang="en-US" sz="2400" b="1" dirty="0">
                <a:solidFill>
                  <a:srgbClr val="0000FF"/>
                </a:solidFill>
                <a:highlight>
                  <a:srgbClr val="FFFFFF"/>
                </a:highlight>
                <a:latin typeface="Courier New"/>
              </a:rPr>
              <a:t>print</a:t>
            </a:r>
            <a:r>
              <a:rPr lang="en-US" sz="2400" b="1" dirty="0">
                <a:solidFill>
                  <a:srgbClr val="000000"/>
                </a:solidFill>
                <a:highlight>
                  <a:srgbClr val="FFFFFF"/>
                </a:highlight>
                <a:latin typeface="Courier New"/>
              </a:rPr>
              <a:t> </a:t>
            </a:r>
            <a:r>
              <a:rPr lang="en-US" sz="2400" b="1" dirty="0">
                <a:solidFill>
                  <a:srgbClr val="000080"/>
                </a:solidFill>
                <a:highlight>
                  <a:srgbClr val="FFFFFF"/>
                </a:highlight>
                <a:latin typeface="Courier New"/>
              </a:rPr>
              <a:t>(</a:t>
            </a:r>
            <a:r>
              <a:rPr lang="en-US" sz="2400" b="1" dirty="0">
                <a:solidFill>
                  <a:srgbClr val="808080"/>
                </a:solidFill>
                <a:highlight>
                  <a:srgbClr val="FFFFFF"/>
                </a:highlight>
                <a:latin typeface="Courier New"/>
              </a:rPr>
              <a:t>"cannot divide by zero"</a:t>
            </a:r>
            <a:r>
              <a:rPr lang="en-US" sz="2400" b="1" dirty="0">
                <a:solidFill>
                  <a:srgbClr val="000080"/>
                </a:solidFill>
                <a:highlight>
                  <a:srgbClr val="FFFFFF"/>
                </a:highlight>
                <a:latin typeface="Courier New"/>
              </a:rPr>
              <a:t>)</a:t>
            </a:r>
            <a:endParaRPr lang="en-US" sz="2400" dirty="0"/>
          </a:p>
        </p:txBody>
      </p:sp>
      <p:sp>
        <p:nvSpPr>
          <p:cNvPr id="4" name="Rectangle 3"/>
          <p:cNvSpPr/>
          <p:nvPr/>
        </p:nvSpPr>
        <p:spPr>
          <a:xfrm>
            <a:off x="1300161" y="3872985"/>
            <a:ext cx="9707807" cy="523220"/>
          </a:xfrm>
          <a:prstGeom prst="rect">
            <a:avLst/>
          </a:prstGeom>
        </p:spPr>
        <p:txBody>
          <a:bodyPr wrap="square">
            <a:spAutoFit/>
          </a:bodyPr>
          <a:lstStyle/>
          <a:p>
            <a:r>
              <a:rPr lang="en-US" sz="2800" dirty="0"/>
              <a:t>https://docs.python.org/3/tutorial/errors.html</a:t>
            </a:r>
          </a:p>
        </p:txBody>
      </p:sp>
      <p:sp>
        <p:nvSpPr>
          <p:cNvPr id="3" name="Date Placeholder 2">
            <a:extLst>
              <a:ext uri="{FF2B5EF4-FFF2-40B4-BE49-F238E27FC236}">
                <a16:creationId xmlns:a16="http://schemas.microsoft.com/office/drawing/2014/main" id="{70A28589-26F8-C345-9520-633878CE966E}"/>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6C349B3A-E703-3B4D-80E9-ECD642E26DE9}"/>
              </a:ext>
            </a:extLst>
          </p:cNvPr>
          <p:cNvSpPr>
            <a:spLocks noGrp="1"/>
          </p:cNvSpPr>
          <p:nvPr>
            <p:ph type="ftr" sz="quarter" idx="11"/>
          </p:nvPr>
        </p:nvSpPr>
        <p:spPr/>
        <p:txBody>
          <a:bodyPr/>
          <a:lstStyle/>
          <a:p>
            <a:r>
              <a:rPr lang="en-US"/>
              <a:t>Dr. Malak Abdullah</a:t>
            </a:r>
            <a:endParaRPr lang="en-US" dirty="0"/>
          </a:p>
        </p:txBody>
      </p:sp>
      <p:sp>
        <p:nvSpPr>
          <p:cNvPr id="7" name="Slide Number Placeholder 6">
            <a:extLst>
              <a:ext uri="{FF2B5EF4-FFF2-40B4-BE49-F238E27FC236}">
                <a16:creationId xmlns:a16="http://schemas.microsoft.com/office/drawing/2014/main" id="{97A3B4DD-E5CD-BE47-A781-B7B6410BE083}"/>
              </a:ext>
            </a:extLst>
          </p:cNvPr>
          <p:cNvSpPr>
            <a:spLocks noGrp="1"/>
          </p:cNvSpPr>
          <p:nvPr>
            <p:ph type="sldNum" sz="quarter" idx="12"/>
          </p:nvPr>
        </p:nvSpPr>
        <p:spPr/>
        <p:txBody>
          <a:bodyPr/>
          <a:lstStyle/>
          <a:p>
            <a:fld id="{D8C2E80E-A818-EA4B-839C-9030708D7285}" type="slidenum">
              <a:rPr lang="en-US" smtClean="0"/>
              <a:t>80</a:t>
            </a:fld>
            <a:endParaRPr lang="en-US" dirty="0"/>
          </a:p>
        </p:txBody>
      </p:sp>
    </p:spTree>
    <p:extLst>
      <p:ext uri="{BB962C8B-B14F-4D97-AF65-F5344CB8AC3E}">
        <p14:creationId xmlns:p14="http://schemas.microsoft.com/office/powerpoint/2010/main" val="1414736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- 1</a:t>
            </a:r>
          </a:p>
        </p:txBody>
      </p:sp>
      <p:sp>
        <p:nvSpPr>
          <p:cNvPr id="3" name="Content Placeholder 2"/>
          <p:cNvSpPr>
            <a:spLocks noGrp="1"/>
          </p:cNvSpPr>
          <p:nvPr>
            <p:ph idx="1"/>
          </p:nvPr>
        </p:nvSpPr>
        <p:spPr>
          <a:xfrm>
            <a:off x="595312" y="1343025"/>
            <a:ext cx="8229600" cy="457199"/>
          </a:xfrm>
        </p:spPr>
        <p:txBody>
          <a:bodyPr>
            <a:noAutofit/>
          </a:bodyPr>
          <a:lstStyle/>
          <a:p>
            <a:r>
              <a:rPr lang="en-US" sz="2400" dirty="0"/>
              <a:t>Functions are defined using </a:t>
            </a:r>
            <a:r>
              <a:rPr lang="en-US" sz="2400" i="1" dirty="0"/>
              <a:t>def</a:t>
            </a:r>
          </a:p>
        </p:txBody>
      </p:sp>
      <p:sp>
        <p:nvSpPr>
          <p:cNvPr id="4" name="Rectangle 3"/>
          <p:cNvSpPr/>
          <p:nvPr/>
        </p:nvSpPr>
        <p:spPr>
          <a:xfrm>
            <a:off x="595311" y="1729292"/>
            <a:ext cx="8077201" cy="1938992"/>
          </a:xfrm>
          <a:prstGeom prst="rect">
            <a:avLst/>
          </a:prstGeom>
          <a:ln>
            <a:solidFill>
              <a:schemeClr val="accent1"/>
            </a:solidFill>
          </a:ln>
        </p:spPr>
        <p:txBody>
          <a:bodyPr wrap="square">
            <a:spAutoFit/>
          </a:bodyPr>
          <a:lstStyle/>
          <a:p>
            <a:r>
              <a:rPr lang="en-US" sz="2000" b="1" dirty="0">
                <a:solidFill>
                  <a:srgbClr val="0000FF"/>
                </a:solidFill>
                <a:highlight>
                  <a:srgbClr val="FFFFFF"/>
                </a:highlight>
                <a:latin typeface="Courier New"/>
              </a:rPr>
              <a:t>def</a:t>
            </a:r>
            <a:r>
              <a:rPr lang="en-US" sz="2000" b="1" dirty="0">
                <a:solidFill>
                  <a:srgbClr val="000000"/>
                </a:solidFill>
                <a:highlight>
                  <a:srgbClr val="FFFFFF"/>
                </a:highlight>
                <a:latin typeface="Courier New"/>
              </a:rPr>
              <a:t> </a:t>
            </a:r>
            <a:r>
              <a:rPr lang="en-US" sz="2000" b="1" dirty="0">
                <a:solidFill>
                  <a:srgbClr val="FF00FF"/>
                </a:solidFill>
                <a:highlight>
                  <a:srgbClr val="FFFFFF"/>
                </a:highlight>
                <a:latin typeface="Courier New"/>
              </a:rPr>
              <a:t>double</a:t>
            </a:r>
            <a:r>
              <a:rPr lang="en-US" sz="2000" b="1" dirty="0">
                <a:solidFill>
                  <a:srgbClr val="000080"/>
                </a:solidFill>
                <a:highlight>
                  <a:srgbClr val="FFFFFF"/>
                </a:highlight>
                <a:latin typeface="Courier New"/>
              </a:rPr>
              <a:t>(</a:t>
            </a:r>
            <a:r>
              <a:rPr lang="en-US" sz="2000" b="1" dirty="0">
                <a:solidFill>
                  <a:srgbClr val="000000"/>
                </a:solidFill>
                <a:highlight>
                  <a:srgbClr val="FFFFFF"/>
                </a:highlight>
                <a:latin typeface="Courier New"/>
              </a:rPr>
              <a:t>x</a:t>
            </a:r>
            <a:r>
              <a:rPr lang="en-US" sz="2000" b="1" dirty="0">
                <a:solidFill>
                  <a:srgbClr val="000080"/>
                </a:solidFill>
                <a:highlight>
                  <a:srgbClr val="FFFFFF"/>
                </a:highlight>
                <a:latin typeface="Courier New"/>
              </a:rPr>
              <a:t>):</a:t>
            </a:r>
            <a:endParaRPr lang="en-US" sz="2000" b="1" dirty="0">
              <a:solidFill>
                <a:srgbClr val="000000"/>
              </a:solidFill>
              <a:highlight>
                <a:srgbClr val="FFFFFF"/>
              </a:highlight>
              <a:latin typeface="Courier New"/>
            </a:endParaRPr>
          </a:p>
          <a:p>
            <a:r>
              <a:rPr lang="en-US" sz="2000" dirty="0">
                <a:solidFill>
                  <a:srgbClr val="000000"/>
                </a:solidFill>
                <a:highlight>
                  <a:srgbClr val="FFFFFF"/>
                </a:highlight>
                <a:latin typeface="Courier New"/>
              </a:rPr>
              <a:t>    </a:t>
            </a:r>
            <a:r>
              <a:rPr lang="en-US" sz="2000" dirty="0">
                <a:solidFill>
                  <a:srgbClr val="FF8000"/>
                </a:solidFill>
                <a:highlight>
                  <a:srgbClr val="FFFFFF"/>
                </a:highlight>
                <a:latin typeface="Courier New"/>
              </a:rPr>
              <a:t>"""this is where you put an optional </a:t>
            </a:r>
            <a:r>
              <a:rPr lang="en-US" sz="2000" dirty="0" err="1">
                <a:solidFill>
                  <a:srgbClr val="FF8000"/>
                </a:solidFill>
                <a:highlight>
                  <a:srgbClr val="FFFFFF"/>
                </a:highlight>
                <a:latin typeface="Courier New"/>
              </a:rPr>
              <a:t>docstring</a:t>
            </a:r>
            <a:endParaRPr lang="en-US" sz="2000" dirty="0">
              <a:solidFill>
                <a:srgbClr val="FF8000"/>
              </a:solidFill>
              <a:highlight>
                <a:srgbClr val="FFFFFF"/>
              </a:highlight>
              <a:latin typeface="Courier New"/>
            </a:endParaRPr>
          </a:p>
          <a:p>
            <a:r>
              <a:rPr lang="en-US" sz="2000" dirty="0">
                <a:solidFill>
                  <a:srgbClr val="FF8000"/>
                </a:solidFill>
                <a:highlight>
                  <a:srgbClr val="FFFFFF"/>
                </a:highlight>
                <a:latin typeface="Courier New"/>
              </a:rPr>
              <a:t>    that explains what the function does.</a:t>
            </a:r>
          </a:p>
          <a:p>
            <a:r>
              <a:rPr lang="en-US" sz="2000" dirty="0">
                <a:solidFill>
                  <a:srgbClr val="FF8000"/>
                </a:solidFill>
                <a:highlight>
                  <a:srgbClr val="FFFFFF"/>
                </a:highlight>
                <a:latin typeface="Courier New"/>
              </a:rPr>
              <a:t>    for example, this function multiplies its </a:t>
            </a:r>
            <a:br>
              <a:rPr lang="en-US" sz="2000" dirty="0">
                <a:solidFill>
                  <a:srgbClr val="FF8000"/>
                </a:solidFill>
                <a:highlight>
                  <a:srgbClr val="FFFFFF"/>
                </a:highlight>
                <a:latin typeface="Courier New"/>
              </a:rPr>
            </a:br>
            <a:r>
              <a:rPr lang="en-US" sz="2000" dirty="0">
                <a:solidFill>
                  <a:srgbClr val="FF8000"/>
                </a:solidFill>
                <a:highlight>
                  <a:srgbClr val="FFFFFF"/>
                </a:highlight>
                <a:latin typeface="Courier New"/>
              </a:rPr>
              <a:t>    input by 2"""</a:t>
            </a:r>
            <a:endParaRPr lang="en-US" sz="2000" dirty="0">
              <a:solidFill>
                <a:srgbClr val="000000"/>
              </a:solidFill>
              <a:highlight>
                <a:srgbClr val="FFFFFF"/>
              </a:highlight>
              <a:latin typeface="Courier New"/>
            </a:endParaRPr>
          </a:p>
          <a:p>
            <a:r>
              <a:rPr lang="en-US" sz="2000" dirty="0">
                <a:solidFill>
                  <a:srgbClr val="000000"/>
                </a:solidFill>
                <a:highlight>
                  <a:srgbClr val="FFFFFF"/>
                </a:highlight>
                <a:latin typeface="Courier New"/>
              </a:rPr>
              <a:t>    </a:t>
            </a:r>
            <a:r>
              <a:rPr lang="en-US" sz="2000" b="1" dirty="0">
                <a:solidFill>
                  <a:srgbClr val="0000FF"/>
                </a:solidFill>
                <a:highlight>
                  <a:srgbClr val="FFFFFF"/>
                </a:highlight>
                <a:latin typeface="Courier New"/>
              </a:rPr>
              <a:t>return</a:t>
            </a:r>
            <a:r>
              <a:rPr lang="en-US" sz="2000" b="1" dirty="0">
                <a:solidFill>
                  <a:srgbClr val="000000"/>
                </a:solidFill>
                <a:highlight>
                  <a:srgbClr val="FFFFFF"/>
                </a:highlight>
                <a:latin typeface="Courier New"/>
              </a:rPr>
              <a:t> x </a:t>
            </a:r>
            <a:r>
              <a:rPr lang="en-US" sz="2000" b="1" dirty="0">
                <a:solidFill>
                  <a:srgbClr val="000080"/>
                </a:solidFill>
                <a:highlight>
                  <a:srgbClr val="FFFFFF"/>
                </a:highlight>
                <a:latin typeface="Courier New"/>
              </a:rPr>
              <a:t>*</a:t>
            </a:r>
            <a:r>
              <a:rPr lang="en-US" sz="2000" b="1" dirty="0">
                <a:solidFill>
                  <a:srgbClr val="000000"/>
                </a:solidFill>
                <a:highlight>
                  <a:srgbClr val="FFFFFF"/>
                </a:highlight>
                <a:latin typeface="Courier New"/>
              </a:rPr>
              <a:t> </a:t>
            </a:r>
            <a:r>
              <a:rPr lang="en-US" sz="2000" b="1" dirty="0">
                <a:solidFill>
                  <a:srgbClr val="FF0000"/>
                </a:solidFill>
                <a:highlight>
                  <a:srgbClr val="FFFFFF"/>
                </a:highlight>
                <a:latin typeface="Courier New"/>
              </a:rPr>
              <a:t>2</a:t>
            </a:r>
            <a:endParaRPr lang="en-US" sz="2000" b="1" dirty="0">
              <a:solidFill>
                <a:srgbClr val="000000"/>
              </a:solidFill>
              <a:highlight>
                <a:srgbClr val="FFFFFF"/>
              </a:highlight>
              <a:latin typeface="Courier New"/>
            </a:endParaRPr>
          </a:p>
        </p:txBody>
      </p:sp>
      <p:sp>
        <p:nvSpPr>
          <p:cNvPr id="5" name="Content Placeholder 2"/>
          <p:cNvSpPr txBox="1">
            <a:spLocks/>
          </p:cNvSpPr>
          <p:nvPr/>
        </p:nvSpPr>
        <p:spPr>
          <a:xfrm>
            <a:off x="595312" y="3821671"/>
            <a:ext cx="8382000" cy="381000"/>
          </a:xfrm>
          <a:prstGeom prst="rect">
            <a:avLst/>
          </a:prstGeom>
        </p:spPr>
        <p:txBody>
          <a:bodyPr vert="horz" lIns="91440" tIns="45720" rIns="91440" bIns="45720" rtlCol="0">
            <a:noAutofit/>
          </a:bodyPr>
          <a:lstStyle/>
          <a:p>
            <a:pPr marL="342900" indent="-342900">
              <a:spcBef>
                <a:spcPct val="20000"/>
              </a:spcBef>
              <a:buFont typeface="Arial" pitchFamily="34" charset="0"/>
              <a:buChar char="•"/>
              <a:defRPr/>
            </a:pPr>
            <a:r>
              <a:rPr lang="en-US" sz="2400" dirty="0"/>
              <a:t>You can call a function after it is defined</a:t>
            </a:r>
          </a:p>
        </p:txBody>
      </p:sp>
      <p:sp>
        <p:nvSpPr>
          <p:cNvPr id="6" name="Rectangle 5"/>
          <p:cNvSpPr/>
          <p:nvPr/>
        </p:nvSpPr>
        <p:spPr>
          <a:xfrm>
            <a:off x="835849" y="4245535"/>
            <a:ext cx="3877985" cy="400110"/>
          </a:xfrm>
          <a:prstGeom prst="rect">
            <a:avLst/>
          </a:prstGeom>
        </p:spPr>
        <p:txBody>
          <a:bodyPr wrap="none">
            <a:spAutoFit/>
          </a:bodyPr>
          <a:lstStyle/>
          <a:p>
            <a:r>
              <a:rPr lang="pl-PL" sz="2000" dirty="0">
                <a:solidFill>
                  <a:srgbClr val="000000"/>
                </a:solidFill>
                <a:highlight>
                  <a:srgbClr val="FFFFFF"/>
                </a:highlight>
                <a:latin typeface="Courier New"/>
              </a:rPr>
              <a:t>z </a:t>
            </a:r>
            <a:r>
              <a:rPr lang="pl-PL" sz="2000" b="1" dirty="0">
                <a:solidFill>
                  <a:srgbClr val="000080"/>
                </a:solidFill>
                <a:highlight>
                  <a:srgbClr val="FFFFFF"/>
                </a:highlight>
                <a:latin typeface="Courier New"/>
              </a:rPr>
              <a:t>=</a:t>
            </a:r>
            <a:r>
              <a:rPr lang="pl-PL" sz="2000" b="1" dirty="0">
                <a:solidFill>
                  <a:srgbClr val="000000"/>
                </a:solidFill>
                <a:highlight>
                  <a:srgbClr val="FFFFFF"/>
                </a:highlight>
                <a:latin typeface="Courier New"/>
              </a:rPr>
              <a:t> double</a:t>
            </a:r>
            <a:r>
              <a:rPr lang="pl-PL" sz="2000" b="1" dirty="0">
                <a:solidFill>
                  <a:srgbClr val="000080"/>
                </a:solidFill>
                <a:highlight>
                  <a:srgbClr val="FFFFFF"/>
                </a:highlight>
                <a:latin typeface="Courier New"/>
              </a:rPr>
              <a:t>(</a:t>
            </a:r>
            <a:r>
              <a:rPr lang="pl-PL" sz="2000" b="1" dirty="0">
                <a:solidFill>
                  <a:srgbClr val="FF0000"/>
                </a:solidFill>
                <a:highlight>
                  <a:srgbClr val="FFFFFF"/>
                </a:highlight>
                <a:latin typeface="Courier New"/>
              </a:rPr>
              <a:t>10</a:t>
            </a:r>
            <a:r>
              <a:rPr lang="pl-PL" sz="2000" b="1" dirty="0">
                <a:solidFill>
                  <a:srgbClr val="000080"/>
                </a:solidFill>
                <a:highlight>
                  <a:srgbClr val="FFFFFF"/>
                </a:highlight>
                <a:latin typeface="Courier New"/>
              </a:rPr>
              <a:t>)</a:t>
            </a:r>
            <a:r>
              <a:rPr lang="pl-PL" sz="2000" b="1" dirty="0">
                <a:solidFill>
                  <a:srgbClr val="000000"/>
                </a:solidFill>
                <a:highlight>
                  <a:srgbClr val="FFFFFF"/>
                </a:highlight>
                <a:latin typeface="Courier New"/>
              </a:rPr>
              <a:t> </a:t>
            </a:r>
            <a:r>
              <a:rPr lang="pl-PL" sz="2000" b="1" dirty="0">
                <a:solidFill>
                  <a:srgbClr val="008000"/>
                </a:solidFill>
                <a:highlight>
                  <a:srgbClr val="FFFFFF"/>
                </a:highlight>
                <a:latin typeface="Courier New"/>
              </a:rPr>
              <a:t># z is 20</a:t>
            </a:r>
            <a:endParaRPr lang="en-US" sz="2000" dirty="0"/>
          </a:p>
        </p:txBody>
      </p:sp>
      <p:sp>
        <p:nvSpPr>
          <p:cNvPr id="7" name="Content Placeholder 2"/>
          <p:cNvSpPr txBox="1">
            <a:spLocks/>
          </p:cNvSpPr>
          <p:nvPr/>
        </p:nvSpPr>
        <p:spPr>
          <a:xfrm>
            <a:off x="595312" y="4558609"/>
            <a:ext cx="8382000" cy="381000"/>
          </a:xfrm>
          <a:prstGeom prst="rect">
            <a:avLst/>
          </a:prstGeom>
        </p:spPr>
        <p:txBody>
          <a:bodyPr vert="horz" lIns="91440" tIns="45720" rIns="91440" bIns="45720" rtlCol="0">
            <a:noAutofit/>
          </a:bodyPr>
          <a:lstStyle/>
          <a:p>
            <a:pPr marL="342900" indent="-342900">
              <a:spcBef>
                <a:spcPct val="20000"/>
              </a:spcBef>
              <a:buFont typeface="Arial" pitchFamily="34" charset="0"/>
              <a:buChar char="•"/>
              <a:defRPr/>
            </a:pPr>
            <a:r>
              <a:rPr lang="en-US" sz="2400" dirty="0"/>
              <a:t>You can give default values to parameters</a:t>
            </a:r>
          </a:p>
        </p:txBody>
      </p:sp>
      <p:sp>
        <p:nvSpPr>
          <p:cNvPr id="10" name="Rectangle 9"/>
          <p:cNvSpPr/>
          <p:nvPr/>
        </p:nvSpPr>
        <p:spPr>
          <a:xfrm>
            <a:off x="900112" y="5027477"/>
            <a:ext cx="7772400" cy="1938992"/>
          </a:xfrm>
          <a:prstGeom prst="rect">
            <a:avLst/>
          </a:prstGeom>
        </p:spPr>
        <p:txBody>
          <a:bodyPr wrap="square">
            <a:spAutoFit/>
          </a:bodyPr>
          <a:lstStyle/>
          <a:p>
            <a:r>
              <a:rPr lang="en-US" sz="2000" b="1" dirty="0">
                <a:solidFill>
                  <a:srgbClr val="0000FF"/>
                </a:solidFill>
                <a:highlight>
                  <a:srgbClr val="FFFFFF"/>
                </a:highlight>
                <a:latin typeface="Courier New"/>
              </a:rPr>
              <a:t>def</a:t>
            </a:r>
            <a:r>
              <a:rPr lang="en-US" sz="2000" b="1" dirty="0">
                <a:solidFill>
                  <a:srgbClr val="000000"/>
                </a:solidFill>
                <a:highlight>
                  <a:srgbClr val="FFFFFF"/>
                </a:highlight>
                <a:latin typeface="Courier New"/>
              </a:rPr>
              <a:t> </a:t>
            </a:r>
            <a:r>
              <a:rPr lang="en-US" sz="2000" b="1" dirty="0" err="1">
                <a:solidFill>
                  <a:srgbClr val="FF00FF"/>
                </a:solidFill>
                <a:highlight>
                  <a:srgbClr val="FFFFFF"/>
                </a:highlight>
                <a:latin typeface="Courier New"/>
              </a:rPr>
              <a:t>my_print</a:t>
            </a:r>
            <a:r>
              <a:rPr lang="en-US" sz="2000" b="1" dirty="0">
                <a:solidFill>
                  <a:srgbClr val="000080"/>
                </a:solidFill>
                <a:highlight>
                  <a:srgbClr val="FFFFFF"/>
                </a:highlight>
                <a:latin typeface="Courier New"/>
              </a:rPr>
              <a:t>(</a:t>
            </a:r>
            <a:r>
              <a:rPr lang="en-US" sz="2000" b="1" dirty="0">
                <a:solidFill>
                  <a:srgbClr val="000000"/>
                </a:solidFill>
                <a:highlight>
                  <a:srgbClr val="FFFFFF"/>
                </a:highlight>
                <a:latin typeface="Courier New"/>
              </a:rPr>
              <a:t>message</a:t>
            </a:r>
            <a:r>
              <a:rPr lang="en-US" sz="2000" b="1" dirty="0">
                <a:solidFill>
                  <a:srgbClr val="000080"/>
                </a:solidFill>
                <a:highlight>
                  <a:srgbClr val="FFFFFF"/>
                </a:highlight>
                <a:latin typeface="Courier New"/>
              </a:rPr>
              <a:t>=</a:t>
            </a:r>
            <a:r>
              <a:rPr lang="en-US" sz="2000" b="1" dirty="0">
                <a:solidFill>
                  <a:srgbClr val="808080"/>
                </a:solidFill>
                <a:highlight>
                  <a:srgbClr val="FFFFFF"/>
                </a:highlight>
                <a:latin typeface="Courier New"/>
              </a:rPr>
              <a:t>"my default message"</a:t>
            </a:r>
            <a:r>
              <a:rPr lang="en-US" sz="2000" b="1" dirty="0">
                <a:solidFill>
                  <a:srgbClr val="000080"/>
                </a:solidFill>
                <a:highlight>
                  <a:srgbClr val="FFFFFF"/>
                </a:highlight>
                <a:latin typeface="Courier New"/>
              </a:rPr>
              <a:t>):</a:t>
            </a:r>
            <a:r>
              <a:rPr lang="en-US" sz="2000" b="1" dirty="0">
                <a:solidFill>
                  <a:srgbClr val="000000"/>
                </a:solidFill>
                <a:highlight>
                  <a:srgbClr val="FFFFFF"/>
                </a:highlight>
                <a:latin typeface="Courier New"/>
              </a:rPr>
              <a:t>	</a:t>
            </a:r>
          </a:p>
          <a:p>
            <a:r>
              <a:rPr lang="en-US" sz="2000" b="1" dirty="0">
                <a:solidFill>
                  <a:srgbClr val="000000"/>
                </a:solidFill>
                <a:highlight>
                  <a:srgbClr val="FFFFFF"/>
                </a:highlight>
                <a:latin typeface="Courier New"/>
              </a:rPr>
              <a:t>	</a:t>
            </a:r>
            <a:r>
              <a:rPr lang="en-US" sz="2000" b="1" dirty="0">
                <a:solidFill>
                  <a:srgbClr val="0000FF"/>
                </a:solidFill>
                <a:highlight>
                  <a:srgbClr val="FFFFFF"/>
                </a:highlight>
                <a:latin typeface="Courier New"/>
              </a:rPr>
              <a:t>print</a:t>
            </a:r>
            <a:r>
              <a:rPr lang="en-US" sz="2000" b="1" dirty="0">
                <a:solidFill>
                  <a:srgbClr val="000000"/>
                </a:solidFill>
                <a:highlight>
                  <a:srgbClr val="FFFFFF"/>
                </a:highlight>
                <a:latin typeface="Courier New"/>
              </a:rPr>
              <a:t> (message)</a:t>
            </a:r>
          </a:p>
          <a:p>
            <a:endParaRPr lang="en-US" sz="2000" b="1" dirty="0">
              <a:solidFill>
                <a:srgbClr val="000000"/>
              </a:solidFill>
              <a:highlight>
                <a:srgbClr val="FFFFFF"/>
              </a:highlight>
              <a:latin typeface="Courier New"/>
            </a:endParaRPr>
          </a:p>
          <a:p>
            <a:r>
              <a:rPr lang="en-US" sz="2000" dirty="0" err="1">
                <a:solidFill>
                  <a:srgbClr val="000000"/>
                </a:solidFill>
                <a:highlight>
                  <a:srgbClr val="FFFFFF"/>
                </a:highlight>
                <a:latin typeface="Courier New"/>
              </a:rPr>
              <a:t>my_print</a:t>
            </a:r>
            <a:r>
              <a:rPr lang="en-US" sz="2000" b="1" dirty="0">
                <a:solidFill>
                  <a:srgbClr val="000080"/>
                </a:solidFill>
                <a:highlight>
                  <a:srgbClr val="FFFFFF"/>
                </a:highlight>
                <a:latin typeface="Courier New"/>
              </a:rPr>
              <a:t>(</a:t>
            </a:r>
            <a:r>
              <a:rPr lang="en-US" sz="2000" b="1" dirty="0">
                <a:solidFill>
                  <a:srgbClr val="808080"/>
                </a:solidFill>
                <a:highlight>
                  <a:srgbClr val="FFFFFF"/>
                </a:highlight>
                <a:latin typeface="Courier New"/>
              </a:rPr>
              <a:t>"hello"</a:t>
            </a:r>
            <a:r>
              <a:rPr lang="en-US" sz="2000" b="1" dirty="0">
                <a:solidFill>
                  <a:srgbClr val="000080"/>
                </a:solidFill>
                <a:highlight>
                  <a:srgbClr val="FFFFFF"/>
                </a:highlight>
                <a:latin typeface="Courier New"/>
              </a:rPr>
              <a:t>)</a:t>
            </a:r>
            <a:r>
              <a:rPr lang="en-US" sz="2000" b="1" dirty="0">
                <a:solidFill>
                  <a:srgbClr val="000000"/>
                </a:solidFill>
                <a:highlight>
                  <a:srgbClr val="FFFFFF"/>
                </a:highlight>
                <a:latin typeface="Courier New"/>
              </a:rPr>
              <a:t> </a:t>
            </a:r>
            <a:r>
              <a:rPr lang="en-US" sz="2000" b="1" dirty="0">
                <a:solidFill>
                  <a:srgbClr val="008000"/>
                </a:solidFill>
                <a:highlight>
                  <a:srgbClr val="FFFFFF"/>
                </a:highlight>
                <a:latin typeface="Courier New"/>
              </a:rPr>
              <a:t># prints 'hello'</a:t>
            </a:r>
            <a:endParaRPr lang="en-US" sz="2000" b="1" dirty="0">
              <a:solidFill>
                <a:srgbClr val="000000"/>
              </a:solidFill>
              <a:highlight>
                <a:srgbClr val="FFFFFF"/>
              </a:highlight>
              <a:latin typeface="Courier New"/>
            </a:endParaRPr>
          </a:p>
          <a:p>
            <a:r>
              <a:rPr lang="en-US" sz="2000" dirty="0" err="1">
                <a:solidFill>
                  <a:srgbClr val="000000"/>
                </a:solidFill>
                <a:highlight>
                  <a:srgbClr val="FFFFFF"/>
                </a:highlight>
                <a:latin typeface="Courier New"/>
              </a:rPr>
              <a:t>my_print</a:t>
            </a:r>
            <a:r>
              <a:rPr lang="en-US" sz="2000" b="1" dirty="0">
                <a:solidFill>
                  <a:srgbClr val="000080"/>
                </a:solidFill>
                <a:highlight>
                  <a:srgbClr val="FFFFFF"/>
                </a:highlight>
                <a:latin typeface="Courier New"/>
              </a:rPr>
              <a:t>()</a:t>
            </a:r>
            <a:r>
              <a:rPr lang="en-US" sz="2000" b="1" dirty="0">
                <a:solidFill>
                  <a:srgbClr val="000000"/>
                </a:solidFill>
                <a:highlight>
                  <a:srgbClr val="FFFFFF"/>
                </a:highlight>
                <a:latin typeface="Courier New"/>
              </a:rPr>
              <a:t> </a:t>
            </a:r>
            <a:r>
              <a:rPr lang="en-US" sz="2000" b="1" dirty="0">
                <a:solidFill>
                  <a:srgbClr val="008000"/>
                </a:solidFill>
                <a:highlight>
                  <a:srgbClr val="FFFFFF"/>
                </a:highlight>
                <a:latin typeface="Courier New"/>
              </a:rPr>
              <a:t># prints 'my default message‘</a:t>
            </a:r>
            <a:endParaRPr lang="en-US" sz="2000" b="1" dirty="0">
              <a:solidFill>
                <a:srgbClr val="000000"/>
              </a:solidFill>
              <a:highlight>
                <a:srgbClr val="FFFFFF"/>
              </a:highlight>
              <a:latin typeface="Courier New"/>
            </a:endParaRPr>
          </a:p>
          <a:p>
            <a:endParaRPr lang="en-US" sz="2000" dirty="0">
              <a:solidFill>
                <a:srgbClr val="000000"/>
              </a:solidFill>
              <a:highlight>
                <a:srgbClr val="FFFFFF"/>
              </a:highlight>
              <a:latin typeface="Courier New"/>
            </a:endParaRPr>
          </a:p>
        </p:txBody>
      </p:sp>
      <p:sp>
        <p:nvSpPr>
          <p:cNvPr id="8" name="Date Placeholder 7">
            <a:extLst>
              <a:ext uri="{FF2B5EF4-FFF2-40B4-BE49-F238E27FC236}">
                <a16:creationId xmlns:a16="http://schemas.microsoft.com/office/drawing/2014/main" id="{5D1ECAD0-624D-AD43-A22C-565809C6BC8E}"/>
              </a:ext>
            </a:extLst>
          </p:cNvPr>
          <p:cNvSpPr>
            <a:spLocks noGrp="1"/>
          </p:cNvSpPr>
          <p:nvPr>
            <p:ph type="dt" sz="half" idx="10"/>
          </p:nvPr>
        </p:nvSpPr>
        <p:spPr/>
        <p:txBody>
          <a:bodyPr/>
          <a:lstStyle/>
          <a:p>
            <a:r>
              <a:rPr lang="en-US"/>
              <a:t>First Semester 2021-2022</a:t>
            </a:r>
            <a:endParaRPr lang="en-US" dirty="0"/>
          </a:p>
        </p:txBody>
      </p:sp>
      <p:sp>
        <p:nvSpPr>
          <p:cNvPr id="9" name="Footer Placeholder 8">
            <a:extLst>
              <a:ext uri="{FF2B5EF4-FFF2-40B4-BE49-F238E27FC236}">
                <a16:creationId xmlns:a16="http://schemas.microsoft.com/office/drawing/2014/main" id="{E0C78947-2995-FA42-94C8-DD5B65C193EF}"/>
              </a:ext>
            </a:extLst>
          </p:cNvPr>
          <p:cNvSpPr>
            <a:spLocks noGrp="1"/>
          </p:cNvSpPr>
          <p:nvPr>
            <p:ph type="ftr" sz="quarter" idx="11"/>
          </p:nvPr>
        </p:nvSpPr>
        <p:spPr/>
        <p:txBody>
          <a:bodyPr/>
          <a:lstStyle/>
          <a:p>
            <a:r>
              <a:rPr lang="en-US"/>
              <a:t>Dr. Malak Abdullah</a:t>
            </a:r>
            <a:endParaRPr lang="en-US" dirty="0"/>
          </a:p>
        </p:txBody>
      </p:sp>
      <p:sp>
        <p:nvSpPr>
          <p:cNvPr id="11" name="Slide Number Placeholder 10">
            <a:extLst>
              <a:ext uri="{FF2B5EF4-FFF2-40B4-BE49-F238E27FC236}">
                <a16:creationId xmlns:a16="http://schemas.microsoft.com/office/drawing/2014/main" id="{78A2E474-D44B-F149-B96A-3835EE73B87B}"/>
              </a:ext>
            </a:extLst>
          </p:cNvPr>
          <p:cNvSpPr>
            <a:spLocks noGrp="1"/>
          </p:cNvSpPr>
          <p:nvPr>
            <p:ph type="sldNum" sz="quarter" idx="12"/>
          </p:nvPr>
        </p:nvSpPr>
        <p:spPr/>
        <p:txBody>
          <a:bodyPr/>
          <a:lstStyle/>
          <a:p>
            <a:fld id="{D8C2E80E-A818-EA4B-839C-9030708D7285}" type="slidenum">
              <a:rPr lang="en-US" smtClean="0"/>
              <a:t>81</a:t>
            </a:fld>
            <a:endParaRPr lang="en-US" dirty="0"/>
          </a:p>
        </p:txBody>
      </p:sp>
    </p:spTree>
    <p:extLst>
      <p:ext uri="{BB962C8B-B14F-4D97-AF65-F5344CB8AC3E}">
        <p14:creationId xmlns:p14="http://schemas.microsoft.com/office/powerpoint/2010/main" val="33922881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61BB8-6C5E-2B4E-83D4-0CCDF5281B2F}"/>
              </a:ext>
            </a:extLst>
          </p:cNvPr>
          <p:cNvSpPr>
            <a:spLocks noGrp="1"/>
          </p:cNvSpPr>
          <p:nvPr>
            <p:ph type="title"/>
          </p:nvPr>
        </p:nvSpPr>
        <p:spPr/>
        <p:txBody>
          <a:bodyPr/>
          <a:lstStyle/>
          <a:p>
            <a:r>
              <a:rPr lang="en-US" dirty="0"/>
              <a:t>Self - reading </a:t>
            </a:r>
            <a:r>
              <a:rPr lang="en-US" dirty="0">
                <a:sym typeface="Wingdings" pitchFamily="2" charset="2"/>
              </a:rPr>
              <a:t></a:t>
            </a:r>
            <a:endParaRPr lang="en-US" dirty="0"/>
          </a:p>
        </p:txBody>
      </p:sp>
      <p:sp>
        <p:nvSpPr>
          <p:cNvPr id="3" name="Content Placeholder 2">
            <a:extLst>
              <a:ext uri="{FF2B5EF4-FFF2-40B4-BE49-F238E27FC236}">
                <a16:creationId xmlns:a16="http://schemas.microsoft.com/office/drawing/2014/main" id="{9B965C48-3432-5647-A7AF-936E22259051}"/>
              </a:ext>
            </a:extLst>
          </p:cNvPr>
          <p:cNvSpPr>
            <a:spLocks noGrp="1"/>
          </p:cNvSpPr>
          <p:nvPr>
            <p:ph idx="1"/>
          </p:nvPr>
        </p:nvSpPr>
        <p:spPr/>
        <p:txBody>
          <a:bodyPr/>
          <a:lstStyle/>
          <a:p>
            <a:r>
              <a:rPr lang="en-US" dirty="0"/>
              <a:t>https://</a:t>
            </a:r>
            <a:r>
              <a:rPr lang="en-US" dirty="0" err="1"/>
              <a:t>www.youtube.com</a:t>
            </a:r>
            <a:r>
              <a:rPr lang="en-US" dirty="0"/>
              <a:t>/</a:t>
            </a:r>
            <a:r>
              <a:rPr lang="en-US" dirty="0" err="1"/>
              <a:t>watch?v</a:t>
            </a:r>
            <a:r>
              <a:rPr lang="en-US" dirty="0"/>
              <a:t>=cKlnR-CB3tk</a:t>
            </a:r>
          </a:p>
        </p:txBody>
      </p:sp>
      <p:sp>
        <p:nvSpPr>
          <p:cNvPr id="4" name="Date Placeholder 3">
            <a:extLst>
              <a:ext uri="{FF2B5EF4-FFF2-40B4-BE49-F238E27FC236}">
                <a16:creationId xmlns:a16="http://schemas.microsoft.com/office/drawing/2014/main" id="{C72864F2-999F-D744-879D-1F8B7ECFF83A}"/>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486E4510-1BD7-9B4A-BF80-DFACA54D7684}"/>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F60DE3CD-ADC4-284D-AFBD-EC136AD75EA7}"/>
              </a:ext>
            </a:extLst>
          </p:cNvPr>
          <p:cNvSpPr>
            <a:spLocks noGrp="1"/>
          </p:cNvSpPr>
          <p:nvPr>
            <p:ph type="sldNum" sz="quarter" idx="12"/>
          </p:nvPr>
        </p:nvSpPr>
        <p:spPr/>
        <p:txBody>
          <a:bodyPr/>
          <a:lstStyle/>
          <a:p>
            <a:fld id="{D8C2E80E-A818-EA4B-839C-9030708D7285}" type="slidenum">
              <a:rPr lang="en-US" smtClean="0"/>
              <a:t>82</a:t>
            </a:fld>
            <a:endParaRPr lang="en-US" dirty="0"/>
          </a:p>
        </p:txBody>
      </p:sp>
    </p:spTree>
    <p:extLst>
      <p:ext uri="{BB962C8B-B14F-4D97-AF65-F5344CB8AC3E}">
        <p14:creationId xmlns:p14="http://schemas.microsoft.com/office/powerpoint/2010/main" val="28560839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- 2</a:t>
            </a:r>
          </a:p>
        </p:txBody>
      </p:sp>
      <p:sp>
        <p:nvSpPr>
          <p:cNvPr id="3" name="Content Placeholder 2"/>
          <p:cNvSpPr>
            <a:spLocks noGrp="1"/>
          </p:cNvSpPr>
          <p:nvPr>
            <p:ph idx="1"/>
          </p:nvPr>
        </p:nvSpPr>
        <p:spPr>
          <a:xfrm>
            <a:off x="495300" y="1766888"/>
            <a:ext cx="8229600" cy="457199"/>
          </a:xfrm>
        </p:spPr>
        <p:txBody>
          <a:bodyPr>
            <a:noAutofit/>
          </a:bodyPr>
          <a:lstStyle/>
          <a:p>
            <a:r>
              <a:rPr lang="en-US" sz="2400" dirty="0"/>
              <a:t>Sometimes it is useful to specify arguments by name</a:t>
            </a:r>
            <a:endParaRPr lang="en-US" sz="2400" i="1" dirty="0"/>
          </a:p>
        </p:txBody>
      </p:sp>
      <p:sp>
        <p:nvSpPr>
          <p:cNvPr id="9" name="Rectangle 8"/>
          <p:cNvSpPr/>
          <p:nvPr/>
        </p:nvSpPr>
        <p:spPr>
          <a:xfrm>
            <a:off x="571500" y="2376487"/>
            <a:ext cx="7772400" cy="2677656"/>
          </a:xfrm>
          <a:prstGeom prst="rect">
            <a:avLst/>
          </a:prstGeom>
        </p:spPr>
        <p:txBody>
          <a:bodyPr wrap="square">
            <a:spAutoFit/>
          </a:bodyPr>
          <a:lstStyle/>
          <a:p>
            <a:r>
              <a:rPr lang="en-US" sz="2400" b="1" dirty="0">
                <a:solidFill>
                  <a:srgbClr val="0000FF"/>
                </a:solidFill>
                <a:highlight>
                  <a:srgbClr val="FFFFFF"/>
                </a:highlight>
                <a:latin typeface="Courier New"/>
              </a:rPr>
              <a:t>def</a:t>
            </a:r>
            <a:r>
              <a:rPr lang="en-US" sz="2400" b="1" dirty="0">
                <a:solidFill>
                  <a:srgbClr val="000000"/>
                </a:solidFill>
                <a:highlight>
                  <a:srgbClr val="FFFFFF"/>
                </a:highlight>
                <a:latin typeface="Courier New"/>
              </a:rPr>
              <a:t> </a:t>
            </a:r>
            <a:r>
              <a:rPr lang="en-US" sz="2400" b="1" dirty="0">
                <a:solidFill>
                  <a:srgbClr val="FF00FF"/>
                </a:solidFill>
                <a:highlight>
                  <a:srgbClr val="FFFFFF"/>
                </a:highlight>
                <a:latin typeface="Courier New"/>
              </a:rPr>
              <a:t>subtract</a:t>
            </a:r>
            <a:r>
              <a:rPr lang="en-US" sz="2400" b="1" dirty="0">
                <a:solidFill>
                  <a:srgbClr val="000080"/>
                </a:solidFill>
                <a:highlight>
                  <a:srgbClr val="FFFFFF"/>
                </a:highlight>
                <a:latin typeface="Courier New"/>
              </a:rPr>
              <a:t>(</a:t>
            </a:r>
            <a:r>
              <a:rPr lang="en-US" sz="2400" b="1" dirty="0">
                <a:solidFill>
                  <a:srgbClr val="000000"/>
                </a:solidFill>
                <a:highlight>
                  <a:srgbClr val="FFFFFF"/>
                </a:highlight>
                <a:latin typeface="Courier New"/>
              </a:rPr>
              <a:t>a</a:t>
            </a:r>
            <a:r>
              <a:rPr lang="en-US" sz="2400" b="1" dirty="0">
                <a:solidFill>
                  <a:srgbClr val="000080"/>
                </a:solidFill>
                <a:highlight>
                  <a:srgbClr val="FFFFFF"/>
                </a:highlight>
                <a:latin typeface="Courier New"/>
              </a:rPr>
              <a:t>=</a:t>
            </a:r>
            <a:r>
              <a:rPr lang="en-US" sz="2400" b="1" dirty="0">
                <a:solidFill>
                  <a:srgbClr val="FF0000"/>
                </a:solidFill>
                <a:highlight>
                  <a:srgbClr val="FFFFFF"/>
                </a:highlight>
                <a:latin typeface="Courier New"/>
              </a:rPr>
              <a:t>0</a:t>
            </a:r>
            <a:r>
              <a:rPr lang="en-US" sz="2400" b="1" dirty="0">
                <a:solidFill>
                  <a:srgbClr val="000080"/>
                </a:solidFill>
                <a:highlight>
                  <a:srgbClr val="FFFFFF"/>
                </a:highlight>
                <a:latin typeface="Courier New"/>
              </a:rPr>
              <a:t>,</a:t>
            </a:r>
            <a:r>
              <a:rPr lang="en-US" sz="2400" b="1" dirty="0">
                <a:solidFill>
                  <a:srgbClr val="000000"/>
                </a:solidFill>
                <a:highlight>
                  <a:srgbClr val="FFFFFF"/>
                </a:highlight>
                <a:latin typeface="Courier New"/>
              </a:rPr>
              <a:t> b</a:t>
            </a:r>
            <a:r>
              <a:rPr lang="en-US" sz="2400" b="1" dirty="0">
                <a:solidFill>
                  <a:srgbClr val="000080"/>
                </a:solidFill>
                <a:highlight>
                  <a:srgbClr val="FFFFFF"/>
                </a:highlight>
                <a:latin typeface="Courier New"/>
              </a:rPr>
              <a:t>=</a:t>
            </a:r>
            <a:r>
              <a:rPr lang="en-US" sz="2400" b="1" dirty="0">
                <a:solidFill>
                  <a:srgbClr val="FF0000"/>
                </a:solidFill>
                <a:highlight>
                  <a:srgbClr val="FFFFFF"/>
                </a:highlight>
                <a:latin typeface="Courier New"/>
              </a:rPr>
              <a:t>0</a:t>
            </a:r>
            <a:r>
              <a:rPr lang="en-US" sz="2400" b="1" dirty="0">
                <a:solidFill>
                  <a:srgbClr val="000080"/>
                </a:solidFill>
                <a:highlight>
                  <a:srgbClr val="FFFFFF"/>
                </a:highlight>
                <a:latin typeface="Courier New"/>
              </a:rPr>
              <a:t>):</a:t>
            </a:r>
            <a:r>
              <a:rPr lang="en-US" sz="2400" b="1" dirty="0">
                <a:solidFill>
                  <a:srgbClr val="000000"/>
                </a:solidFill>
                <a:highlight>
                  <a:srgbClr val="FFFFFF"/>
                </a:highlight>
                <a:latin typeface="Courier New"/>
              </a:rPr>
              <a:t>	</a:t>
            </a:r>
          </a:p>
          <a:p>
            <a:r>
              <a:rPr lang="en-US" sz="2400" b="1" dirty="0">
                <a:solidFill>
                  <a:srgbClr val="000000"/>
                </a:solidFill>
                <a:highlight>
                  <a:srgbClr val="FFFFFF"/>
                </a:highlight>
                <a:latin typeface="Courier New"/>
              </a:rPr>
              <a:t>	</a:t>
            </a:r>
            <a:r>
              <a:rPr lang="en-US" sz="2400" b="1" dirty="0">
                <a:solidFill>
                  <a:srgbClr val="0000FF"/>
                </a:solidFill>
                <a:highlight>
                  <a:srgbClr val="FFFFFF"/>
                </a:highlight>
                <a:latin typeface="Courier New"/>
              </a:rPr>
              <a:t>return</a:t>
            </a:r>
            <a:r>
              <a:rPr lang="en-US" sz="2400" b="1" dirty="0">
                <a:solidFill>
                  <a:srgbClr val="000000"/>
                </a:solidFill>
                <a:highlight>
                  <a:srgbClr val="FFFFFF"/>
                </a:highlight>
                <a:latin typeface="Courier New"/>
              </a:rPr>
              <a:t> a </a:t>
            </a:r>
            <a:r>
              <a:rPr lang="en-US" sz="2400" b="1" dirty="0">
                <a:solidFill>
                  <a:srgbClr val="000080"/>
                </a:solidFill>
                <a:highlight>
                  <a:srgbClr val="FFFFFF"/>
                </a:highlight>
                <a:latin typeface="Courier New"/>
              </a:rPr>
              <a:t>–</a:t>
            </a:r>
            <a:r>
              <a:rPr lang="en-US" sz="2400" b="1" dirty="0">
                <a:solidFill>
                  <a:srgbClr val="000000"/>
                </a:solidFill>
                <a:highlight>
                  <a:srgbClr val="FFFFFF"/>
                </a:highlight>
                <a:latin typeface="Courier New"/>
              </a:rPr>
              <a:t> b</a:t>
            </a:r>
          </a:p>
          <a:p>
            <a:endParaRPr lang="en-US" sz="2400" b="1" dirty="0">
              <a:solidFill>
                <a:srgbClr val="000000"/>
              </a:solidFill>
              <a:highlight>
                <a:srgbClr val="FFFFFF"/>
              </a:highlight>
              <a:latin typeface="Courier New"/>
            </a:endParaRPr>
          </a:p>
          <a:p>
            <a:r>
              <a:rPr lang="en-US" sz="2400" dirty="0">
                <a:solidFill>
                  <a:srgbClr val="000000"/>
                </a:solidFill>
                <a:highlight>
                  <a:srgbClr val="FFFFFF"/>
                </a:highlight>
                <a:latin typeface="Courier New"/>
              </a:rPr>
              <a:t>subtract</a:t>
            </a:r>
            <a:r>
              <a:rPr lang="en-US" sz="2400" b="1" dirty="0">
                <a:solidFill>
                  <a:srgbClr val="000080"/>
                </a:solidFill>
                <a:highlight>
                  <a:srgbClr val="FFFFFF"/>
                </a:highlight>
                <a:latin typeface="Courier New"/>
              </a:rPr>
              <a:t>(</a:t>
            </a:r>
            <a:r>
              <a:rPr lang="en-US" sz="2400" b="1" dirty="0">
                <a:solidFill>
                  <a:srgbClr val="FF0000"/>
                </a:solidFill>
                <a:highlight>
                  <a:srgbClr val="FFFFFF"/>
                </a:highlight>
                <a:latin typeface="Courier New"/>
              </a:rPr>
              <a:t>10</a:t>
            </a:r>
            <a:r>
              <a:rPr lang="en-US" sz="2400" b="1" dirty="0">
                <a:solidFill>
                  <a:srgbClr val="000080"/>
                </a:solidFill>
                <a:highlight>
                  <a:srgbClr val="FFFFFF"/>
                </a:highlight>
                <a:latin typeface="Courier New"/>
              </a:rPr>
              <a:t>,</a:t>
            </a:r>
            <a:r>
              <a:rPr lang="en-US" sz="2400" b="1" dirty="0">
                <a:solidFill>
                  <a:srgbClr val="000000"/>
                </a:solidFill>
                <a:highlight>
                  <a:srgbClr val="FFFFFF"/>
                </a:highlight>
                <a:latin typeface="Courier New"/>
              </a:rPr>
              <a:t> </a:t>
            </a:r>
            <a:r>
              <a:rPr lang="en-US" sz="2400" b="1" dirty="0">
                <a:solidFill>
                  <a:srgbClr val="FF0000"/>
                </a:solidFill>
                <a:highlight>
                  <a:srgbClr val="FFFFFF"/>
                </a:highlight>
                <a:latin typeface="Courier New"/>
              </a:rPr>
              <a:t>5</a:t>
            </a:r>
            <a:r>
              <a:rPr lang="en-US" sz="2400" b="1" dirty="0">
                <a:solidFill>
                  <a:srgbClr val="000080"/>
                </a:solidFill>
                <a:highlight>
                  <a:srgbClr val="FFFFFF"/>
                </a:highlight>
                <a:latin typeface="Courier New"/>
              </a:rPr>
              <a:t>)</a:t>
            </a:r>
            <a:r>
              <a:rPr lang="en-US" sz="2400" b="1" dirty="0">
                <a:solidFill>
                  <a:srgbClr val="000000"/>
                </a:solidFill>
                <a:highlight>
                  <a:srgbClr val="FFFFFF"/>
                </a:highlight>
                <a:latin typeface="Courier New"/>
              </a:rPr>
              <a:t> </a:t>
            </a:r>
            <a:r>
              <a:rPr lang="en-US" sz="2400" b="1" dirty="0">
                <a:solidFill>
                  <a:srgbClr val="008000"/>
                </a:solidFill>
                <a:highlight>
                  <a:srgbClr val="FFFFFF"/>
                </a:highlight>
                <a:latin typeface="Courier New"/>
              </a:rPr>
              <a:t># returns 5</a:t>
            </a:r>
            <a:endParaRPr lang="en-US" sz="2400" b="1" dirty="0">
              <a:solidFill>
                <a:srgbClr val="000000"/>
              </a:solidFill>
              <a:highlight>
                <a:srgbClr val="FFFFFF"/>
              </a:highlight>
              <a:latin typeface="Courier New"/>
            </a:endParaRPr>
          </a:p>
          <a:p>
            <a:r>
              <a:rPr lang="en-US" sz="2400" dirty="0">
                <a:solidFill>
                  <a:srgbClr val="000000"/>
                </a:solidFill>
                <a:highlight>
                  <a:srgbClr val="FFFFFF"/>
                </a:highlight>
                <a:latin typeface="Courier New"/>
              </a:rPr>
              <a:t>subtract</a:t>
            </a:r>
            <a:r>
              <a:rPr lang="en-US" sz="2400" b="1" dirty="0">
                <a:solidFill>
                  <a:srgbClr val="000080"/>
                </a:solidFill>
                <a:highlight>
                  <a:srgbClr val="FFFFFF"/>
                </a:highlight>
                <a:latin typeface="Courier New"/>
              </a:rPr>
              <a:t>(</a:t>
            </a:r>
            <a:r>
              <a:rPr lang="en-US" sz="2400" b="1" dirty="0">
                <a:solidFill>
                  <a:srgbClr val="FF0000"/>
                </a:solidFill>
                <a:highlight>
                  <a:srgbClr val="FFFFFF"/>
                </a:highlight>
                <a:latin typeface="Courier New"/>
              </a:rPr>
              <a:t>0</a:t>
            </a:r>
            <a:r>
              <a:rPr lang="en-US" sz="2400" b="1" dirty="0">
                <a:solidFill>
                  <a:srgbClr val="000080"/>
                </a:solidFill>
                <a:highlight>
                  <a:srgbClr val="FFFFFF"/>
                </a:highlight>
                <a:latin typeface="Courier New"/>
              </a:rPr>
              <a:t>,</a:t>
            </a:r>
            <a:r>
              <a:rPr lang="en-US" sz="2400" b="1" dirty="0">
                <a:solidFill>
                  <a:srgbClr val="000000"/>
                </a:solidFill>
                <a:highlight>
                  <a:srgbClr val="FFFFFF"/>
                </a:highlight>
                <a:latin typeface="Courier New"/>
              </a:rPr>
              <a:t> </a:t>
            </a:r>
            <a:r>
              <a:rPr lang="en-US" sz="2400" b="1" dirty="0">
                <a:solidFill>
                  <a:srgbClr val="FF0000"/>
                </a:solidFill>
                <a:highlight>
                  <a:srgbClr val="FFFFFF"/>
                </a:highlight>
                <a:latin typeface="Courier New"/>
              </a:rPr>
              <a:t>5</a:t>
            </a:r>
            <a:r>
              <a:rPr lang="en-US" sz="2400" b="1" dirty="0">
                <a:solidFill>
                  <a:srgbClr val="000080"/>
                </a:solidFill>
                <a:highlight>
                  <a:srgbClr val="FFFFFF"/>
                </a:highlight>
                <a:latin typeface="Courier New"/>
              </a:rPr>
              <a:t>)</a:t>
            </a:r>
            <a:r>
              <a:rPr lang="en-US" sz="2400" b="1" dirty="0">
                <a:solidFill>
                  <a:srgbClr val="000000"/>
                </a:solidFill>
                <a:highlight>
                  <a:srgbClr val="FFFFFF"/>
                </a:highlight>
                <a:latin typeface="Courier New"/>
              </a:rPr>
              <a:t> </a:t>
            </a:r>
            <a:r>
              <a:rPr lang="en-US" sz="2400" b="1" dirty="0">
                <a:solidFill>
                  <a:srgbClr val="008000"/>
                </a:solidFill>
                <a:highlight>
                  <a:srgbClr val="FFFFFF"/>
                </a:highlight>
                <a:latin typeface="Courier New"/>
              </a:rPr>
              <a:t># returns -5</a:t>
            </a:r>
            <a:endParaRPr lang="en-US" sz="2400" b="1" dirty="0">
              <a:solidFill>
                <a:srgbClr val="000000"/>
              </a:solidFill>
              <a:highlight>
                <a:srgbClr val="FFFFFF"/>
              </a:highlight>
              <a:latin typeface="Courier New"/>
            </a:endParaRPr>
          </a:p>
          <a:p>
            <a:r>
              <a:rPr lang="en-US" sz="2400" dirty="0">
                <a:solidFill>
                  <a:srgbClr val="000000"/>
                </a:solidFill>
                <a:highlight>
                  <a:srgbClr val="FFFFFF"/>
                </a:highlight>
                <a:latin typeface="Courier New"/>
              </a:rPr>
              <a:t>subtract</a:t>
            </a:r>
            <a:r>
              <a:rPr lang="en-US" sz="2400" b="1" dirty="0">
                <a:solidFill>
                  <a:srgbClr val="000080"/>
                </a:solidFill>
                <a:highlight>
                  <a:srgbClr val="FFFFFF"/>
                </a:highlight>
                <a:latin typeface="Courier New"/>
              </a:rPr>
              <a:t>(</a:t>
            </a:r>
            <a:r>
              <a:rPr lang="en-US" sz="2400" b="1" dirty="0">
                <a:solidFill>
                  <a:srgbClr val="000000"/>
                </a:solidFill>
                <a:highlight>
                  <a:srgbClr val="FFFFFF"/>
                </a:highlight>
                <a:latin typeface="Courier New"/>
              </a:rPr>
              <a:t>b </a:t>
            </a:r>
            <a:r>
              <a:rPr lang="en-US" sz="2400" b="1" dirty="0">
                <a:solidFill>
                  <a:srgbClr val="000080"/>
                </a:solidFill>
                <a:highlight>
                  <a:srgbClr val="FFFFFF"/>
                </a:highlight>
                <a:latin typeface="Courier New"/>
              </a:rPr>
              <a:t>=</a:t>
            </a:r>
            <a:r>
              <a:rPr lang="en-US" sz="2400" b="1" dirty="0">
                <a:solidFill>
                  <a:srgbClr val="000000"/>
                </a:solidFill>
                <a:highlight>
                  <a:srgbClr val="FFFFFF"/>
                </a:highlight>
                <a:latin typeface="Courier New"/>
              </a:rPr>
              <a:t> </a:t>
            </a:r>
            <a:r>
              <a:rPr lang="en-US" sz="2400" b="1" dirty="0">
                <a:solidFill>
                  <a:srgbClr val="FF0000"/>
                </a:solidFill>
                <a:highlight>
                  <a:srgbClr val="FFFFFF"/>
                </a:highlight>
                <a:latin typeface="Courier New"/>
              </a:rPr>
              <a:t>5</a:t>
            </a:r>
            <a:r>
              <a:rPr lang="en-US" sz="2400" b="1" dirty="0">
                <a:solidFill>
                  <a:srgbClr val="000080"/>
                </a:solidFill>
                <a:highlight>
                  <a:srgbClr val="FFFFFF"/>
                </a:highlight>
                <a:latin typeface="Courier New"/>
              </a:rPr>
              <a:t>)</a:t>
            </a:r>
            <a:r>
              <a:rPr lang="en-US" sz="2400" b="1" dirty="0">
                <a:solidFill>
                  <a:srgbClr val="000000"/>
                </a:solidFill>
                <a:highlight>
                  <a:srgbClr val="FFFFFF"/>
                </a:highlight>
                <a:latin typeface="Courier New"/>
              </a:rPr>
              <a:t> </a:t>
            </a:r>
            <a:r>
              <a:rPr lang="en-US" sz="2400" b="1" dirty="0">
                <a:solidFill>
                  <a:srgbClr val="008000"/>
                </a:solidFill>
                <a:highlight>
                  <a:srgbClr val="FFFFFF"/>
                </a:highlight>
                <a:latin typeface="Courier New"/>
              </a:rPr>
              <a:t># same as above</a:t>
            </a:r>
            <a:endParaRPr lang="en-US" sz="2400" b="1" dirty="0">
              <a:solidFill>
                <a:srgbClr val="000000"/>
              </a:solidFill>
              <a:highlight>
                <a:srgbClr val="FFFFFF"/>
              </a:highlight>
              <a:latin typeface="Courier New"/>
            </a:endParaRPr>
          </a:p>
          <a:p>
            <a:r>
              <a:rPr lang="en-US" sz="2400" dirty="0">
                <a:solidFill>
                  <a:srgbClr val="000000"/>
                </a:solidFill>
                <a:highlight>
                  <a:srgbClr val="FFFFFF"/>
                </a:highlight>
                <a:latin typeface="Courier New"/>
              </a:rPr>
              <a:t>subtract</a:t>
            </a:r>
            <a:r>
              <a:rPr lang="en-US" sz="2400" b="1" dirty="0">
                <a:solidFill>
                  <a:srgbClr val="000080"/>
                </a:solidFill>
                <a:highlight>
                  <a:srgbClr val="FFFFFF"/>
                </a:highlight>
                <a:latin typeface="Courier New"/>
              </a:rPr>
              <a:t>(</a:t>
            </a:r>
            <a:r>
              <a:rPr lang="en-US" sz="2400" b="1" dirty="0">
                <a:solidFill>
                  <a:srgbClr val="000000"/>
                </a:solidFill>
                <a:highlight>
                  <a:srgbClr val="FFFFFF"/>
                </a:highlight>
                <a:latin typeface="Courier New"/>
              </a:rPr>
              <a:t>b </a:t>
            </a:r>
            <a:r>
              <a:rPr lang="en-US" sz="2400" b="1" dirty="0">
                <a:solidFill>
                  <a:srgbClr val="000080"/>
                </a:solidFill>
                <a:highlight>
                  <a:srgbClr val="FFFFFF"/>
                </a:highlight>
                <a:latin typeface="Courier New"/>
              </a:rPr>
              <a:t>=</a:t>
            </a:r>
            <a:r>
              <a:rPr lang="en-US" sz="2400" b="1" dirty="0">
                <a:solidFill>
                  <a:srgbClr val="000000"/>
                </a:solidFill>
                <a:highlight>
                  <a:srgbClr val="FFFFFF"/>
                </a:highlight>
                <a:latin typeface="Courier New"/>
              </a:rPr>
              <a:t> </a:t>
            </a:r>
            <a:r>
              <a:rPr lang="en-US" sz="2400" b="1" dirty="0">
                <a:solidFill>
                  <a:srgbClr val="FF0000"/>
                </a:solidFill>
                <a:highlight>
                  <a:srgbClr val="FFFFFF"/>
                </a:highlight>
                <a:latin typeface="Courier New"/>
              </a:rPr>
              <a:t>5</a:t>
            </a:r>
            <a:r>
              <a:rPr lang="en-US" sz="2400" b="1" dirty="0">
                <a:solidFill>
                  <a:srgbClr val="000080"/>
                </a:solidFill>
                <a:highlight>
                  <a:srgbClr val="FFFFFF"/>
                </a:highlight>
                <a:latin typeface="Courier New"/>
              </a:rPr>
              <a:t>,</a:t>
            </a:r>
            <a:r>
              <a:rPr lang="en-US" sz="2400" b="1" dirty="0">
                <a:solidFill>
                  <a:srgbClr val="000000"/>
                </a:solidFill>
                <a:highlight>
                  <a:srgbClr val="FFFFFF"/>
                </a:highlight>
                <a:latin typeface="Courier New"/>
              </a:rPr>
              <a:t> a </a:t>
            </a:r>
            <a:r>
              <a:rPr lang="en-US" sz="2400" b="1" dirty="0">
                <a:solidFill>
                  <a:srgbClr val="000080"/>
                </a:solidFill>
                <a:highlight>
                  <a:srgbClr val="FFFFFF"/>
                </a:highlight>
                <a:latin typeface="Courier New"/>
              </a:rPr>
              <a:t>=</a:t>
            </a:r>
            <a:r>
              <a:rPr lang="en-US" sz="2400" b="1" dirty="0">
                <a:solidFill>
                  <a:srgbClr val="000000"/>
                </a:solidFill>
                <a:highlight>
                  <a:srgbClr val="FFFFFF"/>
                </a:highlight>
                <a:latin typeface="Courier New"/>
              </a:rPr>
              <a:t> </a:t>
            </a:r>
            <a:r>
              <a:rPr lang="en-US" sz="2400" b="1" dirty="0">
                <a:solidFill>
                  <a:srgbClr val="FF0000"/>
                </a:solidFill>
                <a:highlight>
                  <a:srgbClr val="FFFFFF"/>
                </a:highlight>
                <a:latin typeface="Courier New"/>
              </a:rPr>
              <a:t>0</a:t>
            </a:r>
            <a:r>
              <a:rPr lang="en-US" sz="2400" b="1" dirty="0">
                <a:solidFill>
                  <a:srgbClr val="000080"/>
                </a:solidFill>
                <a:highlight>
                  <a:srgbClr val="FFFFFF"/>
                </a:highlight>
                <a:latin typeface="Courier New"/>
              </a:rPr>
              <a:t>)</a:t>
            </a:r>
            <a:r>
              <a:rPr lang="en-US" sz="2400" b="1" dirty="0">
                <a:solidFill>
                  <a:srgbClr val="000000"/>
                </a:solidFill>
                <a:highlight>
                  <a:srgbClr val="FFFFFF"/>
                </a:highlight>
                <a:latin typeface="Courier New"/>
              </a:rPr>
              <a:t> </a:t>
            </a:r>
            <a:r>
              <a:rPr lang="en-US" sz="2400" b="1" dirty="0">
                <a:solidFill>
                  <a:srgbClr val="008000"/>
                </a:solidFill>
                <a:highlight>
                  <a:srgbClr val="FFFFFF"/>
                </a:highlight>
                <a:latin typeface="Courier New"/>
              </a:rPr>
              <a:t># same as above</a:t>
            </a:r>
            <a:endParaRPr lang="en-US" sz="2400" dirty="0"/>
          </a:p>
        </p:txBody>
      </p:sp>
      <p:sp>
        <p:nvSpPr>
          <p:cNvPr id="4" name="Date Placeholder 3">
            <a:extLst>
              <a:ext uri="{FF2B5EF4-FFF2-40B4-BE49-F238E27FC236}">
                <a16:creationId xmlns:a16="http://schemas.microsoft.com/office/drawing/2014/main" id="{20045785-3365-634A-A33F-C6B4C2CF0660}"/>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B3354A61-A3FF-5240-B594-0FBC3A4724D2}"/>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FBF98F55-B3FF-C143-A74D-792267AFD060}"/>
              </a:ext>
            </a:extLst>
          </p:cNvPr>
          <p:cNvSpPr>
            <a:spLocks noGrp="1"/>
          </p:cNvSpPr>
          <p:nvPr>
            <p:ph type="sldNum" sz="quarter" idx="12"/>
          </p:nvPr>
        </p:nvSpPr>
        <p:spPr/>
        <p:txBody>
          <a:bodyPr/>
          <a:lstStyle/>
          <a:p>
            <a:fld id="{D8C2E80E-A818-EA4B-839C-9030708D7285}" type="slidenum">
              <a:rPr lang="en-US" smtClean="0"/>
              <a:t>83</a:t>
            </a:fld>
            <a:endParaRPr lang="en-US" dirty="0"/>
          </a:p>
        </p:txBody>
      </p:sp>
    </p:spTree>
    <p:extLst>
      <p:ext uri="{BB962C8B-B14F-4D97-AF65-F5344CB8AC3E}">
        <p14:creationId xmlns:p14="http://schemas.microsoft.com/office/powerpoint/2010/main" val="1415978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- 3</a:t>
            </a:r>
          </a:p>
        </p:txBody>
      </p:sp>
      <p:sp>
        <p:nvSpPr>
          <p:cNvPr id="3" name="Content Placeholder 2"/>
          <p:cNvSpPr>
            <a:spLocks noGrp="1"/>
          </p:cNvSpPr>
          <p:nvPr>
            <p:ph idx="1"/>
          </p:nvPr>
        </p:nvSpPr>
        <p:spPr>
          <a:xfrm>
            <a:off x="698301" y="1462111"/>
            <a:ext cx="8229600" cy="1066800"/>
          </a:xfrm>
        </p:spPr>
        <p:txBody>
          <a:bodyPr>
            <a:normAutofit/>
          </a:bodyPr>
          <a:lstStyle/>
          <a:p>
            <a:r>
              <a:rPr lang="en-US" sz="2800" dirty="0"/>
              <a:t>Functions are objects too</a:t>
            </a:r>
          </a:p>
        </p:txBody>
      </p:sp>
      <p:sp>
        <p:nvSpPr>
          <p:cNvPr id="4" name="Rectangle 3"/>
          <p:cNvSpPr/>
          <p:nvPr/>
        </p:nvSpPr>
        <p:spPr>
          <a:xfrm>
            <a:off x="782240" y="2419397"/>
            <a:ext cx="4986338" cy="1938992"/>
          </a:xfrm>
          <a:prstGeom prst="rect">
            <a:avLst/>
          </a:prstGeom>
          <a:ln>
            <a:solidFill>
              <a:schemeClr val="accent1"/>
            </a:solidFill>
          </a:ln>
        </p:spPr>
        <p:txBody>
          <a:bodyPr wrap="square">
            <a:spAutoFit/>
          </a:bodyPr>
          <a:lstStyle/>
          <a:p>
            <a:r>
              <a:rPr lang="en-US" sz="2400" dirty="0">
                <a:solidFill>
                  <a:srgbClr val="000080"/>
                </a:solidFill>
              </a:rPr>
              <a:t>In [</a:t>
            </a:r>
            <a:r>
              <a:rPr lang="en-US" sz="2400" b="1" dirty="0">
                <a:solidFill>
                  <a:srgbClr val="000080"/>
                </a:solidFill>
              </a:rPr>
              <a:t>12</a:t>
            </a:r>
            <a:r>
              <a:rPr lang="en-US" sz="2400" dirty="0">
                <a:solidFill>
                  <a:srgbClr val="000080"/>
                </a:solidFill>
              </a:rPr>
              <a:t>]:</a:t>
            </a:r>
            <a:r>
              <a:rPr lang="en-US" sz="2400" dirty="0"/>
              <a:t> def double(x): return x * 2</a:t>
            </a:r>
          </a:p>
          <a:p>
            <a:r>
              <a:rPr lang="en-US" sz="2400" dirty="0">
                <a:solidFill>
                  <a:srgbClr val="000080"/>
                </a:solidFill>
              </a:rPr>
              <a:t>    ...:</a:t>
            </a:r>
            <a:r>
              <a:rPr lang="en-US" sz="2400" dirty="0"/>
              <a:t> DD = double;</a:t>
            </a:r>
          </a:p>
          <a:p>
            <a:r>
              <a:rPr lang="en-US" sz="2400" dirty="0">
                <a:solidFill>
                  <a:srgbClr val="000080"/>
                </a:solidFill>
              </a:rPr>
              <a:t>    ...:</a:t>
            </a:r>
            <a:r>
              <a:rPr lang="en-US" sz="2400" dirty="0"/>
              <a:t> DD(2)</a:t>
            </a:r>
          </a:p>
          <a:p>
            <a:r>
              <a:rPr lang="en-US" sz="2400" dirty="0">
                <a:solidFill>
                  <a:srgbClr val="000080"/>
                </a:solidFill>
              </a:rPr>
              <a:t>    ...:</a:t>
            </a:r>
            <a:r>
              <a:rPr lang="en-US" sz="2400" dirty="0"/>
              <a:t> </a:t>
            </a:r>
          </a:p>
          <a:p>
            <a:r>
              <a:rPr lang="en-US" sz="2400" dirty="0">
                <a:solidFill>
                  <a:srgbClr val="8B0000"/>
                </a:solidFill>
              </a:rPr>
              <a:t>Out[</a:t>
            </a:r>
            <a:r>
              <a:rPr lang="en-US" sz="2400" b="1" dirty="0">
                <a:solidFill>
                  <a:srgbClr val="8B0000"/>
                </a:solidFill>
              </a:rPr>
              <a:t>12</a:t>
            </a:r>
            <a:r>
              <a:rPr lang="en-US" sz="2400" dirty="0">
                <a:solidFill>
                  <a:srgbClr val="8B0000"/>
                </a:solidFill>
              </a:rPr>
              <a:t>]:</a:t>
            </a:r>
            <a:r>
              <a:rPr lang="en-US" sz="2400" dirty="0"/>
              <a:t> 4</a:t>
            </a:r>
          </a:p>
        </p:txBody>
      </p:sp>
      <p:sp>
        <p:nvSpPr>
          <p:cNvPr id="6" name="Rectangle 5"/>
          <p:cNvSpPr/>
          <p:nvPr/>
        </p:nvSpPr>
        <p:spPr>
          <a:xfrm>
            <a:off x="6350793" y="2419397"/>
            <a:ext cx="5641182" cy="2308324"/>
          </a:xfrm>
          <a:prstGeom prst="rect">
            <a:avLst/>
          </a:prstGeom>
          <a:ln>
            <a:solidFill>
              <a:schemeClr val="accent1"/>
            </a:solidFill>
          </a:ln>
        </p:spPr>
        <p:txBody>
          <a:bodyPr wrap="square">
            <a:spAutoFit/>
          </a:bodyPr>
          <a:lstStyle/>
          <a:p>
            <a:r>
              <a:rPr lang="en-US" sz="2400" dirty="0">
                <a:solidFill>
                  <a:srgbClr val="000080"/>
                </a:solidFill>
              </a:rPr>
              <a:t>In [</a:t>
            </a:r>
            <a:r>
              <a:rPr lang="en-US" sz="2400" b="1" dirty="0">
                <a:solidFill>
                  <a:srgbClr val="000080"/>
                </a:solidFill>
              </a:rPr>
              <a:t>16</a:t>
            </a:r>
            <a:r>
              <a:rPr lang="en-US" sz="2400" dirty="0">
                <a:solidFill>
                  <a:srgbClr val="000080"/>
                </a:solidFill>
              </a:rPr>
              <a:t>]:</a:t>
            </a:r>
            <a:r>
              <a:rPr lang="en-US" sz="2400" dirty="0"/>
              <a:t> def </a:t>
            </a:r>
            <a:r>
              <a:rPr lang="en-US" sz="2400" dirty="0" err="1"/>
              <a:t>apply_to_one</a:t>
            </a:r>
            <a:r>
              <a:rPr lang="en-US" sz="2400" dirty="0"/>
              <a:t>(f):</a:t>
            </a:r>
          </a:p>
          <a:p>
            <a:r>
              <a:rPr lang="en-US" sz="2400" dirty="0">
                <a:solidFill>
                  <a:srgbClr val="000080"/>
                </a:solidFill>
              </a:rPr>
              <a:t>                 ...:</a:t>
            </a:r>
            <a:r>
              <a:rPr lang="en-US" sz="2400" dirty="0"/>
              <a:t> return f(1)</a:t>
            </a:r>
          </a:p>
          <a:p>
            <a:r>
              <a:rPr lang="en-US" sz="2400" dirty="0">
                <a:solidFill>
                  <a:srgbClr val="000080"/>
                </a:solidFill>
              </a:rPr>
              <a:t>        ...:</a:t>
            </a:r>
            <a:r>
              <a:rPr lang="en-US" sz="2400" dirty="0"/>
              <a:t> x=</a:t>
            </a:r>
            <a:r>
              <a:rPr lang="en-US" sz="2400" dirty="0" err="1"/>
              <a:t>apply_to_one</a:t>
            </a:r>
            <a:r>
              <a:rPr lang="en-US" sz="2400" dirty="0"/>
              <a:t>(DD)</a:t>
            </a:r>
          </a:p>
          <a:p>
            <a:r>
              <a:rPr lang="en-US" sz="2400" dirty="0">
                <a:solidFill>
                  <a:srgbClr val="000080"/>
                </a:solidFill>
              </a:rPr>
              <a:t>        ...:</a:t>
            </a:r>
            <a:r>
              <a:rPr lang="en-US" sz="2400" dirty="0"/>
              <a:t> x</a:t>
            </a:r>
          </a:p>
          <a:p>
            <a:r>
              <a:rPr lang="en-US" sz="2400" dirty="0">
                <a:solidFill>
                  <a:srgbClr val="000080"/>
                </a:solidFill>
              </a:rPr>
              <a:t>        ...:</a:t>
            </a:r>
            <a:r>
              <a:rPr lang="en-US" sz="2400" dirty="0"/>
              <a:t> </a:t>
            </a:r>
          </a:p>
          <a:p>
            <a:r>
              <a:rPr lang="en-US" sz="2400" dirty="0">
                <a:solidFill>
                  <a:srgbClr val="8B0000"/>
                </a:solidFill>
              </a:rPr>
              <a:t>Out[</a:t>
            </a:r>
            <a:r>
              <a:rPr lang="en-US" sz="2400" b="1" dirty="0">
                <a:solidFill>
                  <a:srgbClr val="8B0000"/>
                </a:solidFill>
              </a:rPr>
              <a:t>16</a:t>
            </a:r>
            <a:r>
              <a:rPr lang="en-US" sz="2400" dirty="0">
                <a:solidFill>
                  <a:srgbClr val="8B0000"/>
                </a:solidFill>
              </a:rPr>
              <a:t>]:</a:t>
            </a:r>
            <a:r>
              <a:rPr lang="en-US" sz="2400" dirty="0"/>
              <a:t> 2</a:t>
            </a:r>
          </a:p>
        </p:txBody>
      </p:sp>
      <p:sp>
        <p:nvSpPr>
          <p:cNvPr id="5" name="Date Placeholder 4">
            <a:extLst>
              <a:ext uri="{FF2B5EF4-FFF2-40B4-BE49-F238E27FC236}">
                <a16:creationId xmlns:a16="http://schemas.microsoft.com/office/drawing/2014/main" id="{7CDC1B82-236E-244A-B281-8998F6E304ED}"/>
              </a:ext>
            </a:extLst>
          </p:cNvPr>
          <p:cNvSpPr>
            <a:spLocks noGrp="1"/>
          </p:cNvSpPr>
          <p:nvPr>
            <p:ph type="dt" sz="half" idx="10"/>
          </p:nvPr>
        </p:nvSpPr>
        <p:spPr/>
        <p:txBody>
          <a:bodyPr/>
          <a:lstStyle/>
          <a:p>
            <a:r>
              <a:rPr lang="en-US"/>
              <a:t>First Semester 2021-2022</a:t>
            </a:r>
            <a:endParaRPr lang="en-US" dirty="0"/>
          </a:p>
        </p:txBody>
      </p:sp>
      <p:sp>
        <p:nvSpPr>
          <p:cNvPr id="7" name="Footer Placeholder 6">
            <a:extLst>
              <a:ext uri="{FF2B5EF4-FFF2-40B4-BE49-F238E27FC236}">
                <a16:creationId xmlns:a16="http://schemas.microsoft.com/office/drawing/2014/main" id="{FEBF14D1-AA9F-8747-97B5-D51021D9AE3B}"/>
              </a:ext>
            </a:extLst>
          </p:cNvPr>
          <p:cNvSpPr>
            <a:spLocks noGrp="1"/>
          </p:cNvSpPr>
          <p:nvPr>
            <p:ph type="ftr" sz="quarter" idx="11"/>
          </p:nvPr>
        </p:nvSpPr>
        <p:spPr/>
        <p:txBody>
          <a:bodyPr/>
          <a:lstStyle/>
          <a:p>
            <a:r>
              <a:rPr lang="en-US"/>
              <a:t>Dr. Malak Abdullah</a:t>
            </a:r>
            <a:endParaRPr lang="en-US" dirty="0"/>
          </a:p>
        </p:txBody>
      </p:sp>
      <p:sp>
        <p:nvSpPr>
          <p:cNvPr id="8" name="Slide Number Placeholder 7">
            <a:extLst>
              <a:ext uri="{FF2B5EF4-FFF2-40B4-BE49-F238E27FC236}">
                <a16:creationId xmlns:a16="http://schemas.microsoft.com/office/drawing/2014/main" id="{971FA30A-6322-0949-8EB0-CF9EEB35AAEE}"/>
              </a:ext>
            </a:extLst>
          </p:cNvPr>
          <p:cNvSpPr>
            <a:spLocks noGrp="1"/>
          </p:cNvSpPr>
          <p:nvPr>
            <p:ph type="sldNum" sz="quarter" idx="12"/>
          </p:nvPr>
        </p:nvSpPr>
        <p:spPr/>
        <p:txBody>
          <a:bodyPr/>
          <a:lstStyle/>
          <a:p>
            <a:fld id="{D8C2E80E-A818-EA4B-839C-9030708D7285}" type="slidenum">
              <a:rPr lang="en-US" smtClean="0"/>
              <a:t>84</a:t>
            </a:fld>
            <a:endParaRPr lang="en-US" dirty="0"/>
          </a:p>
        </p:txBody>
      </p:sp>
    </p:spTree>
    <p:extLst>
      <p:ext uri="{BB962C8B-B14F-4D97-AF65-F5344CB8AC3E}">
        <p14:creationId xmlns:p14="http://schemas.microsoft.com/office/powerpoint/2010/main" val="32139841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 lambda expression</a:t>
            </a:r>
          </a:p>
        </p:txBody>
      </p:sp>
      <p:sp>
        <p:nvSpPr>
          <p:cNvPr id="3" name="Content Placeholder 2"/>
          <p:cNvSpPr>
            <a:spLocks noGrp="1"/>
          </p:cNvSpPr>
          <p:nvPr>
            <p:ph idx="1"/>
          </p:nvPr>
        </p:nvSpPr>
        <p:spPr>
          <a:xfrm>
            <a:off x="628650" y="1600201"/>
            <a:ext cx="9582150" cy="1219200"/>
          </a:xfrm>
        </p:spPr>
        <p:txBody>
          <a:bodyPr/>
          <a:lstStyle/>
          <a:p>
            <a:r>
              <a:rPr lang="en-US" dirty="0"/>
              <a:t>Small anonymous functions can be created with the </a:t>
            </a:r>
            <a:r>
              <a:rPr lang="en-US" dirty="0">
                <a:hlinkClick r:id="rId3"/>
              </a:rPr>
              <a:t>lambda</a:t>
            </a:r>
            <a:r>
              <a:rPr lang="en-US" dirty="0"/>
              <a:t> keyword.</a:t>
            </a:r>
          </a:p>
        </p:txBody>
      </p:sp>
      <p:sp>
        <p:nvSpPr>
          <p:cNvPr id="4" name="Rectangle 3"/>
          <p:cNvSpPr/>
          <p:nvPr/>
        </p:nvSpPr>
        <p:spPr>
          <a:xfrm>
            <a:off x="628650" y="4642783"/>
            <a:ext cx="6381750" cy="646331"/>
          </a:xfrm>
          <a:prstGeom prst="rect">
            <a:avLst/>
          </a:prstGeom>
          <a:solidFill>
            <a:schemeClr val="bg1"/>
          </a:solidFill>
          <a:ln>
            <a:solidFill>
              <a:schemeClr val="accent1"/>
            </a:solidFill>
          </a:ln>
        </p:spPr>
        <p:txBody>
          <a:bodyPr wrap="square">
            <a:spAutoFit/>
          </a:bodyPr>
          <a:lstStyle/>
          <a:p>
            <a:r>
              <a:rPr lang="en-US" dirty="0"/>
              <a:t>The power of lambda is better shown when you use them as an anonymous function inside another function.</a:t>
            </a:r>
            <a:endParaRPr lang="en-US" sz="2000" dirty="0"/>
          </a:p>
        </p:txBody>
      </p:sp>
      <p:sp>
        <p:nvSpPr>
          <p:cNvPr id="6" name="Rectangle 5"/>
          <p:cNvSpPr/>
          <p:nvPr/>
        </p:nvSpPr>
        <p:spPr>
          <a:xfrm>
            <a:off x="7431882" y="3480913"/>
            <a:ext cx="3386138" cy="2554545"/>
          </a:xfrm>
          <a:prstGeom prst="rect">
            <a:avLst/>
          </a:prstGeom>
          <a:ln>
            <a:solidFill>
              <a:schemeClr val="accent1"/>
            </a:solidFill>
          </a:ln>
        </p:spPr>
        <p:txBody>
          <a:bodyPr wrap="square">
            <a:spAutoFit/>
          </a:bodyPr>
          <a:lstStyle/>
          <a:p>
            <a:r>
              <a:rPr lang="en-US" sz="2000" dirty="0">
                <a:solidFill>
                  <a:srgbClr val="000080"/>
                </a:solidFill>
              </a:rPr>
              <a:t>def </a:t>
            </a:r>
            <a:r>
              <a:rPr lang="en-US" sz="2000" dirty="0" err="1">
                <a:solidFill>
                  <a:srgbClr val="000080"/>
                </a:solidFill>
              </a:rPr>
              <a:t>myfunc</a:t>
            </a:r>
            <a:r>
              <a:rPr lang="en-US" sz="2000" dirty="0">
                <a:solidFill>
                  <a:srgbClr val="000080"/>
                </a:solidFill>
              </a:rPr>
              <a:t>(n):</a:t>
            </a:r>
          </a:p>
          <a:p>
            <a:r>
              <a:rPr lang="en-US" sz="2000" dirty="0">
                <a:solidFill>
                  <a:srgbClr val="000080"/>
                </a:solidFill>
              </a:rPr>
              <a:t>  return lambda a : a * n</a:t>
            </a:r>
          </a:p>
          <a:p>
            <a:endParaRPr lang="en-US" sz="2000" dirty="0">
              <a:solidFill>
                <a:srgbClr val="000080"/>
              </a:solidFill>
            </a:endParaRPr>
          </a:p>
          <a:p>
            <a:r>
              <a:rPr lang="en-US" sz="2000" dirty="0" err="1">
                <a:solidFill>
                  <a:srgbClr val="000080"/>
                </a:solidFill>
              </a:rPr>
              <a:t>mydoubler</a:t>
            </a:r>
            <a:r>
              <a:rPr lang="en-US" sz="2000" dirty="0">
                <a:solidFill>
                  <a:srgbClr val="000080"/>
                </a:solidFill>
              </a:rPr>
              <a:t> = </a:t>
            </a:r>
            <a:r>
              <a:rPr lang="en-US" sz="2000" dirty="0" err="1">
                <a:solidFill>
                  <a:srgbClr val="000080"/>
                </a:solidFill>
              </a:rPr>
              <a:t>myfunc</a:t>
            </a:r>
            <a:r>
              <a:rPr lang="en-US" sz="2000" dirty="0">
                <a:solidFill>
                  <a:srgbClr val="000080"/>
                </a:solidFill>
              </a:rPr>
              <a:t>(2)</a:t>
            </a:r>
          </a:p>
          <a:p>
            <a:r>
              <a:rPr lang="en-US" sz="2000" dirty="0" err="1">
                <a:solidFill>
                  <a:srgbClr val="000080"/>
                </a:solidFill>
              </a:rPr>
              <a:t>mytripler</a:t>
            </a:r>
            <a:r>
              <a:rPr lang="en-US" sz="2000" dirty="0">
                <a:solidFill>
                  <a:srgbClr val="000080"/>
                </a:solidFill>
              </a:rPr>
              <a:t> = </a:t>
            </a:r>
            <a:r>
              <a:rPr lang="en-US" sz="2000" dirty="0" err="1">
                <a:solidFill>
                  <a:srgbClr val="000080"/>
                </a:solidFill>
              </a:rPr>
              <a:t>myfunc</a:t>
            </a:r>
            <a:r>
              <a:rPr lang="en-US" sz="2000" dirty="0">
                <a:solidFill>
                  <a:srgbClr val="000080"/>
                </a:solidFill>
              </a:rPr>
              <a:t>(3)</a:t>
            </a:r>
          </a:p>
          <a:p>
            <a:endParaRPr lang="en-US" sz="2000" dirty="0">
              <a:solidFill>
                <a:srgbClr val="000080"/>
              </a:solidFill>
            </a:endParaRPr>
          </a:p>
          <a:p>
            <a:r>
              <a:rPr lang="en-US" sz="2000" dirty="0">
                <a:solidFill>
                  <a:srgbClr val="000080"/>
                </a:solidFill>
              </a:rPr>
              <a:t>print(</a:t>
            </a:r>
            <a:r>
              <a:rPr lang="en-US" sz="2000" dirty="0" err="1">
                <a:solidFill>
                  <a:srgbClr val="000080"/>
                </a:solidFill>
              </a:rPr>
              <a:t>mydoubler</a:t>
            </a:r>
            <a:r>
              <a:rPr lang="en-US" sz="2000" dirty="0">
                <a:solidFill>
                  <a:srgbClr val="000080"/>
                </a:solidFill>
              </a:rPr>
              <a:t>(11)) </a:t>
            </a:r>
          </a:p>
          <a:p>
            <a:r>
              <a:rPr lang="en-US" sz="2000" dirty="0">
                <a:solidFill>
                  <a:srgbClr val="000080"/>
                </a:solidFill>
              </a:rPr>
              <a:t>print(</a:t>
            </a:r>
            <a:r>
              <a:rPr lang="en-US" sz="2000" dirty="0" err="1">
                <a:solidFill>
                  <a:srgbClr val="000080"/>
                </a:solidFill>
              </a:rPr>
              <a:t>mytripler</a:t>
            </a:r>
            <a:r>
              <a:rPr lang="en-US" sz="2000" dirty="0">
                <a:solidFill>
                  <a:srgbClr val="000080"/>
                </a:solidFill>
              </a:rPr>
              <a:t>(11))</a:t>
            </a:r>
            <a:endParaRPr lang="en-US" sz="2000" dirty="0"/>
          </a:p>
        </p:txBody>
      </p:sp>
      <p:sp>
        <p:nvSpPr>
          <p:cNvPr id="5" name="Rectangle 4">
            <a:extLst>
              <a:ext uri="{FF2B5EF4-FFF2-40B4-BE49-F238E27FC236}">
                <a16:creationId xmlns:a16="http://schemas.microsoft.com/office/drawing/2014/main" id="{65D84E0F-EF8F-4045-B88A-797023A80C55}"/>
              </a:ext>
            </a:extLst>
          </p:cNvPr>
          <p:cNvSpPr/>
          <p:nvPr/>
        </p:nvSpPr>
        <p:spPr>
          <a:xfrm>
            <a:off x="628650" y="1985309"/>
            <a:ext cx="8496301" cy="646331"/>
          </a:xfrm>
          <a:prstGeom prst="rect">
            <a:avLst/>
          </a:prstGeom>
        </p:spPr>
        <p:txBody>
          <a:bodyPr wrap="square">
            <a:spAutoFit/>
          </a:bodyPr>
          <a:lstStyle/>
          <a:p>
            <a:r>
              <a:rPr lang="en-US" dirty="0">
                <a:solidFill>
                  <a:srgbClr val="000000"/>
                </a:solidFill>
                <a:latin typeface="Verdana" panose="020B0604030504040204" pitchFamily="34" charset="0"/>
              </a:rPr>
              <a:t>A lambda function can take any number of arguments, but can only have one expression.</a:t>
            </a:r>
            <a:endParaRPr lang="en-US" b="0" i="0" u="none" strike="noStrike" dirty="0">
              <a:solidFill>
                <a:srgbClr val="000000"/>
              </a:solidFill>
              <a:effectLst/>
              <a:latin typeface="Verdana" panose="020B0604030504040204" pitchFamily="34" charset="0"/>
            </a:endParaRPr>
          </a:p>
        </p:txBody>
      </p:sp>
      <p:sp>
        <p:nvSpPr>
          <p:cNvPr id="7" name="Rectangle 6">
            <a:extLst>
              <a:ext uri="{FF2B5EF4-FFF2-40B4-BE49-F238E27FC236}">
                <a16:creationId xmlns:a16="http://schemas.microsoft.com/office/drawing/2014/main" id="{19A87763-A07C-BE4F-8EAB-5E166BA4F9E6}"/>
              </a:ext>
            </a:extLst>
          </p:cNvPr>
          <p:cNvSpPr/>
          <p:nvPr/>
        </p:nvSpPr>
        <p:spPr>
          <a:xfrm>
            <a:off x="628650" y="3016748"/>
            <a:ext cx="3438525" cy="1477328"/>
          </a:xfrm>
          <a:prstGeom prst="rect">
            <a:avLst/>
          </a:prstGeom>
          <a:ln>
            <a:solidFill>
              <a:schemeClr val="accent1"/>
            </a:solidFill>
          </a:ln>
        </p:spPr>
        <p:txBody>
          <a:bodyPr wrap="square">
            <a:spAutoFit/>
          </a:bodyPr>
          <a:lstStyle/>
          <a:p>
            <a:r>
              <a:rPr lang="en-US" dirty="0"/>
              <a:t>x = lambda a : a + 10</a:t>
            </a:r>
          </a:p>
          <a:p>
            <a:r>
              <a:rPr lang="en-US" dirty="0"/>
              <a:t>print(x(5))</a:t>
            </a:r>
          </a:p>
          <a:p>
            <a:endParaRPr lang="en-US" dirty="0"/>
          </a:p>
          <a:p>
            <a:r>
              <a:rPr lang="en-US" dirty="0"/>
              <a:t>x = lambda a, b, c : a * b - c</a:t>
            </a:r>
          </a:p>
          <a:p>
            <a:r>
              <a:rPr lang="en-US" dirty="0"/>
              <a:t>print(x(5, 6, 2))</a:t>
            </a:r>
          </a:p>
        </p:txBody>
      </p:sp>
      <p:sp>
        <p:nvSpPr>
          <p:cNvPr id="8" name="Date Placeholder 7">
            <a:extLst>
              <a:ext uri="{FF2B5EF4-FFF2-40B4-BE49-F238E27FC236}">
                <a16:creationId xmlns:a16="http://schemas.microsoft.com/office/drawing/2014/main" id="{B4DB5147-7487-9744-8059-DD4ED7CBAC81}"/>
              </a:ext>
            </a:extLst>
          </p:cNvPr>
          <p:cNvSpPr>
            <a:spLocks noGrp="1"/>
          </p:cNvSpPr>
          <p:nvPr>
            <p:ph type="dt" sz="half" idx="10"/>
          </p:nvPr>
        </p:nvSpPr>
        <p:spPr/>
        <p:txBody>
          <a:bodyPr/>
          <a:lstStyle/>
          <a:p>
            <a:r>
              <a:rPr lang="en-US"/>
              <a:t>First Semester 2021-2022</a:t>
            </a:r>
            <a:endParaRPr lang="en-US" dirty="0"/>
          </a:p>
        </p:txBody>
      </p:sp>
      <p:sp>
        <p:nvSpPr>
          <p:cNvPr id="9" name="Footer Placeholder 8">
            <a:extLst>
              <a:ext uri="{FF2B5EF4-FFF2-40B4-BE49-F238E27FC236}">
                <a16:creationId xmlns:a16="http://schemas.microsoft.com/office/drawing/2014/main" id="{8CEFB5A1-F69C-1241-979B-84F5A497A78D}"/>
              </a:ext>
            </a:extLst>
          </p:cNvPr>
          <p:cNvSpPr>
            <a:spLocks noGrp="1"/>
          </p:cNvSpPr>
          <p:nvPr>
            <p:ph type="ftr" sz="quarter" idx="11"/>
          </p:nvPr>
        </p:nvSpPr>
        <p:spPr/>
        <p:txBody>
          <a:bodyPr/>
          <a:lstStyle/>
          <a:p>
            <a:r>
              <a:rPr lang="en-US"/>
              <a:t>Dr. Malak Abdullah</a:t>
            </a:r>
            <a:endParaRPr lang="en-US" dirty="0"/>
          </a:p>
        </p:txBody>
      </p:sp>
      <p:sp>
        <p:nvSpPr>
          <p:cNvPr id="10" name="Slide Number Placeholder 9">
            <a:extLst>
              <a:ext uri="{FF2B5EF4-FFF2-40B4-BE49-F238E27FC236}">
                <a16:creationId xmlns:a16="http://schemas.microsoft.com/office/drawing/2014/main" id="{022ACE6A-254A-A24A-8F0C-98026229826C}"/>
              </a:ext>
            </a:extLst>
          </p:cNvPr>
          <p:cNvSpPr>
            <a:spLocks noGrp="1"/>
          </p:cNvSpPr>
          <p:nvPr>
            <p:ph type="sldNum" sz="quarter" idx="12"/>
          </p:nvPr>
        </p:nvSpPr>
        <p:spPr/>
        <p:txBody>
          <a:bodyPr/>
          <a:lstStyle/>
          <a:p>
            <a:fld id="{D8C2E80E-A818-EA4B-839C-9030708D7285}" type="slidenum">
              <a:rPr lang="en-US" smtClean="0"/>
              <a:t>85</a:t>
            </a:fld>
            <a:endParaRPr lang="en-US" dirty="0"/>
          </a:p>
        </p:txBody>
      </p:sp>
    </p:spTree>
    <p:extLst>
      <p:ext uri="{BB962C8B-B14F-4D97-AF65-F5344CB8AC3E}">
        <p14:creationId xmlns:p14="http://schemas.microsoft.com/office/powerpoint/2010/main" val="34563791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expression - 2</a:t>
            </a:r>
          </a:p>
        </p:txBody>
      </p:sp>
      <p:sp>
        <p:nvSpPr>
          <p:cNvPr id="5" name="Rectangle 4"/>
          <p:cNvSpPr/>
          <p:nvPr/>
        </p:nvSpPr>
        <p:spPr>
          <a:xfrm>
            <a:off x="771525" y="1560195"/>
            <a:ext cx="8286750" cy="1938992"/>
          </a:xfrm>
          <a:prstGeom prst="rect">
            <a:avLst/>
          </a:prstGeom>
          <a:ln>
            <a:solidFill>
              <a:schemeClr val="accent1"/>
            </a:solidFill>
          </a:ln>
        </p:spPr>
        <p:txBody>
          <a:bodyPr wrap="square">
            <a:spAutoFit/>
          </a:bodyPr>
          <a:lstStyle/>
          <a:p>
            <a:r>
              <a:rPr lang="en-US" sz="2400" dirty="0"/>
              <a:t>pairs = [(2, 'two'), (3, 'three'), (1, 'one'), (4, 'four')]</a:t>
            </a:r>
          </a:p>
          <a:p>
            <a:r>
              <a:rPr lang="en-US" sz="2400" dirty="0" err="1"/>
              <a:t>pairs.sort</a:t>
            </a:r>
            <a:r>
              <a:rPr lang="en-US" sz="2400" dirty="0"/>
              <a:t>(key = lambda pair: pair[0])</a:t>
            </a:r>
          </a:p>
          <a:p>
            <a:r>
              <a:rPr lang="en-US" sz="2400" dirty="0"/>
              <a:t>print (pairs)</a:t>
            </a:r>
          </a:p>
          <a:p>
            <a:endParaRPr lang="en-US" sz="2400" dirty="0"/>
          </a:p>
          <a:p>
            <a:r>
              <a:rPr lang="en-US" sz="2400" dirty="0">
                <a:solidFill>
                  <a:srgbClr val="8B0000"/>
                </a:solidFill>
              </a:rPr>
              <a:t>Out[</a:t>
            </a:r>
            <a:r>
              <a:rPr lang="en-US" sz="2400" b="1" dirty="0">
                <a:solidFill>
                  <a:srgbClr val="8B0000"/>
                </a:solidFill>
              </a:rPr>
              <a:t>22</a:t>
            </a:r>
            <a:r>
              <a:rPr lang="en-US" sz="2400" dirty="0">
                <a:solidFill>
                  <a:srgbClr val="8B0000"/>
                </a:solidFill>
              </a:rPr>
              <a:t>]:</a:t>
            </a:r>
            <a:r>
              <a:rPr lang="en-US" sz="2400" dirty="0"/>
              <a:t> [(1, 'one'), (2, 'two'), (3, 'three'), (4, 'four')]</a:t>
            </a:r>
          </a:p>
        </p:txBody>
      </p:sp>
      <p:sp>
        <p:nvSpPr>
          <p:cNvPr id="7" name="Rectangle 6"/>
          <p:cNvSpPr/>
          <p:nvPr/>
        </p:nvSpPr>
        <p:spPr>
          <a:xfrm>
            <a:off x="771525" y="3863368"/>
            <a:ext cx="8286750" cy="1938992"/>
          </a:xfrm>
          <a:prstGeom prst="rect">
            <a:avLst/>
          </a:prstGeom>
          <a:ln>
            <a:solidFill>
              <a:schemeClr val="accent1"/>
            </a:solidFill>
          </a:ln>
        </p:spPr>
        <p:txBody>
          <a:bodyPr wrap="square">
            <a:spAutoFit/>
          </a:bodyPr>
          <a:lstStyle/>
          <a:p>
            <a:r>
              <a:rPr lang="en-US" sz="2400" dirty="0">
                <a:solidFill>
                  <a:srgbClr val="000080"/>
                </a:solidFill>
              </a:rPr>
              <a:t>def </a:t>
            </a:r>
            <a:r>
              <a:rPr lang="en-US" sz="2400" dirty="0" err="1">
                <a:solidFill>
                  <a:srgbClr val="000080"/>
                </a:solidFill>
              </a:rPr>
              <a:t>getKey</a:t>
            </a:r>
            <a:r>
              <a:rPr lang="en-US" sz="2400" dirty="0">
                <a:solidFill>
                  <a:srgbClr val="000080"/>
                </a:solidFill>
              </a:rPr>
              <a:t>(pair): return pair[0]</a:t>
            </a:r>
          </a:p>
          <a:p>
            <a:r>
              <a:rPr lang="en-US" sz="2400" dirty="0" err="1">
                <a:solidFill>
                  <a:srgbClr val="000080"/>
                </a:solidFill>
              </a:rPr>
              <a:t>pairs.sort</a:t>
            </a:r>
            <a:r>
              <a:rPr lang="en-US" sz="2400" dirty="0">
                <a:solidFill>
                  <a:srgbClr val="000080"/>
                </a:solidFill>
              </a:rPr>
              <a:t>(key=</a:t>
            </a:r>
            <a:r>
              <a:rPr lang="en-US" sz="2400" dirty="0" err="1">
                <a:solidFill>
                  <a:srgbClr val="000080"/>
                </a:solidFill>
              </a:rPr>
              <a:t>getKey</a:t>
            </a:r>
            <a:r>
              <a:rPr lang="en-US" sz="2400" dirty="0">
                <a:solidFill>
                  <a:srgbClr val="000080"/>
                </a:solidFill>
              </a:rPr>
              <a:t>)</a:t>
            </a:r>
          </a:p>
          <a:p>
            <a:r>
              <a:rPr lang="en-US" sz="2400" dirty="0">
                <a:solidFill>
                  <a:srgbClr val="000080"/>
                </a:solidFill>
              </a:rPr>
              <a:t>print (pairs)</a:t>
            </a:r>
          </a:p>
          <a:p>
            <a:endParaRPr lang="en-US" sz="2400" dirty="0">
              <a:solidFill>
                <a:srgbClr val="8B0000"/>
              </a:solidFill>
            </a:endParaRPr>
          </a:p>
          <a:p>
            <a:r>
              <a:rPr lang="en-US" sz="2400" dirty="0">
                <a:solidFill>
                  <a:srgbClr val="8B0000"/>
                </a:solidFill>
              </a:rPr>
              <a:t>Out[</a:t>
            </a:r>
            <a:r>
              <a:rPr lang="en-US" sz="2400" b="1" dirty="0">
                <a:solidFill>
                  <a:srgbClr val="8B0000"/>
                </a:solidFill>
              </a:rPr>
              <a:t>107</a:t>
            </a:r>
            <a:r>
              <a:rPr lang="en-US" sz="2400" dirty="0">
                <a:solidFill>
                  <a:srgbClr val="8B0000"/>
                </a:solidFill>
              </a:rPr>
              <a:t>]:</a:t>
            </a:r>
            <a:r>
              <a:rPr lang="en-US" sz="2400" dirty="0"/>
              <a:t> [(1, 'one'), (2, 'two'), (3, 'three'), (4, 'four')</a:t>
            </a:r>
          </a:p>
        </p:txBody>
      </p:sp>
      <p:sp>
        <p:nvSpPr>
          <p:cNvPr id="3" name="Date Placeholder 2">
            <a:extLst>
              <a:ext uri="{FF2B5EF4-FFF2-40B4-BE49-F238E27FC236}">
                <a16:creationId xmlns:a16="http://schemas.microsoft.com/office/drawing/2014/main" id="{58042FE7-C596-C340-A882-1BCBCF24E0FC}"/>
              </a:ext>
            </a:extLst>
          </p:cNvPr>
          <p:cNvSpPr>
            <a:spLocks noGrp="1"/>
          </p:cNvSpPr>
          <p:nvPr>
            <p:ph type="dt" sz="half" idx="10"/>
          </p:nvPr>
        </p:nvSpPr>
        <p:spPr/>
        <p:txBody>
          <a:bodyPr/>
          <a:lstStyle/>
          <a:p>
            <a:r>
              <a:rPr lang="en-US"/>
              <a:t>First Semester 2021-2022</a:t>
            </a:r>
            <a:endParaRPr lang="en-US" dirty="0"/>
          </a:p>
        </p:txBody>
      </p:sp>
      <p:sp>
        <p:nvSpPr>
          <p:cNvPr id="4" name="Footer Placeholder 3">
            <a:extLst>
              <a:ext uri="{FF2B5EF4-FFF2-40B4-BE49-F238E27FC236}">
                <a16:creationId xmlns:a16="http://schemas.microsoft.com/office/drawing/2014/main" id="{F218DA5C-6E68-1145-B3A2-8DD2EAD9FC9F}"/>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E45A7525-D8D3-9947-B900-3B245578F5A6}"/>
              </a:ext>
            </a:extLst>
          </p:cNvPr>
          <p:cNvSpPr>
            <a:spLocks noGrp="1"/>
          </p:cNvSpPr>
          <p:nvPr>
            <p:ph type="sldNum" sz="quarter" idx="12"/>
          </p:nvPr>
        </p:nvSpPr>
        <p:spPr/>
        <p:txBody>
          <a:bodyPr/>
          <a:lstStyle/>
          <a:p>
            <a:fld id="{D8C2E80E-A818-EA4B-839C-9030708D7285}" type="slidenum">
              <a:rPr lang="en-US" smtClean="0"/>
              <a:t>86</a:t>
            </a:fld>
            <a:endParaRPr lang="en-US" dirty="0"/>
          </a:p>
        </p:txBody>
      </p:sp>
    </p:spTree>
    <p:extLst>
      <p:ext uri="{BB962C8B-B14F-4D97-AF65-F5344CB8AC3E}">
        <p14:creationId xmlns:p14="http://schemas.microsoft.com/office/powerpoint/2010/main" val="25038538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a:xfrm>
            <a:off x="981075" y="1600201"/>
            <a:ext cx="9229725" cy="609600"/>
          </a:xfrm>
        </p:spPr>
        <p:txBody>
          <a:bodyPr>
            <a:normAutofit/>
          </a:bodyPr>
          <a:lstStyle/>
          <a:p>
            <a:r>
              <a:rPr lang="en-US" sz="2400" dirty="0"/>
              <a:t>A very convenient way to create a new list</a:t>
            </a:r>
          </a:p>
        </p:txBody>
      </p:sp>
      <p:sp>
        <p:nvSpPr>
          <p:cNvPr id="4" name="Rectangle 3"/>
          <p:cNvSpPr/>
          <p:nvPr/>
        </p:nvSpPr>
        <p:spPr>
          <a:xfrm>
            <a:off x="981075" y="2122464"/>
            <a:ext cx="9048750" cy="1815882"/>
          </a:xfrm>
          <a:prstGeom prst="rect">
            <a:avLst/>
          </a:prstGeom>
          <a:ln>
            <a:solidFill>
              <a:schemeClr val="accent1"/>
            </a:solidFill>
          </a:ln>
        </p:spPr>
        <p:txBody>
          <a:bodyPr wrap="square">
            <a:spAutoFit/>
          </a:bodyPr>
          <a:lstStyle/>
          <a:p>
            <a:r>
              <a:rPr lang="en-US" sz="2800" dirty="0"/>
              <a:t>squares = [x * x for x in range(5)]</a:t>
            </a:r>
          </a:p>
          <a:p>
            <a:r>
              <a:rPr lang="en-US" sz="2800" dirty="0"/>
              <a:t>print (squares)</a:t>
            </a:r>
          </a:p>
          <a:p>
            <a:endParaRPr lang="en-US" sz="2800" dirty="0"/>
          </a:p>
          <a:p>
            <a:r>
              <a:rPr lang="en-US" sz="2800" dirty="0">
                <a:solidFill>
                  <a:srgbClr val="8B0000"/>
                </a:solidFill>
              </a:rPr>
              <a:t>Out[</a:t>
            </a:r>
            <a:r>
              <a:rPr lang="en-US" sz="2800" b="1" dirty="0">
                <a:solidFill>
                  <a:srgbClr val="8B0000"/>
                </a:solidFill>
              </a:rPr>
              <a:t>52</a:t>
            </a:r>
            <a:r>
              <a:rPr lang="en-US" sz="2800" dirty="0">
                <a:solidFill>
                  <a:srgbClr val="8B0000"/>
                </a:solidFill>
              </a:rPr>
              <a:t>]:</a:t>
            </a:r>
            <a:r>
              <a:rPr lang="en-US" sz="2800" dirty="0"/>
              <a:t> [0, 1, 4, 9, 16]</a:t>
            </a:r>
          </a:p>
        </p:txBody>
      </p:sp>
      <p:sp>
        <p:nvSpPr>
          <p:cNvPr id="5" name="Rectangle 4"/>
          <p:cNvSpPr/>
          <p:nvPr/>
        </p:nvSpPr>
        <p:spPr>
          <a:xfrm>
            <a:off x="981075" y="4384891"/>
            <a:ext cx="9048750" cy="2246769"/>
          </a:xfrm>
          <a:prstGeom prst="rect">
            <a:avLst/>
          </a:prstGeom>
          <a:ln>
            <a:solidFill>
              <a:schemeClr val="accent1"/>
            </a:solidFill>
          </a:ln>
        </p:spPr>
        <p:txBody>
          <a:bodyPr wrap="square">
            <a:spAutoFit/>
          </a:bodyPr>
          <a:lstStyle/>
          <a:p>
            <a:r>
              <a:rPr lang="en-US" sz="2800" dirty="0"/>
              <a:t>squares=[0,0,0,0,0]</a:t>
            </a:r>
          </a:p>
          <a:p>
            <a:r>
              <a:rPr lang="en-US" sz="2800" dirty="0"/>
              <a:t>for x in range(5): </a:t>
            </a:r>
          </a:p>
          <a:p>
            <a:r>
              <a:rPr lang="en-US" sz="2800" dirty="0"/>
              <a:t>	squares[x] = x * x</a:t>
            </a:r>
          </a:p>
          <a:p>
            <a:r>
              <a:rPr lang="en-US" sz="2800" dirty="0"/>
              <a:t>print (squares)</a:t>
            </a:r>
          </a:p>
          <a:p>
            <a:r>
              <a:rPr lang="en-US" sz="2800" dirty="0">
                <a:solidFill>
                  <a:srgbClr val="8B0000"/>
                </a:solidFill>
              </a:rPr>
              <a:t>Out[</a:t>
            </a:r>
            <a:r>
              <a:rPr lang="en-US" sz="2800" b="1" dirty="0">
                <a:solidFill>
                  <a:srgbClr val="8B0000"/>
                </a:solidFill>
              </a:rPr>
              <a:t>64</a:t>
            </a:r>
            <a:r>
              <a:rPr lang="en-US" sz="2800" dirty="0">
                <a:solidFill>
                  <a:srgbClr val="8B0000"/>
                </a:solidFill>
              </a:rPr>
              <a:t>]:</a:t>
            </a:r>
            <a:r>
              <a:rPr lang="en-US" sz="2800" dirty="0"/>
              <a:t> [0, 1, 4, 9, 16]</a:t>
            </a:r>
          </a:p>
        </p:txBody>
      </p:sp>
      <p:sp>
        <p:nvSpPr>
          <p:cNvPr id="6" name="Date Placeholder 5">
            <a:extLst>
              <a:ext uri="{FF2B5EF4-FFF2-40B4-BE49-F238E27FC236}">
                <a16:creationId xmlns:a16="http://schemas.microsoft.com/office/drawing/2014/main" id="{8B324640-E0ED-024C-852C-AA9E1AA7D85F}"/>
              </a:ext>
            </a:extLst>
          </p:cNvPr>
          <p:cNvSpPr>
            <a:spLocks noGrp="1"/>
          </p:cNvSpPr>
          <p:nvPr>
            <p:ph type="dt" sz="half" idx="10"/>
          </p:nvPr>
        </p:nvSpPr>
        <p:spPr/>
        <p:txBody>
          <a:bodyPr/>
          <a:lstStyle/>
          <a:p>
            <a:r>
              <a:rPr lang="en-US"/>
              <a:t>First Semester 2021-2022</a:t>
            </a:r>
            <a:endParaRPr lang="en-US" dirty="0"/>
          </a:p>
        </p:txBody>
      </p:sp>
      <p:sp>
        <p:nvSpPr>
          <p:cNvPr id="7" name="Footer Placeholder 6">
            <a:extLst>
              <a:ext uri="{FF2B5EF4-FFF2-40B4-BE49-F238E27FC236}">
                <a16:creationId xmlns:a16="http://schemas.microsoft.com/office/drawing/2014/main" id="{7918D9E6-B1ED-544F-B57F-4F70212CED36}"/>
              </a:ext>
            </a:extLst>
          </p:cNvPr>
          <p:cNvSpPr>
            <a:spLocks noGrp="1"/>
          </p:cNvSpPr>
          <p:nvPr>
            <p:ph type="ftr" sz="quarter" idx="11"/>
          </p:nvPr>
        </p:nvSpPr>
        <p:spPr/>
        <p:txBody>
          <a:bodyPr/>
          <a:lstStyle/>
          <a:p>
            <a:r>
              <a:rPr lang="en-US"/>
              <a:t>Dr. Malak Abdullah</a:t>
            </a:r>
            <a:endParaRPr lang="en-US" dirty="0"/>
          </a:p>
        </p:txBody>
      </p:sp>
      <p:sp>
        <p:nvSpPr>
          <p:cNvPr id="8" name="Slide Number Placeholder 7">
            <a:extLst>
              <a:ext uri="{FF2B5EF4-FFF2-40B4-BE49-F238E27FC236}">
                <a16:creationId xmlns:a16="http://schemas.microsoft.com/office/drawing/2014/main" id="{799F3993-2ACD-8049-A7FC-3F9ACB9B1C52}"/>
              </a:ext>
            </a:extLst>
          </p:cNvPr>
          <p:cNvSpPr>
            <a:spLocks noGrp="1"/>
          </p:cNvSpPr>
          <p:nvPr>
            <p:ph type="sldNum" sz="quarter" idx="12"/>
          </p:nvPr>
        </p:nvSpPr>
        <p:spPr/>
        <p:txBody>
          <a:bodyPr/>
          <a:lstStyle/>
          <a:p>
            <a:fld id="{D8C2E80E-A818-EA4B-839C-9030708D7285}" type="slidenum">
              <a:rPr lang="en-US" smtClean="0"/>
              <a:t>87</a:t>
            </a:fld>
            <a:endParaRPr lang="en-US" dirty="0"/>
          </a:p>
        </p:txBody>
      </p:sp>
    </p:spTree>
    <p:extLst>
      <p:ext uri="{BB962C8B-B14F-4D97-AF65-F5344CB8AC3E}">
        <p14:creationId xmlns:p14="http://schemas.microsoft.com/office/powerpoint/2010/main" val="32997868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 - 2</a:t>
            </a:r>
          </a:p>
        </p:txBody>
      </p:sp>
      <p:sp>
        <p:nvSpPr>
          <p:cNvPr id="4" name="Rectangle 3"/>
          <p:cNvSpPr/>
          <p:nvPr/>
        </p:nvSpPr>
        <p:spPr>
          <a:xfrm>
            <a:off x="885825" y="4052888"/>
            <a:ext cx="9058275" cy="2677656"/>
          </a:xfrm>
          <a:prstGeom prst="rect">
            <a:avLst/>
          </a:prstGeom>
        </p:spPr>
        <p:txBody>
          <a:bodyPr wrap="square">
            <a:spAutoFit/>
          </a:bodyPr>
          <a:lstStyle/>
          <a:p>
            <a:r>
              <a:rPr lang="en-US" sz="2800" dirty="0">
                <a:solidFill>
                  <a:srgbClr val="000080"/>
                </a:solidFill>
              </a:rPr>
              <a:t>In [</a:t>
            </a:r>
            <a:r>
              <a:rPr lang="en-US" sz="2800" b="1" dirty="0">
                <a:solidFill>
                  <a:srgbClr val="000080"/>
                </a:solidFill>
              </a:rPr>
              <a:t>68</a:t>
            </a:r>
            <a:r>
              <a:rPr lang="en-US" sz="2800" dirty="0">
                <a:solidFill>
                  <a:srgbClr val="000080"/>
                </a:solidFill>
              </a:rPr>
              <a:t>]:</a:t>
            </a:r>
            <a:r>
              <a:rPr lang="en-US" sz="2800" dirty="0"/>
              <a:t> </a:t>
            </a:r>
            <a:r>
              <a:rPr lang="en-US" sz="2800" dirty="0" err="1"/>
              <a:t>even_numbers</a:t>
            </a:r>
            <a:r>
              <a:rPr lang="en-US" sz="2800" dirty="0"/>
              <a:t> = []</a:t>
            </a:r>
          </a:p>
          <a:p>
            <a:r>
              <a:rPr lang="en-US" sz="2800" dirty="0">
                <a:solidFill>
                  <a:srgbClr val="000080"/>
                </a:solidFill>
              </a:rPr>
              <a:t>In [</a:t>
            </a:r>
            <a:r>
              <a:rPr lang="en-US" sz="2800" b="1" dirty="0">
                <a:solidFill>
                  <a:srgbClr val="000080"/>
                </a:solidFill>
              </a:rPr>
              <a:t>69</a:t>
            </a:r>
            <a:r>
              <a:rPr lang="en-US" sz="2800" dirty="0">
                <a:solidFill>
                  <a:srgbClr val="000080"/>
                </a:solidFill>
              </a:rPr>
              <a:t>]:</a:t>
            </a:r>
            <a:r>
              <a:rPr lang="en-US" sz="2800" dirty="0"/>
              <a:t> for x in range(5):</a:t>
            </a:r>
          </a:p>
          <a:p>
            <a:r>
              <a:rPr lang="en-US" sz="2800" dirty="0">
                <a:solidFill>
                  <a:srgbClr val="000080"/>
                </a:solidFill>
              </a:rPr>
              <a:t>    ...:</a:t>
            </a:r>
            <a:r>
              <a:rPr lang="en-US" sz="2800" dirty="0"/>
              <a:t> 		if x % 2 == 0:</a:t>
            </a:r>
          </a:p>
          <a:p>
            <a:r>
              <a:rPr lang="en-US" sz="2800" dirty="0">
                <a:solidFill>
                  <a:srgbClr val="000080"/>
                </a:solidFill>
              </a:rPr>
              <a:t>    ...:</a:t>
            </a:r>
            <a:r>
              <a:rPr lang="en-US" sz="2800" dirty="0"/>
              <a:t> 			</a:t>
            </a:r>
            <a:r>
              <a:rPr lang="en-US" sz="2800" dirty="0" err="1"/>
              <a:t>even_numbers.append</a:t>
            </a:r>
            <a:r>
              <a:rPr lang="en-US" sz="2800" dirty="0"/>
              <a:t>(x)</a:t>
            </a:r>
          </a:p>
          <a:p>
            <a:r>
              <a:rPr lang="en-US" sz="2800" dirty="0">
                <a:solidFill>
                  <a:srgbClr val="000080"/>
                </a:solidFill>
              </a:rPr>
              <a:t>    ...:</a:t>
            </a:r>
            <a:r>
              <a:rPr lang="en-US" sz="2800" dirty="0"/>
              <a:t> </a:t>
            </a:r>
            <a:r>
              <a:rPr lang="en-US" sz="2800" dirty="0" err="1"/>
              <a:t>even_numbers</a:t>
            </a:r>
            <a:endParaRPr lang="en-US" sz="2800" dirty="0"/>
          </a:p>
          <a:p>
            <a:r>
              <a:rPr lang="en-US" sz="2800" dirty="0">
                <a:solidFill>
                  <a:srgbClr val="8B0000"/>
                </a:solidFill>
              </a:rPr>
              <a:t>Out[</a:t>
            </a:r>
            <a:r>
              <a:rPr lang="en-US" sz="2800" b="1" dirty="0">
                <a:solidFill>
                  <a:srgbClr val="8B0000"/>
                </a:solidFill>
              </a:rPr>
              <a:t>69</a:t>
            </a:r>
            <a:r>
              <a:rPr lang="en-US" sz="2800" dirty="0">
                <a:solidFill>
                  <a:srgbClr val="8B0000"/>
                </a:solidFill>
              </a:rPr>
              <a:t>]:</a:t>
            </a:r>
            <a:r>
              <a:rPr lang="en-US" sz="2800" dirty="0"/>
              <a:t> [0, 2, 4]</a:t>
            </a:r>
          </a:p>
        </p:txBody>
      </p:sp>
      <p:sp>
        <p:nvSpPr>
          <p:cNvPr id="5" name="Rectangle 4"/>
          <p:cNvSpPr/>
          <p:nvPr/>
        </p:nvSpPr>
        <p:spPr>
          <a:xfrm>
            <a:off x="885825" y="2011741"/>
            <a:ext cx="8686800" cy="1200329"/>
          </a:xfrm>
          <a:prstGeom prst="rect">
            <a:avLst/>
          </a:prstGeom>
        </p:spPr>
        <p:txBody>
          <a:bodyPr wrap="square">
            <a:spAutoFit/>
          </a:bodyPr>
          <a:lstStyle/>
          <a:p>
            <a:r>
              <a:rPr lang="en-US" sz="2400" dirty="0">
                <a:solidFill>
                  <a:srgbClr val="000080"/>
                </a:solidFill>
              </a:rPr>
              <a:t>In [</a:t>
            </a:r>
            <a:r>
              <a:rPr lang="en-US" sz="2400" b="1" dirty="0">
                <a:solidFill>
                  <a:srgbClr val="000080"/>
                </a:solidFill>
              </a:rPr>
              <a:t>65</a:t>
            </a:r>
            <a:r>
              <a:rPr lang="en-US" sz="2400" dirty="0">
                <a:solidFill>
                  <a:srgbClr val="000080"/>
                </a:solidFill>
              </a:rPr>
              <a:t>]:</a:t>
            </a:r>
            <a:r>
              <a:rPr lang="en-US" sz="2400" dirty="0"/>
              <a:t> </a:t>
            </a:r>
            <a:r>
              <a:rPr lang="en-US" sz="2400" dirty="0" err="1"/>
              <a:t>even_numbers</a:t>
            </a:r>
            <a:r>
              <a:rPr lang="en-US" sz="2400" dirty="0"/>
              <a:t> = [x for x in range(5) if x % 2 == 0]</a:t>
            </a:r>
          </a:p>
          <a:p>
            <a:r>
              <a:rPr lang="en-US" sz="2400" dirty="0">
                <a:solidFill>
                  <a:srgbClr val="000080"/>
                </a:solidFill>
              </a:rPr>
              <a:t>In [</a:t>
            </a:r>
            <a:r>
              <a:rPr lang="en-US" sz="2400" b="1" dirty="0">
                <a:solidFill>
                  <a:srgbClr val="000080"/>
                </a:solidFill>
              </a:rPr>
              <a:t>66</a:t>
            </a:r>
            <a:r>
              <a:rPr lang="en-US" sz="2400" dirty="0">
                <a:solidFill>
                  <a:srgbClr val="000080"/>
                </a:solidFill>
              </a:rPr>
              <a:t>]:</a:t>
            </a:r>
            <a:r>
              <a:rPr lang="en-US" sz="2400" dirty="0"/>
              <a:t> </a:t>
            </a:r>
            <a:r>
              <a:rPr lang="en-US" sz="2400" dirty="0" err="1"/>
              <a:t>even_numbers</a:t>
            </a:r>
            <a:endParaRPr lang="en-US" sz="2400" dirty="0"/>
          </a:p>
          <a:p>
            <a:r>
              <a:rPr lang="en-US" sz="2400" dirty="0">
                <a:solidFill>
                  <a:srgbClr val="8B0000"/>
                </a:solidFill>
              </a:rPr>
              <a:t>Out[</a:t>
            </a:r>
            <a:r>
              <a:rPr lang="en-US" sz="2400" b="1" dirty="0">
                <a:solidFill>
                  <a:srgbClr val="8B0000"/>
                </a:solidFill>
              </a:rPr>
              <a:t>66</a:t>
            </a:r>
            <a:r>
              <a:rPr lang="en-US" sz="2400" dirty="0">
                <a:solidFill>
                  <a:srgbClr val="8B0000"/>
                </a:solidFill>
              </a:rPr>
              <a:t>]:</a:t>
            </a:r>
            <a:r>
              <a:rPr lang="en-US" sz="2400" dirty="0"/>
              <a:t> [0, 2, 4]</a:t>
            </a:r>
          </a:p>
        </p:txBody>
      </p:sp>
      <p:sp>
        <p:nvSpPr>
          <p:cNvPr id="6" name="Content Placeholder 2"/>
          <p:cNvSpPr>
            <a:spLocks noGrp="1"/>
          </p:cNvSpPr>
          <p:nvPr>
            <p:ph idx="1"/>
          </p:nvPr>
        </p:nvSpPr>
        <p:spPr>
          <a:xfrm>
            <a:off x="885825" y="1486883"/>
            <a:ext cx="8229600" cy="609600"/>
          </a:xfrm>
        </p:spPr>
        <p:txBody>
          <a:bodyPr/>
          <a:lstStyle/>
          <a:p>
            <a:r>
              <a:rPr lang="en-US" dirty="0"/>
              <a:t>Can also be used to filter list</a:t>
            </a:r>
          </a:p>
        </p:txBody>
      </p:sp>
      <p:sp>
        <p:nvSpPr>
          <p:cNvPr id="3" name="Date Placeholder 2">
            <a:extLst>
              <a:ext uri="{FF2B5EF4-FFF2-40B4-BE49-F238E27FC236}">
                <a16:creationId xmlns:a16="http://schemas.microsoft.com/office/drawing/2014/main" id="{2088160C-D316-114C-A33D-73F626611925}"/>
              </a:ext>
            </a:extLst>
          </p:cNvPr>
          <p:cNvSpPr>
            <a:spLocks noGrp="1"/>
          </p:cNvSpPr>
          <p:nvPr>
            <p:ph type="dt" sz="half" idx="10"/>
          </p:nvPr>
        </p:nvSpPr>
        <p:spPr/>
        <p:txBody>
          <a:bodyPr/>
          <a:lstStyle/>
          <a:p>
            <a:r>
              <a:rPr lang="en-US"/>
              <a:t>First Semester 2021-2022</a:t>
            </a:r>
            <a:endParaRPr lang="en-US" dirty="0"/>
          </a:p>
        </p:txBody>
      </p:sp>
      <p:sp>
        <p:nvSpPr>
          <p:cNvPr id="7" name="Footer Placeholder 6">
            <a:extLst>
              <a:ext uri="{FF2B5EF4-FFF2-40B4-BE49-F238E27FC236}">
                <a16:creationId xmlns:a16="http://schemas.microsoft.com/office/drawing/2014/main" id="{659F1A83-7155-124C-BDB0-CB1CB246CEAA}"/>
              </a:ext>
            </a:extLst>
          </p:cNvPr>
          <p:cNvSpPr>
            <a:spLocks noGrp="1"/>
          </p:cNvSpPr>
          <p:nvPr>
            <p:ph type="ftr" sz="quarter" idx="11"/>
          </p:nvPr>
        </p:nvSpPr>
        <p:spPr/>
        <p:txBody>
          <a:bodyPr/>
          <a:lstStyle/>
          <a:p>
            <a:r>
              <a:rPr lang="en-US"/>
              <a:t>Dr. Malak Abdullah</a:t>
            </a:r>
            <a:endParaRPr lang="en-US" dirty="0"/>
          </a:p>
        </p:txBody>
      </p:sp>
      <p:sp>
        <p:nvSpPr>
          <p:cNvPr id="8" name="Slide Number Placeholder 7">
            <a:extLst>
              <a:ext uri="{FF2B5EF4-FFF2-40B4-BE49-F238E27FC236}">
                <a16:creationId xmlns:a16="http://schemas.microsoft.com/office/drawing/2014/main" id="{1C46C52B-A7F5-064D-BB7A-4766768309A2}"/>
              </a:ext>
            </a:extLst>
          </p:cNvPr>
          <p:cNvSpPr>
            <a:spLocks noGrp="1"/>
          </p:cNvSpPr>
          <p:nvPr>
            <p:ph type="sldNum" sz="quarter" idx="12"/>
          </p:nvPr>
        </p:nvSpPr>
        <p:spPr/>
        <p:txBody>
          <a:bodyPr/>
          <a:lstStyle/>
          <a:p>
            <a:fld id="{D8C2E80E-A818-EA4B-839C-9030708D7285}" type="slidenum">
              <a:rPr lang="en-US" smtClean="0"/>
              <a:t>88</a:t>
            </a:fld>
            <a:endParaRPr lang="en-US" dirty="0"/>
          </a:p>
        </p:txBody>
      </p:sp>
    </p:spTree>
    <p:extLst>
      <p:ext uri="{BB962C8B-B14F-4D97-AF65-F5344CB8AC3E}">
        <p14:creationId xmlns:p14="http://schemas.microsoft.com/office/powerpoint/2010/main" val="38964934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 - 3</a:t>
            </a:r>
          </a:p>
        </p:txBody>
      </p:sp>
      <p:sp>
        <p:nvSpPr>
          <p:cNvPr id="3" name="Content Placeholder 2"/>
          <p:cNvSpPr>
            <a:spLocks noGrp="1"/>
          </p:cNvSpPr>
          <p:nvPr>
            <p:ph idx="1"/>
          </p:nvPr>
        </p:nvSpPr>
        <p:spPr>
          <a:xfrm>
            <a:off x="571500" y="1571625"/>
            <a:ext cx="8229600" cy="1219200"/>
          </a:xfrm>
        </p:spPr>
        <p:txBody>
          <a:bodyPr/>
          <a:lstStyle/>
          <a:p>
            <a:r>
              <a:rPr lang="en-US" dirty="0"/>
              <a:t>More complex examples:</a:t>
            </a:r>
          </a:p>
        </p:txBody>
      </p:sp>
      <p:sp>
        <p:nvSpPr>
          <p:cNvPr id="5" name="Rectangle 4"/>
          <p:cNvSpPr/>
          <p:nvPr/>
        </p:nvSpPr>
        <p:spPr>
          <a:xfrm>
            <a:off x="571500" y="2209801"/>
            <a:ext cx="9315450" cy="4154984"/>
          </a:xfrm>
          <a:prstGeom prst="rect">
            <a:avLst/>
          </a:prstGeom>
        </p:spPr>
        <p:txBody>
          <a:bodyPr wrap="square">
            <a:spAutoFit/>
          </a:bodyPr>
          <a:lstStyle/>
          <a:p>
            <a:r>
              <a:rPr lang="en-US" sz="2400" b="1" dirty="0">
                <a:solidFill>
                  <a:srgbClr val="008000"/>
                </a:solidFill>
                <a:highlight>
                  <a:srgbClr val="FFFFFF"/>
                </a:highlight>
                <a:latin typeface="Courier New"/>
              </a:rPr>
              <a:t># create 100 pairs (0,0) (0,1) ... (9,8), (9,9) </a:t>
            </a:r>
            <a:endParaRPr lang="en-US" sz="2400" dirty="0">
              <a:solidFill>
                <a:srgbClr val="000000"/>
              </a:solidFill>
              <a:highlight>
                <a:srgbClr val="FFFFFF"/>
              </a:highlight>
              <a:latin typeface="Courier New"/>
            </a:endParaRPr>
          </a:p>
          <a:p>
            <a:r>
              <a:rPr lang="en-US" sz="2400" dirty="0">
                <a:solidFill>
                  <a:srgbClr val="000000"/>
                </a:solidFill>
                <a:highlight>
                  <a:srgbClr val="FFFFFF"/>
                </a:highlight>
                <a:latin typeface="Courier New"/>
              </a:rPr>
              <a:t>pairs </a:t>
            </a:r>
            <a:r>
              <a:rPr lang="en-US" sz="2400" b="1" dirty="0">
                <a:solidFill>
                  <a:srgbClr val="000080"/>
                </a:solidFill>
                <a:highlight>
                  <a:srgbClr val="FFFFFF"/>
                </a:highlight>
                <a:latin typeface="Courier New"/>
              </a:rPr>
              <a:t>=</a:t>
            </a:r>
            <a:r>
              <a:rPr lang="en-US" sz="2400" b="1" dirty="0">
                <a:solidFill>
                  <a:srgbClr val="000000"/>
                </a:solidFill>
                <a:highlight>
                  <a:srgbClr val="FFFFFF"/>
                </a:highlight>
                <a:latin typeface="Courier New"/>
              </a:rPr>
              <a:t> </a:t>
            </a:r>
            <a:r>
              <a:rPr lang="en-US" sz="2400" b="1" dirty="0">
                <a:solidFill>
                  <a:srgbClr val="000080"/>
                </a:solidFill>
                <a:highlight>
                  <a:srgbClr val="FFFFFF"/>
                </a:highlight>
                <a:latin typeface="Courier New"/>
              </a:rPr>
              <a:t>[(</a:t>
            </a:r>
            <a:r>
              <a:rPr lang="en-US" sz="2400" b="1" dirty="0">
                <a:solidFill>
                  <a:srgbClr val="000000"/>
                </a:solidFill>
                <a:highlight>
                  <a:srgbClr val="FFFFFF"/>
                </a:highlight>
                <a:latin typeface="Courier New"/>
              </a:rPr>
              <a:t>x</a:t>
            </a:r>
            <a:r>
              <a:rPr lang="en-US" sz="2400" b="1" dirty="0">
                <a:solidFill>
                  <a:srgbClr val="000080"/>
                </a:solidFill>
                <a:highlight>
                  <a:srgbClr val="FFFFFF"/>
                </a:highlight>
                <a:latin typeface="Courier New"/>
              </a:rPr>
              <a:t>,</a:t>
            </a:r>
            <a:r>
              <a:rPr lang="en-US" sz="2400" b="1" dirty="0">
                <a:solidFill>
                  <a:srgbClr val="000000"/>
                </a:solidFill>
                <a:highlight>
                  <a:srgbClr val="FFFFFF"/>
                </a:highlight>
                <a:latin typeface="Courier New"/>
              </a:rPr>
              <a:t> y</a:t>
            </a:r>
            <a:r>
              <a:rPr lang="en-US" sz="2400" b="1" dirty="0">
                <a:solidFill>
                  <a:srgbClr val="000080"/>
                </a:solidFill>
                <a:highlight>
                  <a:srgbClr val="FFFFFF"/>
                </a:highlight>
                <a:latin typeface="Courier New"/>
              </a:rPr>
              <a:t>)</a:t>
            </a:r>
          </a:p>
          <a:p>
            <a:r>
              <a:rPr lang="en-US" sz="2400" b="1" dirty="0">
                <a:solidFill>
                  <a:srgbClr val="000000"/>
                </a:solidFill>
                <a:highlight>
                  <a:srgbClr val="FFFFFF"/>
                </a:highlight>
                <a:latin typeface="Courier New"/>
              </a:rPr>
              <a:t> </a:t>
            </a:r>
            <a:r>
              <a:rPr lang="en-US" sz="2400" dirty="0">
                <a:solidFill>
                  <a:srgbClr val="000000"/>
                </a:solidFill>
                <a:highlight>
                  <a:srgbClr val="FFFFFF"/>
                </a:highlight>
                <a:latin typeface="Courier New"/>
              </a:rPr>
              <a:t>	 </a:t>
            </a:r>
            <a:r>
              <a:rPr lang="en-US" sz="2400" b="1" dirty="0">
                <a:solidFill>
                  <a:srgbClr val="0000FF"/>
                </a:solidFill>
                <a:highlight>
                  <a:srgbClr val="FFFFFF"/>
                </a:highlight>
                <a:latin typeface="Courier New"/>
              </a:rPr>
              <a:t>for</a:t>
            </a:r>
            <a:r>
              <a:rPr lang="en-US" sz="2400" b="1" dirty="0">
                <a:solidFill>
                  <a:srgbClr val="000000"/>
                </a:solidFill>
                <a:highlight>
                  <a:srgbClr val="FFFFFF"/>
                </a:highlight>
                <a:latin typeface="Courier New"/>
              </a:rPr>
              <a:t> x </a:t>
            </a:r>
            <a:r>
              <a:rPr lang="en-US" sz="2400" b="1" dirty="0">
                <a:solidFill>
                  <a:srgbClr val="0000FF"/>
                </a:solidFill>
                <a:highlight>
                  <a:srgbClr val="FFFFFF"/>
                </a:highlight>
                <a:latin typeface="Courier New"/>
              </a:rPr>
              <a:t>in</a:t>
            </a:r>
            <a:r>
              <a:rPr lang="en-US" sz="2400" b="1" dirty="0">
                <a:solidFill>
                  <a:srgbClr val="000000"/>
                </a:solidFill>
                <a:highlight>
                  <a:srgbClr val="FFFFFF"/>
                </a:highlight>
                <a:latin typeface="Courier New"/>
              </a:rPr>
              <a:t> range</a:t>
            </a:r>
            <a:r>
              <a:rPr lang="en-US" sz="2400" b="1" dirty="0">
                <a:solidFill>
                  <a:srgbClr val="000080"/>
                </a:solidFill>
                <a:highlight>
                  <a:srgbClr val="FFFFFF"/>
                </a:highlight>
                <a:latin typeface="Courier New"/>
              </a:rPr>
              <a:t>(</a:t>
            </a:r>
            <a:r>
              <a:rPr lang="en-US" sz="2400" b="1" dirty="0">
                <a:solidFill>
                  <a:srgbClr val="FF0000"/>
                </a:solidFill>
                <a:highlight>
                  <a:srgbClr val="FFFFFF"/>
                </a:highlight>
                <a:latin typeface="Courier New"/>
              </a:rPr>
              <a:t>10</a:t>
            </a:r>
            <a:r>
              <a:rPr lang="en-US" sz="2400" b="1" dirty="0">
                <a:solidFill>
                  <a:srgbClr val="000080"/>
                </a:solidFill>
                <a:highlight>
                  <a:srgbClr val="FFFFFF"/>
                </a:highlight>
                <a:latin typeface="Courier New"/>
              </a:rPr>
              <a:t>)</a:t>
            </a:r>
            <a:r>
              <a:rPr lang="en-US" sz="2400" b="1" dirty="0">
                <a:solidFill>
                  <a:srgbClr val="000000"/>
                </a:solidFill>
                <a:highlight>
                  <a:srgbClr val="FFFFFF"/>
                </a:highlight>
                <a:latin typeface="Courier New"/>
              </a:rPr>
              <a:t> </a:t>
            </a:r>
          </a:p>
          <a:p>
            <a:r>
              <a:rPr lang="en-US" sz="2400" dirty="0">
                <a:solidFill>
                  <a:srgbClr val="000000"/>
                </a:solidFill>
                <a:highlight>
                  <a:srgbClr val="FFFFFF"/>
                </a:highlight>
                <a:latin typeface="Courier New"/>
              </a:rPr>
              <a:t>	 </a:t>
            </a:r>
            <a:r>
              <a:rPr lang="en-US" sz="2400" b="1" dirty="0">
                <a:solidFill>
                  <a:srgbClr val="0000FF"/>
                </a:solidFill>
                <a:highlight>
                  <a:srgbClr val="FFFFFF"/>
                </a:highlight>
                <a:latin typeface="Courier New"/>
              </a:rPr>
              <a:t>for</a:t>
            </a:r>
            <a:r>
              <a:rPr lang="en-US" sz="2400" b="1" dirty="0">
                <a:solidFill>
                  <a:srgbClr val="000000"/>
                </a:solidFill>
                <a:highlight>
                  <a:srgbClr val="FFFFFF"/>
                </a:highlight>
                <a:latin typeface="Courier New"/>
              </a:rPr>
              <a:t> y </a:t>
            </a:r>
            <a:r>
              <a:rPr lang="en-US" sz="2400" b="1" dirty="0">
                <a:solidFill>
                  <a:srgbClr val="0000FF"/>
                </a:solidFill>
                <a:highlight>
                  <a:srgbClr val="FFFFFF"/>
                </a:highlight>
                <a:latin typeface="Courier New"/>
              </a:rPr>
              <a:t>in</a:t>
            </a:r>
            <a:r>
              <a:rPr lang="en-US" sz="2400" b="1" dirty="0">
                <a:solidFill>
                  <a:srgbClr val="000000"/>
                </a:solidFill>
                <a:highlight>
                  <a:srgbClr val="FFFFFF"/>
                </a:highlight>
                <a:latin typeface="Courier New"/>
              </a:rPr>
              <a:t> range</a:t>
            </a:r>
            <a:r>
              <a:rPr lang="en-US" sz="2400" b="1" dirty="0">
                <a:solidFill>
                  <a:srgbClr val="000080"/>
                </a:solidFill>
                <a:highlight>
                  <a:srgbClr val="FFFFFF"/>
                </a:highlight>
                <a:latin typeface="Courier New"/>
              </a:rPr>
              <a:t>(</a:t>
            </a:r>
            <a:r>
              <a:rPr lang="en-US" sz="2400" b="1" dirty="0">
                <a:solidFill>
                  <a:srgbClr val="FF0000"/>
                </a:solidFill>
                <a:highlight>
                  <a:srgbClr val="FFFFFF"/>
                </a:highlight>
                <a:latin typeface="Courier New"/>
              </a:rPr>
              <a:t>10</a:t>
            </a:r>
            <a:r>
              <a:rPr lang="en-US" sz="2400" b="1" dirty="0">
                <a:solidFill>
                  <a:srgbClr val="000080"/>
                </a:solidFill>
                <a:highlight>
                  <a:srgbClr val="FFFFFF"/>
                </a:highlight>
                <a:latin typeface="Courier New"/>
              </a:rPr>
              <a:t>)]</a:t>
            </a:r>
            <a:r>
              <a:rPr lang="en-US" sz="2400" b="1" dirty="0">
                <a:solidFill>
                  <a:srgbClr val="000000"/>
                </a:solidFill>
                <a:highlight>
                  <a:srgbClr val="FFFFFF"/>
                </a:highlight>
                <a:latin typeface="Courier New"/>
              </a:rPr>
              <a:t>   </a:t>
            </a:r>
          </a:p>
          <a:p>
            <a:endParaRPr lang="en-US" sz="2400" dirty="0">
              <a:solidFill>
                <a:srgbClr val="000000"/>
              </a:solidFill>
              <a:highlight>
                <a:srgbClr val="FFFFFF"/>
              </a:highlight>
              <a:latin typeface="Courier New"/>
            </a:endParaRPr>
          </a:p>
          <a:p>
            <a:r>
              <a:rPr lang="en-US" sz="2400" b="1" dirty="0">
                <a:solidFill>
                  <a:srgbClr val="008000"/>
                </a:solidFill>
                <a:highlight>
                  <a:srgbClr val="FFFFFF"/>
                </a:highlight>
                <a:latin typeface="Courier New"/>
              </a:rPr>
              <a:t># only pairs with x &lt; y,   </a:t>
            </a:r>
            <a:endParaRPr lang="en-US" sz="2400" b="1" dirty="0">
              <a:solidFill>
                <a:srgbClr val="000000"/>
              </a:solidFill>
              <a:highlight>
                <a:srgbClr val="FFFFFF"/>
              </a:highlight>
              <a:latin typeface="Courier New"/>
            </a:endParaRPr>
          </a:p>
          <a:p>
            <a:r>
              <a:rPr lang="en-US" sz="2400" b="1" dirty="0">
                <a:solidFill>
                  <a:srgbClr val="008000"/>
                </a:solidFill>
                <a:highlight>
                  <a:srgbClr val="FFFFFF"/>
                </a:highlight>
                <a:latin typeface="Courier New"/>
              </a:rPr>
              <a:t># range(lo, hi) equals </a:t>
            </a:r>
          </a:p>
          <a:p>
            <a:r>
              <a:rPr lang="es-ES" sz="2400" b="1" dirty="0">
                <a:solidFill>
                  <a:srgbClr val="008000"/>
                </a:solidFill>
                <a:highlight>
                  <a:srgbClr val="FFFFFF"/>
                </a:highlight>
                <a:latin typeface="Courier New"/>
              </a:rPr>
              <a:t># [lo, lo + 1, ..., </a:t>
            </a:r>
            <a:r>
              <a:rPr lang="es-ES" sz="2400" b="1" dirty="0" err="1">
                <a:solidFill>
                  <a:srgbClr val="008000"/>
                </a:solidFill>
                <a:highlight>
                  <a:srgbClr val="FFFFFF"/>
                </a:highlight>
                <a:latin typeface="Courier New"/>
              </a:rPr>
              <a:t>hi</a:t>
            </a:r>
            <a:r>
              <a:rPr lang="es-ES" sz="2400" b="1" dirty="0">
                <a:solidFill>
                  <a:srgbClr val="008000"/>
                </a:solidFill>
                <a:highlight>
                  <a:srgbClr val="FFFFFF"/>
                </a:highlight>
                <a:latin typeface="Courier New"/>
              </a:rPr>
              <a:t> - 1] </a:t>
            </a:r>
            <a:endParaRPr lang="en-US" sz="2400" dirty="0">
              <a:solidFill>
                <a:srgbClr val="000000"/>
              </a:solidFill>
              <a:highlight>
                <a:srgbClr val="FFFFFF"/>
              </a:highlight>
              <a:latin typeface="Courier New"/>
            </a:endParaRPr>
          </a:p>
          <a:p>
            <a:r>
              <a:rPr lang="en-US" sz="2400" dirty="0" err="1">
                <a:solidFill>
                  <a:srgbClr val="000000"/>
                </a:solidFill>
                <a:highlight>
                  <a:srgbClr val="FFFFFF"/>
                </a:highlight>
                <a:latin typeface="Courier New"/>
              </a:rPr>
              <a:t>increasing_pairs</a:t>
            </a:r>
            <a:r>
              <a:rPr lang="en-US" sz="2400" dirty="0">
                <a:solidFill>
                  <a:srgbClr val="000000"/>
                </a:solidFill>
                <a:highlight>
                  <a:srgbClr val="FFFFFF"/>
                </a:highlight>
                <a:latin typeface="Courier New"/>
              </a:rPr>
              <a:t> </a:t>
            </a:r>
            <a:r>
              <a:rPr lang="en-US" sz="2400" b="1" dirty="0">
                <a:solidFill>
                  <a:srgbClr val="000080"/>
                </a:solidFill>
                <a:highlight>
                  <a:srgbClr val="FFFFFF"/>
                </a:highlight>
                <a:latin typeface="Courier New"/>
              </a:rPr>
              <a:t>=</a:t>
            </a:r>
            <a:r>
              <a:rPr lang="en-US" sz="2400" b="1" dirty="0">
                <a:solidFill>
                  <a:srgbClr val="000000"/>
                </a:solidFill>
                <a:highlight>
                  <a:srgbClr val="FFFFFF"/>
                </a:highlight>
                <a:latin typeface="Courier New"/>
              </a:rPr>
              <a:t> </a:t>
            </a:r>
            <a:r>
              <a:rPr lang="en-US" sz="2400" b="1" dirty="0">
                <a:solidFill>
                  <a:srgbClr val="000080"/>
                </a:solidFill>
                <a:highlight>
                  <a:srgbClr val="FFFFFF"/>
                </a:highlight>
                <a:latin typeface="Courier New"/>
              </a:rPr>
              <a:t>[(</a:t>
            </a:r>
            <a:r>
              <a:rPr lang="en-US" sz="2400" b="1" dirty="0">
                <a:solidFill>
                  <a:srgbClr val="000000"/>
                </a:solidFill>
                <a:highlight>
                  <a:srgbClr val="FFFFFF"/>
                </a:highlight>
                <a:latin typeface="Courier New"/>
              </a:rPr>
              <a:t>x</a:t>
            </a:r>
            <a:r>
              <a:rPr lang="en-US" sz="2400" b="1" dirty="0">
                <a:solidFill>
                  <a:srgbClr val="000080"/>
                </a:solidFill>
                <a:highlight>
                  <a:srgbClr val="FFFFFF"/>
                </a:highlight>
                <a:latin typeface="Courier New"/>
              </a:rPr>
              <a:t>,</a:t>
            </a:r>
            <a:r>
              <a:rPr lang="en-US" sz="2400" b="1" dirty="0">
                <a:solidFill>
                  <a:srgbClr val="000000"/>
                </a:solidFill>
                <a:highlight>
                  <a:srgbClr val="FFFFFF"/>
                </a:highlight>
                <a:latin typeface="Courier New"/>
              </a:rPr>
              <a:t> y</a:t>
            </a:r>
            <a:r>
              <a:rPr lang="en-US" sz="2400" b="1" dirty="0">
                <a:solidFill>
                  <a:srgbClr val="000080"/>
                </a:solidFill>
                <a:highlight>
                  <a:srgbClr val="FFFFFF"/>
                </a:highlight>
                <a:latin typeface="Courier New"/>
              </a:rPr>
              <a:t>)</a:t>
            </a:r>
            <a:r>
              <a:rPr lang="en-US" sz="2400" b="1" dirty="0">
                <a:solidFill>
                  <a:srgbClr val="000000"/>
                </a:solidFill>
                <a:highlight>
                  <a:srgbClr val="FFFFFF"/>
                </a:highlight>
                <a:latin typeface="Courier New"/>
              </a:rPr>
              <a:t> 	</a:t>
            </a:r>
            <a:r>
              <a:rPr lang="en-US" sz="2400" dirty="0">
                <a:solidFill>
                  <a:srgbClr val="000000"/>
                </a:solidFill>
                <a:highlight>
                  <a:srgbClr val="FFFFFF"/>
                </a:highlight>
                <a:latin typeface="Courier New"/>
              </a:rPr>
              <a:t>	</a:t>
            </a:r>
          </a:p>
          <a:p>
            <a:r>
              <a:rPr lang="en-US" sz="2400" b="1" dirty="0">
                <a:solidFill>
                  <a:srgbClr val="000000"/>
                </a:solidFill>
                <a:highlight>
                  <a:srgbClr val="FFFFFF"/>
                </a:highlight>
                <a:latin typeface="Courier New"/>
              </a:rPr>
              <a:t>		</a:t>
            </a:r>
            <a:r>
              <a:rPr lang="en-US" sz="2400" b="1" dirty="0">
                <a:solidFill>
                  <a:srgbClr val="0000FF"/>
                </a:solidFill>
                <a:highlight>
                  <a:srgbClr val="FFFFFF"/>
                </a:highlight>
                <a:latin typeface="Courier New"/>
              </a:rPr>
              <a:t>for</a:t>
            </a:r>
            <a:r>
              <a:rPr lang="en-US" sz="2400" b="1" dirty="0">
                <a:solidFill>
                  <a:srgbClr val="000000"/>
                </a:solidFill>
                <a:highlight>
                  <a:srgbClr val="FFFFFF"/>
                </a:highlight>
                <a:latin typeface="Courier New"/>
              </a:rPr>
              <a:t> x </a:t>
            </a:r>
            <a:r>
              <a:rPr lang="en-US" sz="2400" b="1" dirty="0">
                <a:solidFill>
                  <a:srgbClr val="0000FF"/>
                </a:solidFill>
                <a:highlight>
                  <a:srgbClr val="FFFFFF"/>
                </a:highlight>
                <a:latin typeface="Courier New"/>
              </a:rPr>
              <a:t>in</a:t>
            </a:r>
            <a:r>
              <a:rPr lang="en-US" sz="2400" b="1" dirty="0">
                <a:solidFill>
                  <a:srgbClr val="000000"/>
                </a:solidFill>
                <a:highlight>
                  <a:srgbClr val="FFFFFF"/>
                </a:highlight>
                <a:latin typeface="Courier New"/>
              </a:rPr>
              <a:t> range</a:t>
            </a:r>
            <a:r>
              <a:rPr lang="en-US" sz="2400" b="1" dirty="0">
                <a:solidFill>
                  <a:srgbClr val="000080"/>
                </a:solidFill>
                <a:highlight>
                  <a:srgbClr val="FFFFFF"/>
                </a:highlight>
                <a:latin typeface="Courier New"/>
              </a:rPr>
              <a:t>(</a:t>
            </a:r>
            <a:r>
              <a:rPr lang="en-US" sz="2400" b="1" dirty="0">
                <a:solidFill>
                  <a:srgbClr val="FF0000"/>
                </a:solidFill>
                <a:highlight>
                  <a:srgbClr val="FFFFFF"/>
                </a:highlight>
                <a:latin typeface="Courier New"/>
              </a:rPr>
              <a:t>10</a:t>
            </a:r>
            <a:r>
              <a:rPr lang="en-US" sz="2400" b="1" dirty="0">
                <a:solidFill>
                  <a:srgbClr val="000080"/>
                </a:solidFill>
                <a:highlight>
                  <a:srgbClr val="FFFFFF"/>
                </a:highlight>
                <a:latin typeface="Courier New"/>
              </a:rPr>
              <a:t>)</a:t>
            </a:r>
            <a:r>
              <a:rPr lang="en-US" sz="2400" b="1" dirty="0">
                <a:solidFill>
                  <a:srgbClr val="000000"/>
                </a:solidFill>
                <a:highlight>
                  <a:srgbClr val="FFFFFF"/>
                </a:highlight>
                <a:latin typeface="Courier New"/>
              </a:rPr>
              <a:t> 		</a:t>
            </a:r>
          </a:p>
          <a:p>
            <a:r>
              <a:rPr lang="es-ES" sz="2400" dirty="0">
                <a:solidFill>
                  <a:srgbClr val="000000"/>
                </a:solidFill>
                <a:highlight>
                  <a:srgbClr val="FFFFFF"/>
                </a:highlight>
                <a:latin typeface="Courier New"/>
              </a:rPr>
              <a:t>		</a:t>
            </a:r>
            <a:r>
              <a:rPr lang="es-ES" sz="2400" b="1" dirty="0" err="1">
                <a:solidFill>
                  <a:srgbClr val="0000FF"/>
                </a:solidFill>
                <a:highlight>
                  <a:srgbClr val="FFFFFF"/>
                </a:highlight>
                <a:latin typeface="Courier New"/>
              </a:rPr>
              <a:t>for</a:t>
            </a:r>
            <a:r>
              <a:rPr lang="es-ES" sz="2400" b="1" dirty="0">
                <a:solidFill>
                  <a:srgbClr val="000000"/>
                </a:solidFill>
                <a:highlight>
                  <a:srgbClr val="FFFFFF"/>
                </a:highlight>
                <a:latin typeface="Courier New"/>
              </a:rPr>
              <a:t> y </a:t>
            </a:r>
            <a:r>
              <a:rPr lang="es-ES" sz="2400" b="1" dirty="0">
                <a:solidFill>
                  <a:srgbClr val="0000FF"/>
                </a:solidFill>
                <a:highlight>
                  <a:srgbClr val="FFFFFF"/>
                </a:highlight>
                <a:latin typeface="Courier New"/>
              </a:rPr>
              <a:t>in</a:t>
            </a:r>
            <a:r>
              <a:rPr lang="es-ES" sz="2400" b="1" dirty="0">
                <a:solidFill>
                  <a:srgbClr val="000000"/>
                </a:solidFill>
                <a:highlight>
                  <a:srgbClr val="FFFFFF"/>
                </a:highlight>
                <a:latin typeface="Courier New"/>
              </a:rPr>
              <a:t> </a:t>
            </a:r>
            <a:r>
              <a:rPr lang="es-ES" sz="2400" b="1" dirty="0" err="1">
                <a:solidFill>
                  <a:srgbClr val="000000"/>
                </a:solidFill>
                <a:highlight>
                  <a:srgbClr val="FFFFFF"/>
                </a:highlight>
                <a:latin typeface="Courier New"/>
              </a:rPr>
              <a:t>range</a:t>
            </a:r>
            <a:r>
              <a:rPr lang="es-ES" sz="2400" b="1" dirty="0">
                <a:solidFill>
                  <a:srgbClr val="000080"/>
                </a:solidFill>
                <a:highlight>
                  <a:srgbClr val="FFFFFF"/>
                </a:highlight>
                <a:latin typeface="Courier New"/>
              </a:rPr>
              <a:t>(</a:t>
            </a:r>
            <a:r>
              <a:rPr lang="es-ES" sz="2400" b="1" dirty="0">
                <a:solidFill>
                  <a:srgbClr val="000000"/>
                </a:solidFill>
                <a:highlight>
                  <a:srgbClr val="FFFFFF"/>
                </a:highlight>
                <a:latin typeface="Courier New"/>
              </a:rPr>
              <a:t>x </a:t>
            </a:r>
            <a:r>
              <a:rPr lang="es-ES" sz="2400" b="1" dirty="0">
                <a:solidFill>
                  <a:srgbClr val="000080"/>
                </a:solidFill>
                <a:highlight>
                  <a:srgbClr val="FFFFFF"/>
                </a:highlight>
                <a:latin typeface="Courier New"/>
              </a:rPr>
              <a:t>+</a:t>
            </a:r>
            <a:r>
              <a:rPr lang="es-ES" sz="2400" b="1" dirty="0">
                <a:solidFill>
                  <a:srgbClr val="000000"/>
                </a:solidFill>
                <a:highlight>
                  <a:srgbClr val="FFFFFF"/>
                </a:highlight>
                <a:latin typeface="Courier New"/>
              </a:rPr>
              <a:t> </a:t>
            </a:r>
            <a:r>
              <a:rPr lang="es-ES" sz="2400" b="1" dirty="0">
                <a:solidFill>
                  <a:srgbClr val="FF0000"/>
                </a:solidFill>
                <a:highlight>
                  <a:srgbClr val="FFFFFF"/>
                </a:highlight>
                <a:latin typeface="Courier New"/>
              </a:rPr>
              <a:t>1</a:t>
            </a:r>
            <a:r>
              <a:rPr lang="es-ES" sz="2400" b="1" dirty="0">
                <a:solidFill>
                  <a:srgbClr val="000080"/>
                </a:solidFill>
                <a:highlight>
                  <a:srgbClr val="FFFFFF"/>
                </a:highlight>
                <a:latin typeface="Courier New"/>
              </a:rPr>
              <a:t>,</a:t>
            </a:r>
            <a:r>
              <a:rPr lang="es-ES" sz="2400" b="1" dirty="0">
                <a:solidFill>
                  <a:srgbClr val="000000"/>
                </a:solidFill>
                <a:highlight>
                  <a:srgbClr val="FFFFFF"/>
                </a:highlight>
                <a:latin typeface="Courier New"/>
              </a:rPr>
              <a:t> </a:t>
            </a:r>
            <a:r>
              <a:rPr lang="es-ES" sz="2400" b="1" dirty="0">
                <a:solidFill>
                  <a:srgbClr val="FF0000"/>
                </a:solidFill>
                <a:highlight>
                  <a:srgbClr val="FFFFFF"/>
                </a:highlight>
                <a:latin typeface="Courier New"/>
              </a:rPr>
              <a:t>10</a:t>
            </a:r>
            <a:r>
              <a:rPr lang="es-ES" sz="2400" b="1" dirty="0">
                <a:solidFill>
                  <a:srgbClr val="000080"/>
                </a:solidFill>
                <a:highlight>
                  <a:srgbClr val="FFFFFF"/>
                </a:highlight>
                <a:latin typeface="Courier New"/>
              </a:rPr>
              <a:t>)]</a:t>
            </a:r>
            <a:endParaRPr lang="es-ES" sz="2400" b="1" dirty="0">
              <a:solidFill>
                <a:srgbClr val="000000"/>
              </a:solidFill>
              <a:highlight>
                <a:srgbClr val="FFFFFF"/>
              </a:highlight>
              <a:latin typeface="Courier New"/>
            </a:endParaRPr>
          </a:p>
        </p:txBody>
      </p:sp>
      <p:sp>
        <p:nvSpPr>
          <p:cNvPr id="4" name="Rectangle 3">
            <a:extLst>
              <a:ext uri="{FF2B5EF4-FFF2-40B4-BE49-F238E27FC236}">
                <a16:creationId xmlns:a16="http://schemas.microsoft.com/office/drawing/2014/main" id="{BBAEFC85-DF9B-4745-A3C9-13B11BC27D09}"/>
              </a:ext>
            </a:extLst>
          </p:cNvPr>
          <p:cNvSpPr/>
          <p:nvPr/>
        </p:nvSpPr>
        <p:spPr>
          <a:xfrm>
            <a:off x="571500" y="6488668"/>
            <a:ext cx="8686800" cy="369332"/>
          </a:xfrm>
          <a:prstGeom prst="rect">
            <a:avLst/>
          </a:prstGeom>
        </p:spPr>
        <p:txBody>
          <a:bodyPr wrap="square">
            <a:spAutoFit/>
          </a:bodyPr>
          <a:lstStyle/>
          <a:p>
            <a:r>
              <a:rPr lang="en-US" dirty="0"/>
              <a:t>[(0, 1</a:t>
            </a:r>
            <a:r>
              <a:rPr lang="en-US"/>
              <a:t>), (</a:t>
            </a:r>
            <a:r>
              <a:rPr lang="en-US" dirty="0"/>
              <a:t>0, 2), (0, 3), (0, 4), (0, 5), (0, 6), (0, 7), (0, 8), (0, 9), (1, 2), (1, 3) …</a:t>
            </a:r>
            <a:r>
              <a:rPr lang="en-US" dirty="0" err="1"/>
              <a:t>etc</a:t>
            </a:r>
            <a:endParaRPr lang="en-US" dirty="0"/>
          </a:p>
        </p:txBody>
      </p:sp>
      <p:sp>
        <p:nvSpPr>
          <p:cNvPr id="6" name="Date Placeholder 5">
            <a:extLst>
              <a:ext uri="{FF2B5EF4-FFF2-40B4-BE49-F238E27FC236}">
                <a16:creationId xmlns:a16="http://schemas.microsoft.com/office/drawing/2014/main" id="{47F7CC06-6CCC-7C4E-8042-F2A45B463FDE}"/>
              </a:ext>
            </a:extLst>
          </p:cNvPr>
          <p:cNvSpPr>
            <a:spLocks noGrp="1"/>
          </p:cNvSpPr>
          <p:nvPr>
            <p:ph type="dt" sz="half" idx="10"/>
          </p:nvPr>
        </p:nvSpPr>
        <p:spPr/>
        <p:txBody>
          <a:bodyPr/>
          <a:lstStyle/>
          <a:p>
            <a:r>
              <a:rPr lang="en-US"/>
              <a:t>First Semester 2021-2022</a:t>
            </a:r>
            <a:endParaRPr lang="en-US" dirty="0"/>
          </a:p>
        </p:txBody>
      </p:sp>
      <p:sp>
        <p:nvSpPr>
          <p:cNvPr id="7" name="Footer Placeholder 6">
            <a:extLst>
              <a:ext uri="{FF2B5EF4-FFF2-40B4-BE49-F238E27FC236}">
                <a16:creationId xmlns:a16="http://schemas.microsoft.com/office/drawing/2014/main" id="{7121CEFE-79DA-0C4F-A0A2-CF54352AE4C5}"/>
              </a:ext>
            </a:extLst>
          </p:cNvPr>
          <p:cNvSpPr>
            <a:spLocks noGrp="1"/>
          </p:cNvSpPr>
          <p:nvPr>
            <p:ph type="ftr" sz="quarter" idx="11"/>
          </p:nvPr>
        </p:nvSpPr>
        <p:spPr/>
        <p:txBody>
          <a:bodyPr/>
          <a:lstStyle/>
          <a:p>
            <a:r>
              <a:rPr lang="en-US"/>
              <a:t>Dr. Malak Abdullah</a:t>
            </a:r>
            <a:endParaRPr lang="en-US" dirty="0"/>
          </a:p>
        </p:txBody>
      </p:sp>
      <p:sp>
        <p:nvSpPr>
          <p:cNvPr id="8" name="Slide Number Placeholder 7">
            <a:extLst>
              <a:ext uri="{FF2B5EF4-FFF2-40B4-BE49-F238E27FC236}">
                <a16:creationId xmlns:a16="http://schemas.microsoft.com/office/drawing/2014/main" id="{B509A227-D9B4-3645-B641-2FFF0C395FD5}"/>
              </a:ext>
            </a:extLst>
          </p:cNvPr>
          <p:cNvSpPr>
            <a:spLocks noGrp="1"/>
          </p:cNvSpPr>
          <p:nvPr>
            <p:ph type="sldNum" sz="quarter" idx="12"/>
          </p:nvPr>
        </p:nvSpPr>
        <p:spPr/>
        <p:txBody>
          <a:bodyPr/>
          <a:lstStyle/>
          <a:p>
            <a:fld id="{D8C2E80E-A818-EA4B-839C-9030708D7285}" type="slidenum">
              <a:rPr lang="en-US" smtClean="0"/>
              <a:t>89</a:t>
            </a:fld>
            <a:endParaRPr lang="en-US" dirty="0"/>
          </a:p>
        </p:txBody>
      </p:sp>
    </p:spTree>
    <p:extLst>
      <p:ext uri="{BB962C8B-B14F-4D97-AF65-F5344CB8AC3E}">
        <p14:creationId xmlns:p14="http://schemas.microsoft.com/office/powerpoint/2010/main" val="1724869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FA9FB1-BDFB-C84E-8B9F-130C538CEF2D}"/>
              </a:ext>
            </a:extLst>
          </p:cNvPr>
          <p:cNvSpPr>
            <a:spLocks noGrp="1"/>
          </p:cNvSpPr>
          <p:nvPr>
            <p:ph type="title"/>
          </p:nvPr>
        </p:nvSpPr>
        <p:spPr>
          <a:xfrm>
            <a:off x="8156350" y="484632"/>
            <a:ext cx="3544035" cy="1609344"/>
          </a:xfrm>
          <a:ln>
            <a:noFill/>
          </a:ln>
        </p:spPr>
        <p:txBody>
          <a:bodyPr>
            <a:normAutofit/>
          </a:bodyPr>
          <a:lstStyle/>
          <a:p>
            <a:r>
              <a:rPr lang="en-US" sz="2700" b="1"/>
              <a:t>WHAT IS THE DIFFERENCE BETWEEN AI AND ML?</a:t>
            </a:r>
            <a:endParaRPr lang="en-US" sz="2700"/>
          </a:p>
        </p:txBody>
      </p:sp>
      <p:sp>
        <p:nvSpPr>
          <p:cNvPr id="3" name="Content Placeholder 2">
            <a:extLst>
              <a:ext uri="{FF2B5EF4-FFF2-40B4-BE49-F238E27FC236}">
                <a16:creationId xmlns:a16="http://schemas.microsoft.com/office/drawing/2014/main" id="{428E0022-7D81-6F4E-82DE-2CB311B32145}"/>
              </a:ext>
            </a:extLst>
          </p:cNvPr>
          <p:cNvSpPr>
            <a:spLocks noGrp="1"/>
          </p:cNvSpPr>
          <p:nvPr>
            <p:ph idx="1"/>
          </p:nvPr>
        </p:nvSpPr>
        <p:spPr>
          <a:xfrm>
            <a:off x="8156351" y="2121408"/>
            <a:ext cx="3544034" cy="4050792"/>
          </a:xfrm>
        </p:spPr>
        <p:txBody>
          <a:bodyPr>
            <a:normAutofit/>
          </a:bodyPr>
          <a:lstStyle/>
          <a:p>
            <a:r>
              <a:rPr lang="en-US" sz="1600"/>
              <a:t>ML is just one method for achieving artificial intelligence.</a:t>
            </a:r>
          </a:p>
          <a:p>
            <a:r>
              <a:rPr lang="en-US" sz="1600"/>
              <a:t>While artificial intelligence (AI) is the broad science of mimicking human abilities, machine learning is a specific subset of AI that trains a machine how to learn.</a:t>
            </a:r>
          </a:p>
        </p:txBody>
      </p:sp>
      <p:sp>
        <p:nvSpPr>
          <p:cNvPr id="4" name="Date Placeholder 3">
            <a:extLst>
              <a:ext uri="{FF2B5EF4-FFF2-40B4-BE49-F238E27FC236}">
                <a16:creationId xmlns:a16="http://schemas.microsoft.com/office/drawing/2014/main" id="{72619BCE-ADD5-444B-92F8-19C173C6B43B}"/>
              </a:ext>
            </a:extLst>
          </p:cNvPr>
          <p:cNvSpPr>
            <a:spLocks noGrp="1"/>
          </p:cNvSpPr>
          <p:nvPr>
            <p:ph type="dt" sz="half" idx="10"/>
          </p:nvPr>
        </p:nvSpPr>
        <p:spPr>
          <a:xfrm>
            <a:off x="7964424" y="6272784"/>
            <a:ext cx="3273552" cy="365125"/>
          </a:xfrm>
        </p:spPr>
        <p:txBody>
          <a:bodyPr>
            <a:normAutofit/>
          </a:bodyPr>
          <a:lstStyle/>
          <a:p>
            <a:pPr>
              <a:spcAft>
                <a:spcPts val="600"/>
              </a:spcAft>
            </a:pPr>
            <a:r>
              <a:rPr lang="en-US"/>
              <a:t>First Semester 2021-2022</a:t>
            </a:r>
          </a:p>
        </p:txBody>
      </p:sp>
      <p:grpSp>
        <p:nvGrpSpPr>
          <p:cNvPr id="14" name="Group 13">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 name="Oval 14">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5" name="Slide Number Placeholder 4">
            <a:extLst>
              <a:ext uri="{FF2B5EF4-FFF2-40B4-BE49-F238E27FC236}">
                <a16:creationId xmlns:a16="http://schemas.microsoft.com/office/drawing/2014/main" id="{9E8B5E89-C5F0-B74F-92C1-72941C00008E}"/>
              </a:ext>
            </a:extLst>
          </p:cNvPr>
          <p:cNvSpPr>
            <a:spLocks noGrp="1"/>
          </p:cNvSpPr>
          <p:nvPr>
            <p:ph type="sldNum" sz="quarter" idx="12"/>
          </p:nvPr>
        </p:nvSpPr>
        <p:spPr>
          <a:xfrm>
            <a:off x="11311128" y="6272784"/>
            <a:ext cx="640080" cy="365125"/>
          </a:xfrm>
        </p:spPr>
        <p:txBody>
          <a:bodyPr>
            <a:normAutofit/>
          </a:bodyPr>
          <a:lstStyle/>
          <a:p>
            <a:pPr>
              <a:spcAft>
                <a:spcPts val="600"/>
              </a:spcAft>
            </a:pPr>
            <a:fld id="{D8C2E80E-A818-EA4B-839C-9030708D7285}" type="slidenum">
              <a:rPr lang="en-US" smtClean="0"/>
              <a:pPr>
                <a:spcAft>
                  <a:spcPts val="600"/>
                </a:spcAft>
              </a:pPr>
              <a:t>9</a:t>
            </a:fld>
            <a:endParaRPr lang="en-US"/>
          </a:p>
        </p:txBody>
      </p:sp>
      <p:pic>
        <p:nvPicPr>
          <p:cNvPr id="9" name="Picture 8">
            <a:extLst>
              <a:ext uri="{FF2B5EF4-FFF2-40B4-BE49-F238E27FC236}">
                <a16:creationId xmlns:a16="http://schemas.microsoft.com/office/drawing/2014/main" id="{A110A741-2F5A-9C46-9810-3B01551C7C55}"/>
              </a:ext>
            </a:extLst>
          </p:cNvPr>
          <p:cNvPicPr>
            <a:picLocks noChangeAspect="1"/>
          </p:cNvPicPr>
          <p:nvPr/>
        </p:nvPicPr>
        <p:blipFill>
          <a:blip r:embed="rId5"/>
          <a:stretch>
            <a:fillRect/>
          </a:stretch>
        </p:blipFill>
        <p:spPr>
          <a:xfrm>
            <a:off x="30890" y="904338"/>
            <a:ext cx="7645400" cy="4711700"/>
          </a:xfrm>
          <a:prstGeom prst="rect">
            <a:avLst/>
          </a:prstGeom>
        </p:spPr>
      </p:pic>
      <p:sp>
        <p:nvSpPr>
          <p:cNvPr id="6" name="Footer Placeholder 5">
            <a:extLst>
              <a:ext uri="{FF2B5EF4-FFF2-40B4-BE49-F238E27FC236}">
                <a16:creationId xmlns:a16="http://schemas.microsoft.com/office/drawing/2014/main" id="{52552849-2DA2-7E49-8865-E54E8406F4FB}"/>
              </a:ext>
            </a:extLst>
          </p:cNvPr>
          <p:cNvSpPr>
            <a:spLocks noGrp="1"/>
          </p:cNvSpPr>
          <p:nvPr>
            <p:ph type="ftr" sz="quarter" idx="11"/>
          </p:nvPr>
        </p:nvSpPr>
        <p:spPr/>
        <p:txBody>
          <a:bodyPr/>
          <a:lstStyle/>
          <a:p>
            <a:r>
              <a:rPr lang="en-US"/>
              <a:t>Dr. Malak Abdullah</a:t>
            </a:r>
            <a:endParaRPr lang="en-US" dirty="0"/>
          </a:p>
        </p:txBody>
      </p:sp>
      <p:sp>
        <p:nvSpPr>
          <p:cNvPr id="7" name="Rectangle 6">
            <a:extLst>
              <a:ext uri="{FF2B5EF4-FFF2-40B4-BE49-F238E27FC236}">
                <a16:creationId xmlns:a16="http://schemas.microsoft.com/office/drawing/2014/main" id="{E16662AF-A52D-CC42-9714-FBEDF49DE8DF}"/>
              </a:ext>
            </a:extLst>
          </p:cNvPr>
          <p:cNvSpPr/>
          <p:nvPr/>
        </p:nvSpPr>
        <p:spPr>
          <a:xfrm>
            <a:off x="-34901" y="5833646"/>
            <a:ext cx="7970131" cy="677108"/>
          </a:xfrm>
          <a:prstGeom prst="rect">
            <a:avLst/>
          </a:prstGeom>
        </p:spPr>
        <p:txBody>
          <a:bodyPr wrap="none">
            <a:spAutoFit/>
          </a:bodyPr>
          <a:lstStyle/>
          <a:p>
            <a:r>
              <a:rPr lang="en-US" sz="2000" dirty="0"/>
              <a:t>Let’s watch this : </a:t>
            </a:r>
            <a:r>
              <a:rPr lang="en-US" sz="2000" dirty="0">
                <a:hlinkClick r:id="rId6"/>
              </a:rPr>
              <a:t>https://www.youtube.com/watch?v=uz8PSSOB-4E</a:t>
            </a:r>
            <a:endParaRPr lang="en-US" sz="2000" dirty="0"/>
          </a:p>
          <a:p>
            <a:endParaRPr lang="en-US" dirty="0"/>
          </a:p>
        </p:txBody>
      </p:sp>
    </p:spTree>
    <p:extLst>
      <p:ext uri="{BB962C8B-B14F-4D97-AF65-F5344CB8AC3E}">
        <p14:creationId xmlns:p14="http://schemas.microsoft.com/office/powerpoint/2010/main" val="19345385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Functools</a:t>
            </a:r>
            <a:r>
              <a:rPr lang="en-US" dirty="0"/>
              <a:t>: </a:t>
            </a:r>
            <a:r>
              <a:rPr lang="en-US" b="1" dirty="0"/>
              <a:t>map</a:t>
            </a:r>
            <a:r>
              <a:rPr lang="en-US" dirty="0"/>
              <a:t>, reduce, filter</a:t>
            </a:r>
          </a:p>
        </p:txBody>
      </p:sp>
      <p:sp>
        <p:nvSpPr>
          <p:cNvPr id="3" name="Content Placeholder 2"/>
          <p:cNvSpPr>
            <a:spLocks noGrp="1"/>
          </p:cNvSpPr>
          <p:nvPr>
            <p:ph idx="1"/>
          </p:nvPr>
        </p:nvSpPr>
        <p:spPr/>
        <p:txBody>
          <a:bodyPr/>
          <a:lstStyle/>
          <a:p>
            <a:r>
              <a:rPr lang="en-US" dirty="0"/>
              <a:t>Convenient tools in python to apply function to sequences of data</a:t>
            </a:r>
          </a:p>
          <a:p>
            <a:pPr lvl="1"/>
            <a:endParaRPr lang="en-US" dirty="0"/>
          </a:p>
          <a:p>
            <a:pPr lvl="1"/>
            <a:endParaRPr lang="en-US" dirty="0"/>
          </a:p>
          <a:p>
            <a:pPr lvl="1"/>
            <a:endParaRPr lang="en-US" dirty="0"/>
          </a:p>
        </p:txBody>
      </p:sp>
      <p:sp>
        <p:nvSpPr>
          <p:cNvPr id="4" name="Rectangle 3"/>
          <p:cNvSpPr/>
          <p:nvPr/>
        </p:nvSpPr>
        <p:spPr>
          <a:xfrm>
            <a:off x="642938" y="2221976"/>
            <a:ext cx="4286250" cy="1938992"/>
          </a:xfrm>
          <a:prstGeom prst="rect">
            <a:avLst/>
          </a:prstGeom>
          <a:ln>
            <a:solidFill>
              <a:srgbClr val="0070C0"/>
            </a:solidFill>
          </a:ln>
        </p:spPr>
        <p:txBody>
          <a:bodyPr wrap="square">
            <a:spAutoFit/>
          </a:bodyPr>
          <a:lstStyle/>
          <a:p>
            <a:r>
              <a:rPr lang="en-US" sz="2400" dirty="0"/>
              <a:t>def double(x): return 2*x</a:t>
            </a:r>
          </a:p>
          <a:p>
            <a:r>
              <a:rPr lang="en-US" sz="2400" dirty="0"/>
              <a:t>b=range(5)</a:t>
            </a:r>
          </a:p>
          <a:p>
            <a:r>
              <a:rPr lang="en-US" sz="2400" dirty="0"/>
              <a:t>list(map(double, b))</a:t>
            </a:r>
          </a:p>
          <a:p>
            <a:endParaRPr lang="en-US" sz="2400" dirty="0"/>
          </a:p>
          <a:p>
            <a:r>
              <a:rPr lang="en-US" sz="2400" dirty="0">
                <a:solidFill>
                  <a:srgbClr val="8B0000"/>
                </a:solidFill>
              </a:rPr>
              <a:t>Out[</a:t>
            </a:r>
            <a:r>
              <a:rPr lang="en-US" sz="2400" b="1" dirty="0">
                <a:solidFill>
                  <a:srgbClr val="8B0000"/>
                </a:solidFill>
              </a:rPr>
              <a:t>203</a:t>
            </a:r>
            <a:r>
              <a:rPr lang="en-US" sz="2400" dirty="0">
                <a:solidFill>
                  <a:srgbClr val="8B0000"/>
                </a:solidFill>
              </a:rPr>
              <a:t>]:</a:t>
            </a:r>
            <a:r>
              <a:rPr lang="en-US" sz="2400" dirty="0"/>
              <a:t> [0, 2, 4, 6, 8]</a:t>
            </a:r>
          </a:p>
        </p:txBody>
      </p:sp>
      <p:sp>
        <p:nvSpPr>
          <p:cNvPr id="5" name="Rectangle 4"/>
          <p:cNvSpPr/>
          <p:nvPr/>
        </p:nvSpPr>
        <p:spPr>
          <a:xfrm>
            <a:off x="642938" y="4286789"/>
            <a:ext cx="11258550" cy="1200329"/>
          </a:xfrm>
          <a:prstGeom prst="rect">
            <a:avLst/>
          </a:prstGeom>
          <a:ln>
            <a:solidFill>
              <a:srgbClr val="0070C0"/>
            </a:solidFill>
          </a:ln>
        </p:spPr>
        <p:txBody>
          <a:bodyPr wrap="square">
            <a:spAutoFit/>
          </a:bodyPr>
          <a:lstStyle/>
          <a:p>
            <a:r>
              <a:rPr lang="en-US" sz="2400" dirty="0">
                <a:solidFill>
                  <a:srgbClr val="000080"/>
                </a:solidFill>
              </a:rPr>
              <a:t>In [</a:t>
            </a:r>
            <a:r>
              <a:rPr lang="en-US" sz="2400" b="1" dirty="0">
                <a:solidFill>
                  <a:srgbClr val="000080"/>
                </a:solidFill>
              </a:rPr>
              <a:t>204</a:t>
            </a:r>
            <a:r>
              <a:rPr lang="en-US" sz="2400" dirty="0">
                <a:solidFill>
                  <a:srgbClr val="000080"/>
                </a:solidFill>
              </a:rPr>
              <a:t>]:</a:t>
            </a:r>
            <a:r>
              <a:rPr lang="en-US" sz="2400" dirty="0"/>
              <a:t> double(b)</a:t>
            </a:r>
          </a:p>
          <a:p>
            <a:r>
              <a:rPr lang="en-US" sz="2400" dirty="0" err="1"/>
              <a:t>Traceback</a:t>
            </a:r>
            <a:r>
              <a:rPr lang="en-US" sz="2400" dirty="0"/>
              <a:t> </a:t>
            </a:r>
            <a:r>
              <a:rPr lang="en-US" sz="2400" dirty="0">
                <a:solidFill>
                  <a:srgbClr val="4682B4"/>
                </a:solidFill>
              </a:rPr>
              <a:t>(most recent call last)</a:t>
            </a:r>
            <a:r>
              <a:rPr lang="en-US" sz="2400" dirty="0"/>
              <a:t>:</a:t>
            </a:r>
          </a:p>
          <a:p>
            <a:r>
              <a:rPr lang="en-US" sz="2400" dirty="0" err="1">
                <a:solidFill>
                  <a:srgbClr val="8B0000"/>
                </a:solidFill>
              </a:rPr>
              <a:t>TypeError</a:t>
            </a:r>
            <a:r>
              <a:rPr lang="en-US" sz="2400" dirty="0">
                <a:solidFill>
                  <a:srgbClr val="8B0000"/>
                </a:solidFill>
              </a:rPr>
              <a:t>:</a:t>
            </a:r>
            <a:r>
              <a:rPr lang="en-US" sz="2400" dirty="0"/>
              <a:t> unsupported operand type(s) for *: '</a:t>
            </a:r>
            <a:r>
              <a:rPr lang="en-US" sz="2400" dirty="0" err="1"/>
              <a:t>int</a:t>
            </a:r>
            <a:r>
              <a:rPr lang="en-US" sz="2400" dirty="0"/>
              <a:t>' and 'range'</a:t>
            </a:r>
          </a:p>
        </p:txBody>
      </p:sp>
      <p:sp>
        <p:nvSpPr>
          <p:cNvPr id="6" name="Rectangle 5"/>
          <p:cNvSpPr/>
          <p:nvPr/>
        </p:nvSpPr>
        <p:spPr>
          <a:xfrm>
            <a:off x="5453062" y="2221976"/>
            <a:ext cx="5405438" cy="1569660"/>
          </a:xfrm>
          <a:prstGeom prst="rect">
            <a:avLst/>
          </a:prstGeom>
          <a:ln>
            <a:solidFill>
              <a:srgbClr val="0070C0"/>
            </a:solidFill>
          </a:ln>
        </p:spPr>
        <p:txBody>
          <a:bodyPr wrap="square">
            <a:spAutoFit/>
          </a:bodyPr>
          <a:lstStyle/>
          <a:p>
            <a:r>
              <a:rPr lang="en-US" sz="2400" dirty="0"/>
              <a:t>def double(x): return 2*x</a:t>
            </a:r>
          </a:p>
          <a:p>
            <a:r>
              <a:rPr lang="en-US" sz="2400" dirty="0"/>
              <a:t>print ([double(</a:t>
            </a:r>
            <a:r>
              <a:rPr lang="en-US" sz="2400" dirty="0" err="1"/>
              <a:t>i</a:t>
            </a:r>
            <a:r>
              <a:rPr lang="en-US" sz="2400" dirty="0"/>
              <a:t>) for </a:t>
            </a:r>
            <a:r>
              <a:rPr lang="en-US" sz="2400" dirty="0" err="1"/>
              <a:t>i</a:t>
            </a:r>
            <a:r>
              <a:rPr lang="en-US" sz="2400" dirty="0"/>
              <a:t> in range(5)])</a:t>
            </a:r>
          </a:p>
          <a:p>
            <a:endParaRPr lang="en-US" sz="2400" dirty="0"/>
          </a:p>
          <a:p>
            <a:r>
              <a:rPr lang="en-US" sz="2400" dirty="0">
                <a:solidFill>
                  <a:srgbClr val="8B0000"/>
                </a:solidFill>
              </a:rPr>
              <a:t>Out[</a:t>
            </a:r>
            <a:r>
              <a:rPr lang="en-US" sz="2400" b="1" dirty="0">
                <a:solidFill>
                  <a:srgbClr val="8B0000"/>
                </a:solidFill>
              </a:rPr>
              <a:t>205</a:t>
            </a:r>
            <a:r>
              <a:rPr lang="en-US" sz="2400" dirty="0">
                <a:solidFill>
                  <a:srgbClr val="8B0000"/>
                </a:solidFill>
              </a:rPr>
              <a:t>]:</a:t>
            </a:r>
            <a:r>
              <a:rPr lang="en-US" sz="2400" dirty="0"/>
              <a:t> [0, 2, 4, 6, 8]</a:t>
            </a:r>
          </a:p>
        </p:txBody>
      </p:sp>
      <p:sp>
        <p:nvSpPr>
          <p:cNvPr id="7" name="Date Placeholder 6">
            <a:extLst>
              <a:ext uri="{FF2B5EF4-FFF2-40B4-BE49-F238E27FC236}">
                <a16:creationId xmlns:a16="http://schemas.microsoft.com/office/drawing/2014/main" id="{236F9F91-B4EB-DB45-8CFC-5B933E33B93C}"/>
              </a:ext>
            </a:extLst>
          </p:cNvPr>
          <p:cNvSpPr>
            <a:spLocks noGrp="1"/>
          </p:cNvSpPr>
          <p:nvPr>
            <p:ph type="dt" sz="half" idx="10"/>
          </p:nvPr>
        </p:nvSpPr>
        <p:spPr/>
        <p:txBody>
          <a:bodyPr/>
          <a:lstStyle/>
          <a:p>
            <a:r>
              <a:rPr lang="en-US"/>
              <a:t>First Semester 2021-2022</a:t>
            </a:r>
            <a:endParaRPr lang="en-US" dirty="0"/>
          </a:p>
        </p:txBody>
      </p:sp>
      <p:sp>
        <p:nvSpPr>
          <p:cNvPr id="8" name="Footer Placeholder 7">
            <a:extLst>
              <a:ext uri="{FF2B5EF4-FFF2-40B4-BE49-F238E27FC236}">
                <a16:creationId xmlns:a16="http://schemas.microsoft.com/office/drawing/2014/main" id="{FDE671D0-3B1E-C542-9E45-389014C31A93}"/>
              </a:ext>
            </a:extLst>
          </p:cNvPr>
          <p:cNvSpPr>
            <a:spLocks noGrp="1"/>
          </p:cNvSpPr>
          <p:nvPr>
            <p:ph type="ftr" sz="quarter" idx="11"/>
          </p:nvPr>
        </p:nvSpPr>
        <p:spPr/>
        <p:txBody>
          <a:bodyPr/>
          <a:lstStyle/>
          <a:p>
            <a:r>
              <a:rPr lang="en-US"/>
              <a:t>Dr. Malak Abdullah</a:t>
            </a:r>
            <a:endParaRPr lang="en-US" dirty="0"/>
          </a:p>
        </p:txBody>
      </p:sp>
      <p:sp>
        <p:nvSpPr>
          <p:cNvPr id="9" name="Slide Number Placeholder 8">
            <a:extLst>
              <a:ext uri="{FF2B5EF4-FFF2-40B4-BE49-F238E27FC236}">
                <a16:creationId xmlns:a16="http://schemas.microsoft.com/office/drawing/2014/main" id="{10FA4B40-6B10-EB46-843F-1C095DF04788}"/>
              </a:ext>
            </a:extLst>
          </p:cNvPr>
          <p:cNvSpPr>
            <a:spLocks noGrp="1"/>
          </p:cNvSpPr>
          <p:nvPr>
            <p:ph type="sldNum" sz="quarter" idx="12"/>
          </p:nvPr>
        </p:nvSpPr>
        <p:spPr/>
        <p:txBody>
          <a:bodyPr/>
          <a:lstStyle/>
          <a:p>
            <a:fld id="{D8C2E80E-A818-EA4B-839C-9030708D7285}" type="slidenum">
              <a:rPr lang="en-US" smtClean="0"/>
              <a:t>90</a:t>
            </a:fld>
            <a:endParaRPr lang="en-US" dirty="0"/>
          </a:p>
        </p:txBody>
      </p:sp>
    </p:spTree>
    <p:extLst>
      <p:ext uri="{BB962C8B-B14F-4D97-AF65-F5344CB8AC3E}">
        <p14:creationId xmlns:p14="http://schemas.microsoft.com/office/powerpoint/2010/main" val="39714513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4C38F-05F9-B74D-8057-F128EFBDEF1A}"/>
              </a:ext>
            </a:extLst>
          </p:cNvPr>
          <p:cNvSpPr>
            <a:spLocks noGrp="1"/>
          </p:cNvSpPr>
          <p:nvPr>
            <p:ph type="title"/>
          </p:nvPr>
        </p:nvSpPr>
        <p:spPr/>
        <p:txBody>
          <a:bodyPr/>
          <a:lstStyle/>
          <a:p>
            <a:endParaRPr lang="en-US" dirty="0"/>
          </a:p>
        </p:txBody>
      </p:sp>
      <p:sp>
        <p:nvSpPr>
          <p:cNvPr id="4" name="Date Placeholder 3">
            <a:extLst>
              <a:ext uri="{FF2B5EF4-FFF2-40B4-BE49-F238E27FC236}">
                <a16:creationId xmlns:a16="http://schemas.microsoft.com/office/drawing/2014/main" id="{256F6640-76A9-0643-93DB-311E5D9EE604}"/>
              </a:ext>
            </a:extLst>
          </p:cNvPr>
          <p:cNvSpPr>
            <a:spLocks noGrp="1"/>
          </p:cNvSpPr>
          <p:nvPr>
            <p:ph type="dt" sz="half" idx="10"/>
          </p:nvPr>
        </p:nvSpPr>
        <p:spPr/>
        <p:txBody>
          <a:bodyPr/>
          <a:lstStyle/>
          <a:p>
            <a:r>
              <a:rPr lang="en-US"/>
              <a:t>First Semester 2021-2022</a:t>
            </a:r>
            <a:endParaRPr lang="en-US" dirty="0"/>
          </a:p>
        </p:txBody>
      </p:sp>
      <p:sp>
        <p:nvSpPr>
          <p:cNvPr id="6" name="Rectangle 5">
            <a:extLst>
              <a:ext uri="{FF2B5EF4-FFF2-40B4-BE49-F238E27FC236}">
                <a16:creationId xmlns:a16="http://schemas.microsoft.com/office/drawing/2014/main" id="{503AC74B-9AA0-C642-B515-6CDAFAD57F0C}"/>
              </a:ext>
            </a:extLst>
          </p:cNvPr>
          <p:cNvSpPr/>
          <p:nvPr/>
        </p:nvSpPr>
        <p:spPr>
          <a:xfrm>
            <a:off x="719136" y="3530645"/>
            <a:ext cx="11096626" cy="2677656"/>
          </a:xfrm>
          <a:prstGeom prst="rect">
            <a:avLst/>
          </a:prstGeom>
          <a:ln>
            <a:solidFill>
              <a:schemeClr val="accent1"/>
            </a:solidFill>
          </a:ln>
        </p:spPr>
        <p:txBody>
          <a:bodyPr wrap="square">
            <a:spAutoFit/>
          </a:bodyPr>
          <a:lstStyle/>
          <a:p>
            <a:r>
              <a:rPr lang="en-US" sz="2400" dirty="0" err="1"/>
              <a:t>map_output</a:t>
            </a:r>
            <a:r>
              <a:rPr lang="en-US" sz="2400" dirty="0"/>
              <a:t> = map(lambda x: x*2, [1, 2, 3, 4])</a:t>
            </a:r>
          </a:p>
          <a:p>
            <a:r>
              <a:rPr lang="en-US" sz="2400" dirty="0"/>
              <a:t>print(</a:t>
            </a:r>
            <a:r>
              <a:rPr lang="en-US" sz="2400" dirty="0" err="1"/>
              <a:t>map_output</a:t>
            </a:r>
            <a:r>
              <a:rPr lang="en-US" sz="2400" dirty="0"/>
              <a:t>)          # Output: map object: &lt;map object at 0x04D6BAB0&gt;</a:t>
            </a:r>
          </a:p>
          <a:p>
            <a:endParaRPr lang="en-US" sz="2400" dirty="0"/>
          </a:p>
          <a:p>
            <a:endParaRPr lang="en-US" sz="2400" dirty="0"/>
          </a:p>
          <a:p>
            <a:r>
              <a:rPr lang="en-US" sz="2400" dirty="0" err="1"/>
              <a:t>list_map_output</a:t>
            </a:r>
            <a:r>
              <a:rPr lang="en-US" sz="2400" dirty="0"/>
              <a:t> = list(</a:t>
            </a:r>
            <a:r>
              <a:rPr lang="en-US" sz="2400" dirty="0" err="1"/>
              <a:t>map_output</a:t>
            </a:r>
            <a:r>
              <a:rPr lang="en-US" sz="2400" dirty="0"/>
              <a:t>)</a:t>
            </a:r>
          </a:p>
          <a:p>
            <a:endParaRPr lang="en-US" sz="2400" dirty="0"/>
          </a:p>
          <a:p>
            <a:r>
              <a:rPr lang="en-US" sz="2400" dirty="0"/>
              <a:t>print(</a:t>
            </a:r>
            <a:r>
              <a:rPr lang="en-US" sz="2400" dirty="0" err="1"/>
              <a:t>list_map_output</a:t>
            </a:r>
            <a:r>
              <a:rPr lang="en-US" sz="2400" dirty="0"/>
              <a:t>)    # Output: [2, 4, 6, 8]</a:t>
            </a:r>
          </a:p>
        </p:txBody>
      </p:sp>
      <p:sp>
        <p:nvSpPr>
          <p:cNvPr id="7" name="Rectangle 6">
            <a:extLst>
              <a:ext uri="{FF2B5EF4-FFF2-40B4-BE49-F238E27FC236}">
                <a16:creationId xmlns:a16="http://schemas.microsoft.com/office/drawing/2014/main" id="{CB7E84F9-8D22-4A48-A947-0DBC65347D1A}"/>
              </a:ext>
            </a:extLst>
          </p:cNvPr>
          <p:cNvSpPr/>
          <p:nvPr/>
        </p:nvSpPr>
        <p:spPr>
          <a:xfrm>
            <a:off x="719137" y="2107407"/>
            <a:ext cx="7380547" cy="461665"/>
          </a:xfrm>
          <a:prstGeom prst="rect">
            <a:avLst/>
          </a:prstGeom>
          <a:ln>
            <a:solidFill>
              <a:schemeClr val="accent1"/>
            </a:solidFill>
          </a:ln>
        </p:spPr>
        <p:txBody>
          <a:bodyPr wrap="none">
            <a:spAutoFit/>
          </a:bodyPr>
          <a:lstStyle/>
          <a:p>
            <a:r>
              <a:rPr lang="en-US" sz="2400" dirty="0">
                <a:solidFill>
                  <a:srgbClr val="005CC5"/>
                </a:solidFill>
                <a:latin typeface="SFMono-Regular"/>
              </a:rPr>
              <a:t>map</a:t>
            </a:r>
            <a:r>
              <a:rPr lang="en-US" sz="2400" dirty="0">
                <a:solidFill>
                  <a:srgbClr val="24292E"/>
                </a:solidFill>
                <a:latin typeface="SFMono-Regular"/>
              </a:rPr>
              <a:t>(</a:t>
            </a:r>
            <a:r>
              <a:rPr lang="en-US" sz="2400" dirty="0">
                <a:solidFill>
                  <a:srgbClr val="D73A49"/>
                </a:solidFill>
                <a:latin typeface="SFMono-Regular"/>
              </a:rPr>
              <a:t>lambda</a:t>
            </a:r>
            <a:r>
              <a:rPr lang="en-US" sz="2400" dirty="0">
                <a:solidFill>
                  <a:srgbClr val="24292E"/>
                </a:solidFill>
                <a:latin typeface="SFMono-Regular"/>
              </a:rPr>
              <a:t> x : x</a:t>
            </a:r>
            <a:r>
              <a:rPr lang="en-US" sz="2400" dirty="0">
                <a:solidFill>
                  <a:srgbClr val="D73A49"/>
                </a:solidFill>
                <a:latin typeface="SFMono-Regular"/>
              </a:rPr>
              <a:t>*</a:t>
            </a:r>
            <a:r>
              <a:rPr lang="en-US" sz="2400" dirty="0">
                <a:solidFill>
                  <a:srgbClr val="005CC5"/>
                </a:solidFill>
                <a:latin typeface="SFMono-Regular"/>
              </a:rPr>
              <a:t>2</a:t>
            </a:r>
            <a:r>
              <a:rPr lang="en-US" sz="2400" dirty="0">
                <a:solidFill>
                  <a:srgbClr val="24292E"/>
                </a:solidFill>
                <a:latin typeface="SFMono-Regular"/>
              </a:rPr>
              <a:t>, [</a:t>
            </a:r>
            <a:r>
              <a:rPr lang="en-US" sz="2400" dirty="0">
                <a:solidFill>
                  <a:srgbClr val="005CC5"/>
                </a:solidFill>
                <a:latin typeface="SFMono-Regular"/>
              </a:rPr>
              <a:t>1</a:t>
            </a:r>
            <a:r>
              <a:rPr lang="en-US" sz="2400" dirty="0">
                <a:solidFill>
                  <a:srgbClr val="24292E"/>
                </a:solidFill>
                <a:latin typeface="SFMono-Regular"/>
              </a:rPr>
              <a:t>, </a:t>
            </a:r>
            <a:r>
              <a:rPr lang="en-US" sz="2400" dirty="0">
                <a:solidFill>
                  <a:srgbClr val="005CC5"/>
                </a:solidFill>
                <a:latin typeface="SFMono-Regular"/>
              </a:rPr>
              <a:t>2</a:t>
            </a:r>
            <a:r>
              <a:rPr lang="en-US" sz="2400" dirty="0">
                <a:solidFill>
                  <a:srgbClr val="24292E"/>
                </a:solidFill>
                <a:latin typeface="SFMono-Regular"/>
              </a:rPr>
              <a:t>, </a:t>
            </a:r>
            <a:r>
              <a:rPr lang="en-US" sz="2400" dirty="0">
                <a:solidFill>
                  <a:srgbClr val="005CC5"/>
                </a:solidFill>
                <a:latin typeface="SFMono-Regular"/>
              </a:rPr>
              <a:t>3</a:t>
            </a:r>
            <a:r>
              <a:rPr lang="en-US" sz="2400" dirty="0">
                <a:solidFill>
                  <a:srgbClr val="24292E"/>
                </a:solidFill>
                <a:latin typeface="SFMono-Regular"/>
              </a:rPr>
              <a:t>, </a:t>
            </a:r>
            <a:r>
              <a:rPr lang="en-US" sz="2400" dirty="0">
                <a:solidFill>
                  <a:srgbClr val="005CC5"/>
                </a:solidFill>
                <a:latin typeface="SFMono-Regular"/>
              </a:rPr>
              <a:t>4</a:t>
            </a:r>
            <a:r>
              <a:rPr lang="en-US" sz="2400" dirty="0">
                <a:solidFill>
                  <a:srgbClr val="24292E"/>
                </a:solidFill>
                <a:latin typeface="SFMono-Regular"/>
              </a:rPr>
              <a:t>])              </a:t>
            </a:r>
            <a:r>
              <a:rPr lang="en-US" sz="2400" dirty="0">
                <a:solidFill>
                  <a:srgbClr val="6A737D"/>
                </a:solidFill>
                <a:latin typeface="SFMono-Regular"/>
              </a:rPr>
              <a:t>#Output [2, 4, 6, 8]</a:t>
            </a:r>
            <a:endParaRPr lang="en-US" sz="2400" dirty="0"/>
          </a:p>
        </p:txBody>
      </p:sp>
      <p:sp>
        <p:nvSpPr>
          <p:cNvPr id="8" name="Rectangle 7">
            <a:extLst>
              <a:ext uri="{FF2B5EF4-FFF2-40B4-BE49-F238E27FC236}">
                <a16:creationId xmlns:a16="http://schemas.microsoft.com/office/drawing/2014/main" id="{F2440655-6487-6B47-AA1C-6769C2545E23}"/>
              </a:ext>
            </a:extLst>
          </p:cNvPr>
          <p:cNvSpPr/>
          <p:nvPr/>
        </p:nvSpPr>
        <p:spPr>
          <a:xfrm>
            <a:off x="719136" y="2658812"/>
            <a:ext cx="7380547" cy="461665"/>
          </a:xfrm>
          <a:prstGeom prst="rect">
            <a:avLst/>
          </a:prstGeom>
          <a:ln>
            <a:solidFill>
              <a:schemeClr val="accent1"/>
            </a:solidFill>
          </a:ln>
        </p:spPr>
        <p:txBody>
          <a:bodyPr wrap="square">
            <a:spAutoFit/>
          </a:bodyPr>
          <a:lstStyle/>
          <a:p>
            <a:r>
              <a:rPr lang="en-US" sz="2400" dirty="0">
                <a:solidFill>
                  <a:srgbClr val="005CC5"/>
                </a:solidFill>
                <a:latin typeface="SFMono-Regular"/>
              </a:rPr>
              <a:t>map</a:t>
            </a:r>
            <a:r>
              <a:rPr lang="en-US" sz="2400" dirty="0">
                <a:solidFill>
                  <a:srgbClr val="24292E"/>
                </a:solidFill>
                <a:latin typeface="SFMono-Regular"/>
              </a:rPr>
              <a:t>(</a:t>
            </a:r>
            <a:r>
              <a:rPr lang="en-US" sz="2400" dirty="0">
                <a:solidFill>
                  <a:srgbClr val="D73A49"/>
                </a:solidFill>
                <a:latin typeface="SFMono-Regular"/>
              </a:rPr>
              <a:t>lambda</a:t>
            </a:r>
            <a:r>
              <a:rPr lang="en-US" sz="2400" dirty="0">
                <a:solidFill>
                  <a:srgbClr val="24292E"/>
                </a:solidFill>
                <a:latin typeface="SFMono-Regular"/>
              </a:rPr>
              <a:t> x, y: x </a:t>
            </a:r>
            <a:r>
              <a:rPr lang="en-US" sz="2400" dirty="0">
                <a:solidFill>
                  <a:srgbClr val="D73A49"/>
                </a:solidFill>
                <a:latin typeface="SFMono-Regular"/>
              </a:rPr>
              <a:t>+</a:t>
            </a:r>
            <a:r>
              <a:rPr lang="en-US" sz="2400" dirty="0">
                <a:solidFill>
                  <a:srgbClr val="24292E"/>
                </a:solidFill>
                <a:latin typeface="SFMono-Regular"/>
              </a:rPr>
              <a:t> y, </a:t>
            </a:r>
            <a:r>
              <a:rPr lang="en-US" sz="2400" dirty="0" err="1">
                <a:solidFill>
                  <a:srgbClr val="24292E"/>
                </a:solidFill>
                <a:latin typeface="SFMono-Regular"/>
              </a:rPr>
              <a:t>list_a</a:t>
            </a:r>
            <a:r>
              <a:rPr lang="en-US" sz="2400" dirty="0">
                <a:solidFill>
                  <a:srgbClr val="24292E"/>
                </a:solidFill>
                <a:latin typeface="SFMono-Regular"/>
              </a:rPr>
              <a:t>, </a:t>
            </a:r>
            <a:r>
              <a:rPr lang="en-US" sz="2400" dirty="0" err="1">
                <a:solidFill>
                  <a:srgbClr val="24292E"/>
                </a:solidFill>
                <a:latin typeface="SFMono-Regular"/>
              </a:rPr>
              <a:t>list_b</a:t>
            </a:r>
            <a:r>
              <a:rPr lang="en-US" sz="2400" dirty="0">
                <a:solidFill>
                  <a:srgbClr val="24292E"/>
                </a:solidFill>
                <a:latin typeface="SFMono-Regular"/>
              </a:rPr>
              <a:t>) </a:t>
            </a:r>
            <a:r>
              <a:rPr lang="en-US" sz="2400" dirty="0">
                <a:solidFill>
                  <a:srgbClr val="6A737D"/>
                </a:solidFill>
                <a:latin typeface="SFMono-Regular"/>
              </a:rPr>
              <a:t># Output: [11, 22, 33]</a:t>
            </a:r>
            <a:endParaRPr lang="en-US" sz="2400" dirty="0"/>
          </a:p>
        </p:txBody>
      </p:sp>
      <p:sp>
        <p:nvSpPr>
          <p:cNvPr id="3" name="Footer Placeholder 2">
            <a:extLst>
              <a:ext uri="{FF2B5EF4-FFF2-40B4-BE49-F238E27FC236}">
                <a16:creationId xmlns:a16="http://schemas.microsoft.com/office/drawing/2014/main" id="{A89D57BC-23D8-374C-B88C-BDAD2CABF6ED}"/>
              </a:ext>
            </a:extLst>
          </p:cNvPr>
          <p:cNvSpPr>
            <a:spLocks noGrp="1"/>
          </p:cNvSpPr>
          <p:nvPr>
            <p:ph type="ftr" sz="quarter" idx="11"/>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484328ED-E113-B340-81B0-1FE40A29D424}"/>
              </a:ext>
            </a:extLst>
          </p:cNvPr>
          <p:cNvSpPr>
            <a:spLocks noGrp="1"/>
          </p:cNvSpPr>
          <p:nvPr>
            <p:ph type="sldNum" sz="quarter" idx="12"/>
          </p:nvPr>
        </p:nvSpPr>
        <p:spPr/>
        <p:txBody>
          <a:bodyPr/>
          <a:lstStyle/>
          <a:p>
            <a:fld id="{D8C2E80E-A818-EA4B-839C-9030708D7285}" type="slidenum">
              <a:rPr lang="en-US" smtClean="0"/>
              <a:t>91</a:t>
            </a:fld>
            <a:endParaRPr lang="en-US" dirty="0"/>
          </a:p>
        </p:txBody>
      </p:sp>
    </p:spTree>
    <p:extLst>
      <p:ext uri="{BB962C8B-B14F-4D97-AF65-F5344CB8AC3E}">
        <p14:creationId xmlns:p14="http://schemas.microsoft.com/office/powerpoint/2010/main" val="34676927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Functools</a:t>
            </a:r>
            <a:r>
              <a:rPr lang="en-US" dirty="0"/>
              <a:t>: map, reduce, </a:t>
            </a:r>
            <a:r>
              <a:rPr lang="en-US" b="1" dirty="0"/>
              <a:t>filter</a:t>
            </a:r>
          </a:p>
        </p:txBody>
      </p:sp>
      <p:sp>
        <p:nvSpPr>
          <p:cNvPr id="8" name="Rectangle 7"/>
          <p:cNvSpPr/>
          <p:nvPr/>
        </p:nvSpPr>
        <p:spPr>
          <a:xfrm>
            <a:off x="728663" y="2500312"/>
            <a:ext cx="7129462" cy="1938992"/>
          </a:xfrm>
          <a:prstGeom prst="rect">
            <a:avLst/>
          </a:prstGeom>
          <a:ln>
            <a:solidFill>
              <a:srgbClr val="0070C0"/>
            </a:solidFill>
          </a:ln>
        </p:spPr>
        <p:txBody>
          <a:bodyPr wrap="square">
            <a:spAutoFit/>
          </a:bodyPr>
          <a:lstStyle/>
          <a:p>
            <a:r>
              <a:rPr lang="en-US" sz="2400" dirty="0"/>
              <a:t>def </a:t>
            </a:r>
            <a:r>
              <a:rPr lang="en-US" sz="2400" dirty="0" err="1"/>
              <a:t>is_even</a:t>
            </a:r>
            <a:r>
              <a:rPr lang="en-US" sz="2400" dirty="0"/>
              <a:t>(x): return x%2==0</a:t>
            </a:r>
          </a:p>
          <a:p>
            <a:r>
              <a:rPr lang="en-US" sz="2400" dirty="0"/>
              <a:t>a=[0, 1, 2, 3]</a:t>
            </a:r>
          </a:p>
          <a:p>
            <a:r>
              <a:rPr lang="en-US" sz="2400" dirty="0"/>
              <a:t>list(filter(</a:t>
            </a:r>
            <a:r>
              <a:rPr lang="en-US" sz="2400" dirty="0" err="1"/>
              <a:t>is_even</a:t>
            </a:r>
            <a:r>
              <a:rPr lang="en-US" sz="2400" dirty="0"/>
              <a:t>, a))</a:t>
            </a:r>
          </a:p>
          <a:p>
            <a:endParaRPr lang="en-US" sz="2400" dirty="0">
              <a:solidFill>
                <a:srgbClr val="8B0000"/>
              </a:solidFill>
            </a:endParaRPr>
          </a:p>
          <a:p>
            <a:r>
              <a:rPr lang="en-US" sz="2400" dirty="0">
                <a:solidFill>
                  <a:srgbClr val="8B0000"/>
                </a:solidFill>
              </a:rPr>
              <a:t>Out[</a:t>
            </a:r>
            <a:r>
              <a:rPr lang="en-US" sz="2400" b="1" dirty="0">
                <a:solidFill>
                  <a:srgbClr val="8B0000"/>
                </a:solidFill>
              </a:rPr>
              <a:t>208</a:t>
            </a:r>
            <a:r>
              <a:rPr lang="en-US" sz="2400" dirty="0">
                <a:solidFill>
                  <a:srgbClr val="8B0000"/>
                </a:solidFill>
              </a:rPr>
              <a:t>]:</a:t>
            </a:r>
            <a:r>
              <a:rPr lang="en-US" sz="2400" dirty="0"/>
              <a:t> [0, 2]</a:t>
            </a:r>
          </a:p>
        </p:txBody>
      </p:sp>
      <p:sp>
        <p:nvSpPr>
          <p:cNvPr id="10" name="Rectangle 9"/>
          <p:cNvSpPr/>
          <p:nvPr/>
        </p:nvSpPr>
        <p:spPr>
          <a:xfrm>
            <a:off x="728663" y="4637069"/>
            <a:ext cx="7129462" cy="830997"/>
          </a:xfrm>
          <a:prstGeom prst="rect">
            <a:avLst/>
          </a:prstGeom>
          <a:ln>
            <a:solidFill>
              <a:srgbClr val="0070C0"/>
            </a:solidFill>
          </a:ln>
        </p:spPr>
        <p:txBody>
          <a:bodyPr wrap="square">
            <a:spAutoFit/>
          </a:bodyPr>
          <a:lstStyle/>
          <a:p>
            <a:r>
              <a:rPr lang="en-US" sz="2400" dirty="0">
                <a:solidFill>
                  <a:srgbClr val="000080"/>
                </a:solidFill>
              </a:rPr>
              <a:t>In [</a:t>
            </a:r>
            <a:r>
              <a:rPr lang="en-US" sz="2400" b="1" dirty="0">
                <a:solidFill>
                  <a:srgbClr val="000080"/>
                </a:solidFill>
              </a:rPr>
              <a:t>209</a:t>
            </a:r>
            <a:r>
              <a:rPr lang="en-US" sz="2400" dirty="0">
                <a:solidFill>
                  <a:srgbClr val="000080"/>
                </a:solidFill>
              </a:rPr>
              <a:t>]:</a:t>
            </a:r>
            <a:r>
              <a:rPr lang="en-US" sz="2400" dirty="0"/>
              <a:t> [a[</a:t>
            </a:r>
            <a:r>
              <a:rPr lang="en-US" sz="2400" dirty="0" err="1"/>
              <a:t>i</a:t>
            </a:r>
            <a:r>
              <a:rPr lang="en-US" sz="2400" dirty="0"/>
              <a:t>] for </a:t>
            </a:r>
            <a:r>
              <a:rPr lang="en-US" sz="2400" dirty="0" err="1"/>
              <a:t>i</a:t>
            </a:r>
            <a:r>
              <a:rPr lang="en-US" sz="2400" dirty="0"/>
              <a:t> in a  if  </a:t>
            </a:r>
            <a:r>
              <a:rPr lang="en-US" sz="2400" dirty="0" err="1"/>
              <a:t>is_even</a:t>
            </a:r>
            <a:r>
              <a:rPr lang="en-US" sz="2400" dirty="0"/>
              <a:t>(</a:t>
            </a:r>
            <a:r>
              <a:rPr lang="en-US" sz="2400" dirty="0" err="1"/>
              <a:t>i</a:t>
            </a:r>
            <a:r>
              <a:rPr lang="en-US" sz="2400" dirty="0"/>
              <a:t>)]</a:t>
            </a:r>
          </a:p>
          <a:p>
            <a:r>
              <a:rPr lang="en-US" sz="2400" dirty="0">
                <a:solidFill>
                  <a:srgbClr val="8B0000"/>
                </a:solidFill>
              </a:rPr>
              <a:t>Out[</a:t>
            </a:r>
            <a:r>
              <a:rPr lang="en-US" sz="2400" b="1" dirty="0">
                <a:solidFill>
                  <a:srgbClr val="8B0000"/>
                </a:solidFill>
              </a:rPr>
              <a:t>209</a:t>
            </a:r>
            <a:r>
              <a:rPr lang="en-US" sz="2400" dirty="0">
                <a:solidFill>
                  <a:srgbClr val="8B0000"/>
                </a:solidFill>
              </a:rPr>
              <a:t>]:</a:t>
            </a:r>
            <a:r>
              <a:rPr lang="en-US" sz="2400" dirty="0"/>
              <a:t> [0, 2]</a:t>
            </a:r>
          </a:p>
        </p:txBody>
      </p:sp>
      <p:sp>
        <p:nvSpPr>
          <p:cNvPr id="5" name="Rectangle 4">
            <a:extLst>
              <a:ext uri="{FF2B5EF4-FFF2-40B4-BE49-F238E27FC236}">
                <a16:creationId xmlns:a16="http://schemas.microsoft.com/office/drawing/2014/main" id="{3E8E8C20-3535-6347-9DFC-64A45FF6D837}"/>
              </a:ext>
            </a:extLst>
          </p:cNvPr>
          <p:cNvSpPr/>
          <p:nvPr/>
        </p:nvSpPr>
        <p:spPr>
          <a:xfrm>
            <a:off x="728663" y="1353891"/>
            <a:ext cx="10329862" cy="830997"/>
          </a:xfrm>
          <a:prstGeom prst="rect">
            <a:avLst/>
          </a:prstGeom>
          <a:ln>
            <a:solidFill>
              <a:schemeClr val="accent1"/>
            </a:solidFill>
          </a:ln>
        </p:spPr>
        <p:txBody>
          <a:bodyPr wrap="square">
            <a:spAutoFit/>
          </a:bodyPr>
          <a:lstStyle/>
          <a:p>
            <a:r>
              <a:rPr lang="en-US" sz="2400" dirty="0"/>
              <a:t>a = [1, 2, 3, 4, 5, 6]</a:t>
            </a:r>
          </a:p>
          <a:p>
            <a:r>
              <a:rPr lang="en-US" sz="2400" dirty="0"/>
              <a:t>print list(filter(lambda x : x % 2 == 0, a))              # Output: [2, 4, 6]</a:t>
            </a:r>
          </a:p>
        </p:txBody>
      </p:sp>
      <p:sp>
        <p:nvSpPr>
          <p:cNvPr id="3" name="Date Placeholder 2">
            <a:extLst>
              <a:ext uri="{FF2B5EF4-FFF2-40B4-BE49-F238E27FC236}">
                <a16:creationId xmlns:a16="http://schemas.microsoft.com/office/drawing/2014/main" id="{0CE1D86B-E4F9-1940-BD80-C39A584BF219}"/>
              </a:ext>
            </a:extLst>
          </p:cNvPr>
          <p:cNvSpPr>
            <a:spLocks noGrp="1"/>
          </p:cNvSpPr>
          <p:nvPr>
            <p:ph type="dt" sz="half" idx="10"/>
          </p:nvPr>
        </p:nvSpPr>
        <p:spPr/>
        <p:txBody>
          <a:bodyPr/>
          <a:lstStyle/>
          <a:p>
            <a:r>
              <a:rPr lang="en-US"/>
              <a:t>First Semester 2021-2022</a:t>
            </a:r>
            <a:endParaRPr lang="en-US" dirty="0"/>
          </a:p>
        </p:txBody>
      </p:sp>
      <p:sp>
        <p:nvSpPr>
          <p:cNvPr id="4" name="Footer Placeholder 3">
            <a:extLst>
              <a:ext uri="{FF2B5EF4-FFF2-40B4-BE49-F238E27FC236}">
                <a16:creationId xmlns:a16="http://schemas.microsoft.com/office/drawing/2014/main" id="{BC976559-4C10-4446-900D-EC24BE440EDF}"/>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3C6084C9-B9DD-F741-8B7B-7E648BBF3916}"/>
              </a:ext>
            </a:extLst>
          </p:cNvPr>
          <p:cNvSpPr>
            <a:spLocks noGrp="1"/>
          </p:cNvSpPr>
          <p:nvPr>
            <p:ph type="sldNum" sz="quarter" idx="12"/>
          </p:nvPr>
        </p:nvSpPr>
        <p:spPr/>
        <p:txBody>
          <a:bodyPr/>
          <a:lstStyle/>
          <a:p>
            <a:fld id="{D8C2E80E-A818-EA4B-839C-9030708D7285}" type="slidenum">
              <a:rPr lang="en-US" smtClean="0"/>
              <a:t>92</a:t>
            </a:fld>
            <a:endParaRPr lang="en-US" dirty="0"/>
          </a:p>
        </p:txBody>
      </p:sp>
    </p:spTree>
    <p:extLst>
      <p:ext uri="{BB962C8B-B14F-4D97-AF65-F5344CB8AC3E}">
        <p14:creationId xmlns:p14="http://schemas.microsoft.com/office/powerpoint/2010/main" val="9814324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Functools</a:t>
            </a:r>
            <a:r>
              <a:rPr lang="en-US" dirty="0"/>
              <a:t>: map, </a:t>
            </a:r>
            <a:r>
              <a:rPr lang="en-US" b="1" dirty="0"/>
              <a:t>reduce</a:t>
            </a:r>
            <a:r>
              <a:rPr lang="en-US" dirty="0"/>
              <a:t>, filter</a:t>
            </a:r>
          </a:p>
        </p:txBody>
      </p:sp>
      <p:sp>
        <p:nvSpPr>
          <p:cNvPr id="7" name="Rectangle 6"/>
          <p:cNvSpPr/>
          <p:nvPr/>
        </p:nvSpPr>
        <p:spPr>
          <a:xfrm>
            <a:off x="628648" y="2166936"/>
            <a:ext cx="9915525" cy="2677656"/>
          </a:xfrm>
          <a:prstGeom prst="rect">
            <a:avLst/>
          </a:prstGeom>
          <a:ln>
            <a:solidFill>
              <a:srgbClr val="0070C0"/>
            </a:solidFill>
          </a:ln>
        </p:spPr>
        <p:txBody>
          <a:bodyPr wrap="square">
            <a:spAutoFit/>
          </a:bodyPr>
          <a:lstStyle/>
          <a:p>
            <a:r>
              <a:rPr lang="en-US" sz="2800" dirty="0">
                <a:solidFill>
                  <a:srgbClr val="000080"/>
                </a:solidFill>
              </a:rPr>
              <a:t>In [</a:t>
            </a:r>
            <a:r>
              <a:rPr lang="en-US" sz="2800" b="1" dirty="0">
                <a:solidFill>
                  <a:srgbClr val="000080"/>
                </a:solidFill>
              </a:rPr>
              <a:t>216</a:t>
            </a:r>
            <a:r>
              <a:rPr lang="en-US" sz="2800" dirty="0">
                <a:solidFill>
                  <a:srgbClr val="000080"/>
                </a:solidFill>
              </a:rPr>
              <a:t>]:</a:t>
            </a:r>
            <a:r>
              <a:rPr lang="en-US" sz="2800" dirty="0"/>
              <a:t> from </a:t>
            </a:r>
            <a:r>
              <a:rPr lang="en-US" sz="2800" dirty="0" err="1"/>
              <a:t>functools</a:t>
            </a:r>
            <a:r>
              <a:rPr lang="en-US" sz="2800" dirty="0"/>
              <a:t> import reduce</a:t>
            </a:r>
            <a:endParaRPr lang="en-US" sz="4400" dirty="0"/>
          </a:p>
          <a:p>
            <a:r>
              <a:rPr lang="en-US" sz="2800" dirty="0">
                <a:solidFill>
                  <a:srgbClr val="000080"/>
                </a:solidFill>
              </a:rPr>
              <a:t>In [</a:t>
            </a:r>
            <a:r>
              <a:rPr lang="en-US" sz="2800" b="1" dirty="0">
                <a:solidFill>
                  <a:srgbClr val="000080"/>
                </a:solidFill>
              </a:rPr>
              <a:t>217</a:t>
            </a:r>
            <a:r>
              <a:rPr lang="en-US" sz="2800" dirty="0">
                <a:solidFill>
                  <a:srgbClr val="000080"/>
                </a:solidFill>
              </a:rPr>
              <a:t>]:</a:t>
            </a:r>
            <a:r>
              <a:rPr lang="en-US" sz="2800" dirty="0"/>
              <a:t> reduce(lambda x, y: </a:t>
            </a:r>
            <a:r>
              <a:rPr lang="en-US" sz="2800" dirty="0" err="1"/>
              <a:t>x+y</a:t>
            </a:r>
            <a:r>
              <a:rPr lang="en-US" sz="2800" dirty="0"/>
              <a:t>, range(10))</a:t>
            </a:r>
          </a:p>
          <a:p>
            <a:r>
              <a:rPr lang="en-US" sz="2800" dirty="0">
                <a:solidFill>
                  <a:srgbClr val="8B0000"/>
                </a:solidFill>
              </a:rPr>
              <a:t>Out[</a:t>
            </a:r>
            <a:r>
              <a:rPr lang="en-US" sz="2800" b="1" dirty="0">
                <a:solidFill>
                  <a:srgbClr val="8B0000"/>
                </a:solidFill>
              </a:rPr>
              <a:t>217</a:t>
            </a:r>
            <a:r>
              <a:rPr lang="en-US" sz="2800" dirty="0">
                <a:solidFill>
                  <a:srgbClr val="8B0000"/>
                </a:solidFill>
              </a:rPr>
              <a:t>]:</a:t>
            </a:r>
            <a:r>
              <a:rPr lang="en-US" sz="2800" dirty="0"/>
              <a:t> 45</a:t>
            </a:r>
          </a:p>
          <a:p>
            <a:endParaRPr lang="en-US" sz="2800" dirty="0"/>
          </a:p>
          <a:p>
            <a:r>
              <a:rPr lang="es-ES" sz="2800" dirty="0">
                <a:solidFill>
                  <a:srgbClr val="000080"/>
                </a:solidFill>
              </a:rPr>
              <a:t>In [</a:t>
            </a:r>
            <a:r>
              <a:rPr lang="es-ES" sz="2800" b="1" dirty="0">
                <a:solidFill>
                  <a:srgbClr val="000080"/>
                </a:solidFill>
              </a:rPr>
              <a:t>220</a:t>
            </a:r>
            <a:r>
              <a:rPr lang="es-ES" sz="2800" dirty="0">
                <a:solidFill>
                  <a:srgbClr val="000080"/>
                </a:solidFill>
              </a:rPr>
              <a:t>]:</a:t>
            </a:r>
            <a:r>
              <a:rPr lang="es-ES" sz="2800" dirty="0"/>
              <a:t> reduce(lambda x, y: x*y, [1, 2, 3, 4])</a:t>
            </a:r>
          </a:p>
          <a:p>
            <a:r>
              <a:rPr lang="es-ES" sz="2800" dirty="0" err="1">
                <a:solidFill>
                  <a:srgbClr val="8B0000"/>
                </a:solidFill>
              </a:rPr>
              <a:t>Out</a:t>
            </a:r>
            <a:r>
              <a:rPr lang="es-ES" sz="2800" dirty="0">
                <a:solidFill>
                  <a:srgbClr val="8B0000"/>
                </a:solidFill>
              </a:rPr>
              <a:t>[</a:t>
            </a:r>
            <a:r>
              <a:rPr lang="es-ES" sz="2800" b="1" dirty="0">
                <a:solidFill>
                  <a:srgbClr val="8B0000"/>
                </a:solidFill>
              </a:rPr>
              <a:t>220</a:t>
            </a:r>
            <a:r>
              <a:rPr lang="es-ES" sz="2800" dirty="0">
                <a:solidFill>
                  <a:srgbClr val="8B0000"/>
                </a:solidFill>
              </a:rPr>
              <a:t>]:</a:t>
            </a:r>
            <a:r>
              <a:rPr lang="es-ES" sz="2800" dirty="0"/>
              <a:t> 24</a:t>
            </a:r>
            <a:endParaRPr lang="en-US" sz="2800" dirty="0"/>
          </a:p>
        </p:txBody>
      </p:sp>
      <p:sp>
        <p:nvSpPr>
          <p:cNvPr id="3" name="Date Placeholder 2">
            <a:extLst>
              <a:ext uri="{FF2B5EF4-FFF2-40B4-BE49-F238E27FC236}">
                <a16:creationId xmlns:a16="http://schemas.microsoft.com/office/drawing/2014/main" id="{58D88081-78AA-4D4C-903A-67E869274EB5}"/>
              </a:ext>
            </a:extLst>
          </p:cNvPr>
          <p:cNvSpPr>
            <a:spLocks noGrp="1"/>
          </p:cNvSpPr>
          <p:nvPr>
            <p:ph type="dt" sz="half" idx="10"/>
          </p:nvPr>
        </p:nvSpPr>
        <p:spPr/>
        <p:txBody>
          <a:bodyPr/>
          <a:lstStyle/>
          <a:p>
            <a:r>
              <a:rPr lang="en-US"/>
              <a:t>First Semester 2021-2022</a:t>
            </a:r>
            <a:endParaRPr lang="en-US" dirty="0"/>
          </a:p>
        </p:txBody>
      </p:sp>
      <p:sp>
        <p:nvSpPr>
          <p:cNvPr id="4" name="Footer Placeholder 3">
            <a:extLst>
              <a:ext uri="{FF2B5EF4-FFF2-40B4-BE49-F238E27FC236}">
                <a16:creationId xmlns:a16="http://schemas.microsoft.com/office/drawing/2014/main" id="{7B641EE0-AF54-844D-9B6E-FF2F36702210}"/>
              </a:ext>
            </a:extLst>
          </p:cNvPr>
          <p:cNvSpPr>
            <a:spLocks noGrp="1"/>
          </p:cNvSpPr>
          <p:nvPr>
            <p:ph type="ftr" sz="quarter" idx="11"/>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F94BE921-81C2-C648-89B1-A3C24533B783}"/>
              </a:ext>
            </a:extLst>
          </p:cNvPr>
          <p:cNvSpPr>
            <a:spLocks noGrp="1"/>
          </p:cNvSpPr>
          <p:nvPr>
            <p:ph type="sldNum" sz="quarter" idx="12"/>
          </p:nvPr>
        </p:nvSpPr>
        <p:spPr/>
        <p:txBody>
          <a:bodyPr/>
          <a:lstStyle/>
          <a:p>
            <a:fld id="{D8C2E80E-A818-EA4B-839C-9030708D7285}" type="slidenum">
              <a:rPr lang="en-US" smtClean="0"/>
              <a:t>93</a:t>
            </a:fld>
            <a:endParaRPr lang="en-US" dirty="0"/>
          </a:p>
        </p:txBody>
      </p:sp>
    </p:spTree>
    <p:extLst>
      <p:ext uri="{BB962C8B-B14F-4D97-AF65-F5344CB8AC3E}">
        <p14:creationId xmlns:p14="http://schemas.microsoft.com/office/powerpoint/2010/main" val="33036095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zip</a:t>
            </a:r>
          </a:p>
        </p:txBody>
      </p:sp>
      <p:sp>
        <p:nvSpPr>
          <p:cNvPr id="3" name="Content Placeholder 2"/>
          <p:cNvSpPr>
            <a:spLocks noGrp="1"/>
          </p:cNvSpPr>
          <p:nvPr>
            <p:ph idx="1"/>
          </p:nvPr>
        </p:nvSpPr>
        <p:spPr>
          <a:xfrm>
            <a:off x="661986" y="1571625"/>
            <a:ext cx="8229600" cy="1143000"/>
          </a:xfrm>
        </p:spPr>
        <p:txBody>
          <a:bodyPr>
            <a:normAutofit/>
          </a:bodyPr>
          <a:lstStyle/>
          <a:p>
            <a:r>
              <a:rPr lang="en-US" sz="2400" dirty="0"/>
              <a:t>Useful to combined multiple lists into a list of </a:t>
            </a:r>
            <a:r>
              <a:rPr lang="en-US" sz="2400" dirty="0" err="1"/>
              <a:t>tuples</a:t>
            </a:r>
            <a:endParaRPr lang="en-US" sz="2400" dirty="0"/>
          </a:p>
        </p:txBody>
      </p:sp>
      <p:sp>
        <p:nvSpPr>
          <p:cNvPr id="4" name="Rectangle 3"/>
          <p:cNvSpPr/>
          <p:nvPr/>
        </p:nvSpPr>
        <p:spPr>
          <a:xfrm>
            <a:off x="661986" y="2171701"/>
            <a:ext cx="9182101" cy="954107"/>
          </a:xfrm>
          <a:prstGeom prst="rect">
            <a:avLst/>
          </a:prstGeom>
        </p:spPr>
        <p:txBody>
          <a:bodyPr wrap="square">
            <a:spAutoFit/>
          </a:bodyPr>
          <a:lstStyle/>
          <a:p>
            <a:r>
              <a:rPr lang="en-US" sz="2800" dirty="0">
                <a:solidFill>
                  <a:srgbClr val="000080"/>
                </a:solidFill>
              </a:rPr>
              <a:t>In [</a:t>
            </a:r>
            <a:r>
              <a:rPr lang="en-US" sz="2800" b="1" dirty="0">
                <a:solidFill>
                  <a:srgbClr val="000080"/>
                </a:solidFill>
              </a:rPr>
              <a:t>238</a:t>
            </a:r>
            <a:r>
              <a:rPr lang="en-US" sz="2800" dirty="0">
                <a:solidFill>
                  <a:srgbClr val="000080"/>
                </a:solidFill>
              </a:rPr>
              <a:t>]:</a:t>
            </a:r>
            <a:r>
              <a:rPr lang="en-US" sz="2800" dirty="0"/>
              <a:t> list(zip(['a', 'b', 'c'], [1, 2, 3], ['A', 'B', 'C']))</a:t>
            </a:r>
          </a:p>
          <a:p>
            <a:r>
              <a:rPr lang="en-US" sz="2800" dirty="0">
                <a:solidFill>
                  <a:srgbClr val="8B0000"/>
                </a:solidFill>
              </a:rPr>
              <a:t>Out[</a:t>
            </a:r>
            <a:r>
              <a:rPr lang="en-US" sz="2800" b="1" dirty="0">
                <a:solidFill>
                  <a:srgbClr val="8B0000"/>
                </a:solidFill>
              </a:rPr>
              <a:t>238</a:t>
            </a:r>
            <a:r>
              <a:rPr lang="en-US" sz="2800" dirty="0">
                <a:solidFill>
                  <a:srgbClr val="8B0000"/>
                </a:solidFill>
              </a:rPr>
              <a:t>]:</a:t>
            </a:r>
            <a:r>
              <a:rPr lang="en-US" sz="2800" dirty="0"/>
              <a:t> [('a', 1, 'A'), ('b', 2, 'B'), ('c', 3, 'C')]</a:t>
            </a:r>
          </a:p>
        </p:txBody>
      </p:sp>
      <p:sp>
        <p:nvSpPr>
          <p:cNvPr id="5" name="Rectangle 4"/>
          <p:cNvSpPr/>
          <p:nvPr/>
        </p:nvSpPr>
        <p:spPr>
          <a:xfrm>
            <a:off x="661986" y="3538538"/>
            <a:ext cx="9548814" cy="2246769"/>
          </a:xfrm>
          <a:prstGeom prst="rect">
            <a:avLst/>
          </a:prstGeom>
        </p:spPr>
        <p:txBody>
          <a:bodyPr wrap="square">
            <a:spAutoFit/>
          </a:bodyPr>
          <a:lstStyle/>
          <a:p>
            <a:r>
              <a:rPr lang="en-US" sz="2800" dirty="0">
                <a:solidFill>
                  <a:srgbClr val="000080"/>
                </a:solidFill>
              </a:rPr>
              <a:t>In [</a:t>
            </a:r>
            <a:r>
              <a:rPr lang="en-US" sz="2800" b="1" dirty="0">
                <a:solidFill>
                  <a:srgbClr val="000080"/>
                </a:solidFill>
              </a:rPr>
              <a:t>245</a:t>
            </a:r>
            <a:r>
              <a:rPr lang="en-US" sz="2800" dirty="0">
                <a:solidFill>
                  <a:srgbClr val="000080"/>
                </a:solidFill>
              </a:rPr>
              <a:t>]:</a:t>
            </a:r>
            <a:r>
              <a:rPr lang="en-US" sz="2800" dirty="0"/>
              <a:t> names = ['James', 'Tom', 'Mary']</a:t>
            </a:r>
          </a:p>
          <a:p>
            <a:r>
              <a:rPr lang="en-US" sz="2800" dirty="0">
                <a:solidFill>
                  <a:srgbClr val="000080"/>
                </a:solidFill>
              </a:rPr>
              <a:t>     ...:</a:t>
            </a:r>
            <a:r>
              <a:rPr lang="en-US" sz="2800" dirty="0"/>
              <a:t> grades = [100, 90, 95]</a:t>
            </a:r>
          </a:p>
          <a:p>
            <a:r>
              <a:rPr lang="en-US" sz="2800" dirty="0">
                <a:solidFill>
                  <a:srgbClr val="000080"/>
                </a:solidFill>
              </a:rPr>
              <a:t>     ...:</a:t>
            </a:r>
            <a:r>
              <a:rPr lang="en-US" sz="2800" dirty="0"/>
              <a:t> list(zip(names, grades))</a:t>
            </a:r>
          </a:p>
          <a:p>
            <a:r>
              <a:rPr lang="en-US" sz="2800" dirty="0">
                <a:solidFill>
                  <a:srgbClr val="000080"/>
                </a:solidFill>
              </a:rPr>
              <a:t>     ...:</a:t>
            </a:r>
            <a:r>
              <a:rPr lang="en-US" sz="2800" dirty="0"/>
              <a:t> </a:t>
            </a:r>
          </a:p>
          <a:p>
            <a:r>
              <a:rPr lang="en-US" sz="2800" dirty="0">
                <a:solidFill>
                  <a:srgbClr val="8B0000"/>
                </a:solidFill>
              </a:rPr>
              <a:t>Out[</a:t>
            </a:r>
            <a:r>
              <a:rPr lang="en-US" sz="2800" b="1" dirty="0">
                <a:solidFill>
                  <a:srgbClr val="8B0000"/>
                </a:solidFill>
              </a:rPr>
              <a:t>245</a:t>
            </a:r>
            <a:r>
              <a:rPr lang="en-US" sz="2800" dirty="0">
                <a:solidFill>
                  <a:srgbClr val="8B0000"/>
                </a:solidFill>
              </a:rPr>
              <a:t>]:</a:t>
            </a:r>
            <a:r>
              <a:rPr lang="en-US" sz="2800" dirty="0"/>
              <a:t> [('James', 100), ('Tom', 90), ('Mary', 95)]</a:t>
            </a:r>
          </a:p>
        </p:txBody>
      </p:sp>
      <p:sp>
        <p:nvSpPr>
          <p:cNvPr id="6" name="Date Placeholder 5">
            <a:extLst>
              <a:ext uri="{FF2B5EF4-FFF2-40B4-BE49-F238E27FC236}">
                <a16:creationId xmlns:a16="http://schemas.microsoft.com/office/drawing/2014/main" id="{3D464DCC-FF02-2947-8FC4-D69DC1C028F6}"/>
              </a:ext>
            </a:extLst>
          </p:cNvPr>
          <p:cNvSpPr>
            <a:spLocks noGrp="1"/>
          </p:cNvSpPr>
          <p:nvPr>
            <p:ph type="dt" sz="half" idx="10"/>
          </p:nvPr>
        </p:nvSpPr>
        <p:spPr/>
        <p:txBody>
          <a:bodyPr/>
          <a:lstStyle/>
          <a:p>
            <a:r>
              <a:rPr lang="en-US"/>
              <a:t>First Semester 2021-2022</a:t>
            </a:r>
            <a:endParaRPr lang="en-US" dirty="0"/>
          </a:p>
        </p:txBody>
      </p:sp>
      <p:sp>
        <p:nvSpPr>
          <p:cNvPr id="7" name="Footer Placeholder 6">
            <a:extLst>
              <a:ext uri="{FF2B5EF4-FFF2-40B4-BE49-F238E27FC236}">
                <a16:creationId xmlns:a16="http://schemas.microsoft.com/office/drawing/2014/main" id="{E545C8E8-5051-E84E-B1E1-32F56DDF08B1}"/>
              </a:ext>
            </a:extLst>
          </p:cNvPr>
          <p:cNvSpPr>
            <a:spLocks noGrp="1"/>
          </p:cNvSpPr>
          <p:nvPr>
            <p:ph type="ftr" sz="quarter" idx="11"/>
          </p:nvPr>
        </p:nvSpPr>
        <p:spPr/>
        <p:txBody>
          <a:bodyPr/>
          <a:lstStyle/>
          <a:p>
            <a:r>
              <a:rPr lang="en-US"/>
              <a:t>Dr. Malak Abdullah</a:t>
            </a:r>
            <a:endParaRPr lang="en-US" dirty="0"/>
          </a:p>
        </p:txBody>
      </p:sp>
      <p:sp>
        <p:nvSpPr>
          <p:cNvPr id="8" name="Slide Number Placeholder 7">
            <a:extLst>
              <a:ext uri="{FF2B5EF4-FFF2-40B4-BE49-F238E27FC236}">
                <a16:creationId xmlns:a16="http://schemas.microsoft.com/office/drawing/2014/main" id="{3D7C50E7-DE6F-9244-943A-8359C4CBF73B}"/>
              </a:ext>
            </a:extLst>
          </p:cNvPr>
          <p:cNvSpPr>
            <a:spLocks noGrp="1"/>
          </p:cNvSpPr>
          <p:nvPr>
            <p:ph type="sldNum" sz="quarter" idx="12"/>
          </p:nvPr>
        </p:nvSpPr>
        <p:spPr/>
        <p:txBody>
          <a:bodyPr/>
          <a:lstStyle/>
          <a:p>
            <a:fld id="{D8C2E80E-A818-EA4B-839C-9030708D7285}" type="slidenum">
              <a:rPr lang="en-US" smtClean="0"/>
              <a:t>94</a:t>
            </a:fld>
            <a:endParaRPr lang="en-US" dirty="0"/>
          </a:p>
        </p:txBody>
      </p:sp>
    </p:spTree>
    <p:extLst>
      <p:ext uri="{BB962C8B-B14F-4D97-AF65-F5344CB8AC3E}">
        <p14:creationId xmlns:p14="http://schemas.microsoft.com/office/powerpoint/2010/main" val="34944118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159B-B579-5343-9954-4B7E30D9674B}"/>
              </a:ext>
            </a:extLst>
          </p:cNvPr>
          <p:cNvSpPr>
            <a:spLocks noGrp="1"/>
          </p:cNvSpPr>
          <p:nvPr>
            <p:ph type="title"/>
          </p:nvPr>
        </p:nvSpPr>
        <p:spPr/>
        <p:txBody>
          <a:bodyPr/>
          <a:lstStyle/>
          <a:p>
            <a:r>
              <a:rPr lang="en-US" dirty="0"/>
              <a:t>Input output files</a:t>
            </a:r>
          </a:p>
        </p:txBody>
      </p:sp>
      <p:sp>
        <p:nvSpPr>
          <p:cNvPr id="3" name="Content Placeholder 2">
            <a:extLst>
              <a:ext uri="{FF2B5EF4-FFF2-40B4-BE49-F238E27FC236}">
                <a16:creationId xmlns:a16="http://schemas.microsoft.com/office/drawing/2014/main" id="{96657F1D-8E5F-DF4D-A316-9788C954D437}"/>
              </a:ext>
            </a:extLst>
          </p:cNvPr>
          <p:cNvSpPr>
            <a:spLocks noGrp="1"/>
          </p:cNvSpPr>
          <p:nvPr>
            <p:ph idx="1"/>
          </p:nvPr>
        </p:nvSpPr>
        <p:spPr>
          <a:xfrm>
            <a:off x="314325" y="1743075"/>
            <a:ext cx="5017175" cy="4429125"/>
          </a:xfrm>
        </p:spPr>
        <p:txBody>
          <a:bodyPr/>
          <a:lstStyle/>
          <a:p>
            <a:r>
              <a:rPr lang="en-US" dirty="0"/>
              <a:t> file object = open(</a:t>
            </a:r>
            <a:r>
              <a:rPr lang="en-US" dirty="0" err="1"/>
              <a:t>file_name</a:t>
            </a:r>
            <a:r>
              <a:rPr lang="en-US" dirty="0"/>
              <a:t> [, </a:t>
            </a:r>
            <a:r>
              <a:rPr lang="en-US" dirty="0" err="1"/>
              <a:t>access_mode</a:t>
            </a:r>
            <a:r>
              <a:rPr lang="en-US" dirty="0"/>
              <a:t>])</a:t>
            </a:r>
          </a:p>
          <a:p>
            <a:r>
              <a:rPr lang="en-US" b="1" dirty="0" err="1"/>
              <a:t>access_mode</a:t>
            </a:r>
            <a:r>
              <a:rPr lang="en-US" dirty="0"/>
              <a:t> − The </a:t>
            </a:r>
            <a:r>
              <a:rPr lang="en-US" dirty="0" err="1"/>
              <a:t>access_mode</a:t>
            </a:r>
            <a:r>
              <a:rPr lang="en-US" dirty="0"/>
              <a:t> determines the mode in which the file has to be opened, i.e., read, write, append, etc. A complete list of possible values is given below in the table. This is optional parameter and the default file access mode is read (r).</a:t>
            </a:r>
          </a:p>
          <a:p>
            <a:endParaRPr lang="en-US" dirty="0"/>
          </a:p>
        </p:txBody>
      </p:sp>
      <p:sp>
        <p:nvSpPr>
          <p:cNvPr id="4" name="Date Placeholder 3">
            <a:extLst>
              <a:ext uri="{FF2B5EF4-FFF2-40B4-BE49-F238E27FC236}">
                <a16:creationId xmlns:a16="http://schemas.microsoft.com/office/drawing/2014/main" id="{379B9E43-706F-6848-BC64-E993AFBFA4A3}"/>
              </a:ext>
            </a:extLst>
          </p:cNvPr>
          <p:cNvSpPr>
            <a:spLocks noGrp="1"/>
          </p:cNvSpPr>
          <p:nvPr>
            <p:ph type="dt" sz="half" idx="10"/>
          </p:nvPr>
        </p:nvSpPr>
        <p:spPr/>
        <p:txBody>
          <a:bodyPr/>
          <a:lstStyle/>
          <a:p>
            <a:r>
              <a:rPr lang="en-US"/>
              <a:t>First Semester 2021-2022</a:t>
            </a:r>
            <a:endParaRPr lang="en-US" dirty="0"/>
          </a:p>
        </p:txBody>
      </p:sp>
      <p:pic>
        <p:nvPicPr>
          <p:cNvPr id="6" name="Picture 5">
            <a:extLst>
              <a:ext uri="{FF2B5EF4-FFF2-40B4-BE49-F238E27FC236}">
                <a16:creationId xmlns:a16="http://schemas.microsoft.com/office/drawing/2014/main" id="{9BE7F60F-71BE-6D4A-AF53-731E083A0529}"/>
              </a:ext>
            </a:extLst>
          </p:cNvPr>
          <p:cNvPicPr>
            <a:picLocks noChangeAspect="1"/>
          </p:cNvPicPr>
          <p:nvPr/>
        </p:nvPicPr>
        <p:blipFill rotWithShape="1">
          <a:blip r:embed="rId2"/>
          <a:srcRect l="39360" t="6554" r="39377" b="45392"/>
          <a:stretch/>
        </p:blipFill>
        <p:spPr>
          <a:xfrm>
            <a:off x="5331500" y="849359"/>
            <a:ext cx="3459122" cy="4885994"/>
          </a:xfrm>
          <a:prstGeom prst="rect">
            <a:avLst/>
          </a:prstGeom>
        </p:spPr>
      </p:pic>
      <p:pic>
        <p:nvPicPr>
          <p:cNvPr id="7" name="Picture 6">
            <a:extLst>
              <a:ext uri="{FF2B5EF4-FFF2-40B4-BE49-F238E27FC236}">
                <a16:creationId xmlns:a16="http://schemas.microsoft.com/office/drawing/2014/main" id="{C472037A-A793-F84B-B4B7-17873A47FF34}"/>
              </a:ext>
            </a:extLst>
          </p:cNvPr>
          <p:cNvPicPr>
            <a:picLocks noChangeAspect="1"/>
          </p:cNvPicPr>
          <p:nvPr/>
        </p:nvPicPr>
        <p:blipFill rotWithShape="1">
          <a:blip r:embed="rId2"/>
          <a:srcRect l="39360" t="53618" r="39223" b="5536"/>
          <a:stretch/>
        </p:blipFill>
        <p:spPr>
          <a:xfrm>
            <a:off x="8837359" y="1275015"/>
            <a:ext cx="3299059" cy="3932415"/>
          </a:xfrm>
          <a:prstGeom prst="rect">
            <a:avLst/>
          </a:prstGeom>
        </p:spPr>
      </p:pic>
      <p:sp>
        <p:nvSpPr>
          <p:cNvPr id="8" name="Footer Placeholder 7">
            <a:extLst>
              <a:ext uri="{FF2B5EF4-FFF2-40B4-BE49-F238E27FC236}">
                <a16:creationId xmlns:a16="http://schemas.microsoft.com/office/drawing/2014/main" id="{4806F124-5633-1F40-A942-FB3AD9A48531}"/>
              </a:ext>
            </a:extLst>
          </p:cNvPr>
          <p:cNvSpPr>
            <a:spLocks noGrp="1"/>
          </p:cNvSpPr>
          <p:nvPr>
            <p:ph type="ftr" sz="quarter" idx="11"/>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DBC47732-4084-8340-A194-902D57FF6B69}"/>
              </a:ext>
            </a:extLst>
          </p:cNvPr>
          <p:cNvSpPr>
            <a:spLocks noGrp="1"/>
          </p:cNvSpPr>
          <p:nvPr>
            <p:ph type="sldNum" sz="quarter" idx="12"/>
          </p:nvPr>
        </p:nvSpPr>
        <p:spPr/>
        <p:txBody>
          <a:bodyPr/>
          <a:lstStyle/>
          <a:p>
            <a:fld id="{D8C2E80E-A818-EA4B-839C-9030708D7285}" type="slidenum">
              <a:rPr lang="en-US" smtClean="0"/>
              <a:t>95</a:t>
            </a:fld>
            <a:endParaRPr lang="en-US" dirty="0"/>
          </a:p>
        </p:txBody>
      </p:sp>
    </p:spTree>
    <p:extLst>
      <p:ext uri="{BB962C8B-B14F-4D97-AF65-F5344CB8AC3E}">
        <p14:creationId xmlns:p14="http://schemas.microsoft.com/office/powerpoint/2010/main" val="10441571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6700F-FAA9-6248-92B2-B261904801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1F9B41E-A20D-7940-B87A-68A8F3AE02E5}"/>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78C05603-B08F-CB44-9533-0B210A5C617A}"/>
              </a:ext>
            </a:extLst>
          </p:cNvPr>
          <p:cNvSpPr>
            <a:spLocks noGrp="1"/>
          </p:cNvSpPr>
          <p:nvPr>
            <p:ph type="dt" sz="half" idx="10"/>
          </p:nvPr>
        </p:nvSpPr>
        <p:spPr/>
        <p:txBody>
          <a:bodyPr/>
          <a:lstStyle/>
          <a:p>
            <a:r>
              <a:rPr lang="en-US"/>
              <a:t>First Semester 2021-2022</a:t>
            </a:r>
            <a:endParaRPr lang="en-US" dirty="0"/>
          </a:p>
        </p:txBody>
      </p:sp>
      <p:pic>
        <p:nvPicPr>
          <p:cNvPr id="6" name="Picture 5">
            <a:extLst>
              <a:ext uri="{FF2B5EF4-FFF2-40B4-BE49-F238E27FC236}">
                <a16:creationId xmlns:a16="http://schemas.microsoft.com/office/drawing/2014/main" id="{027BACD4-FD24-C041-A144-68464B802D87}"/>
              </a:ext>
            </a:extLst>
          </p:cNvPr>
          <p:cNvPicPr>
            <a:picLocks noChangeAspect="1"/>
          </p:cNvPicPr>
          <p:nvPr/>
        </p:nvPicPr>
        <p:blipFill rotWithShape="1">
          <a:blip r:embed="rId2"/>
          <a:srcRect l="28016" t="64791" r="29894" b="7019"/>
          <a:stretch/>
        </p:blipFill>
        <p:spPr>
          <a:xfrm>
            <a:off x="314324" y="1743075"/>
            <a:ext cx="6795239" cy="2844423"/>
          </a:xfrm>
          <a:prstGeom prst="rect">
            <a:avLst/>
          </a:prstGeom>
        </p:spPr>
      </p:pic>
      <p:pic>
        <p:nvPicPr>
          <p:cNvPr id="7" name="Picture 6">
            <a:extLst>
              <a:ext uri="{FF2B5EF4-FFF2-40B4-BE49-F238E27FC236}">
                <a16:creationId xmlns:a16="http://schemas.microsoft.com/office/drawing/2014/main" id="{D2FF8E5A-4730-4346-A71C-8FE8A4259943}"/>
              </a:ext>
            </a:extLst>
          </p:cNvPr>
          <p:cNvPicPr>
            <a:picLocks noChangeAspect="1"/>
          </p:cNvPicPr>
          <p:nvPr/>
        </p:nvPicPr>
        <p:blipFill rotWithShape="1">
          <a:blip r:embed="rId2"/>
          <a:srcRect l="28484" t="12880" r="29709" b="45537"/>
          <a:stretch/>
        </p:blipFill>
        <p:spPr>
          <a:xfrm>
            <a:off x="5455403" y="1735809"/>
            <a:ext cx="6407539" cy="3983066"/>
          </a:xfrm>
          <a:prstGeom prst="rect">
            <a:avLst/>
          </a:prstGeom>
        </p:spPr>
      </p:pic>
      <p:sp>
        <p:nvSpPr>
          <p:cNvPr id="8" name="Footer Placeholder 7">
            <a:extLst>
              <a:ext uri="{FF2B5EF4-FFF2-40B4-BE49-F238E27FC236}">
                <a16:creationId xmlns:a16="http://schemas.microsoft.com/office/drawing/2014/main" id="{933D8EDE-9EB2-DC47-A562-BECC73380FBA}"/>
              </a:ext>
            </a:extLst>
          </p:cNvPr>
          <p:cNvSpPr>
            <a:spLocks noGrp="1"/>
          </p:cNvSpPr>
          <p:nvPr>
            <p:ph type="ftr" sz="quarter" idx="11"/>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F16F13D0-1161-754A-B185-449B0CDE1C83}"/>
              </a:ext>
            </a:extLst>
          </p:cNvPr>
          <p:cNvSpPr>
            <a:spLocks noGrp="1"/>
          </p:cNvSpPr>
          <p:nvPr>
            <p:ph type="sldNum" sz="quarter" idx="12"/>
          </p:nvPr>
        </p:nvSpPr>
        <p:spPr/>
        <p:txBody>
          <a:bodyPr/>
          <a:lstStyle/>
          <a:p>
            <a:fld id="{D8C2E80E-A818-EA4B-839C-9030708D7285}" type="slidenum">
              <a:rPr lang="en-US" smtClean="0"/>
              <a:t>96</a:t>
            </a:fld>
            <a:endParaRPr lang="en-US" dirty="0"/>
          </a:p>
        </p:txBody>
      </p:sp>
    </p:spTree>
    <p:extLst>
      <p:ext uri="{BB962C8B-B14F-4D97-AF65-F5344CB8AC3E}">
        <p14:creationId xmlns:p14="http://schemas.microsoft.com/office/powerpoint/2010/main" val="36525075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274A7-0916-2440-B3F1-BF7C9036B1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44D4FE-2E20-7F4C-A937-E99035AA1CD2}"/>
              </a:ext>
            </a:extLst>
          </p:cNvPr>
          <p:cNvSpPr>
            <a:spLocks noGrp="1"/>
          </p:cNvSpPr>
          <p:nvPr>
            <p:ph idx="1"/>
          </p:nvPr>
        </p:nvSpPr>
        <p:spPr/>
        <p:txBody>
          <a:bodyPr>
            <a:normAutofit/>
          </a:bodyPr>
          <a:lstStyle/>
          <a:p>
            <a:r>
              <a:rPr lang="en-US" b="1" dirty="0"/>
              <a:t>read()</a:t>
            </a:r>
            <a:r>
              <a:rPr lang="en-US" dirty="0"/>
              <a:t>: It reads the entire file and returns it contents in the form of a string</a:t>
            </a:r>
          </a:p>
          <a:p>
            <a:r>
              <a:rPr lang="en-US" b="1" dirty="0" err="1"/>
              <a:t>readline</a:t>
            </a:r>
            <a:r>
              <a:rPr lang="en-US" b="1" dirty="0"/>
              <a:t>()</a:t>
            </a:r>
            <a:r>
              <a:rPr lang="en-US" dirty="0"/>
              <a:t>: It reads the first line of the file </a:t>
            </a:r>
            <a:r>
              <a:rPr lang="en-US" dirty="0" err="1"/>
              <a:t>i.e</a:t>
            </a:r>
            <a:r>
              <a:rPr lang="en-US" dirty="0"/>
              <a:t> till a newline character or an EOF in case of a file having a single line and returns a string</a:t>
            </a:r>
          </a:p>
          <a:p>
            <a:r>
              <a:rPr lang="en-US" b="1" dirty="0" err="1"/>
              <a:t>readlines</a:t>
            </a:r>
            <a:r>
              <a:rPr lang="en-US" b="1" dirty="0"/>
              <a:t>()</a:t>
            </a:r>
            <a:r>
              <a:rPr lang="en-US" dirty="0"/>
              <a:t>: It reads the entire file line by line and returns a list of line strings</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2E99F076-2D30-9642-B329-7D83E2417513}"/>
              </a:ext>
            </a:extLst>
          </p:cNvPr>
          <p:cNvSpPr>
            <a:spLocks noGrp="1"/>
          </p:cNvSpPr>
          <p:nvPr>
            <p:ph type="dt" sz="half" idx="10"/>
          </p:nvPr>
        </p:nvSpPr>
        <p:spPr/>
        <p:txBody>
          <a:bodyPr/>
          <a:lstStyle/>
          <a:p>
            <a:r>
              <a:rPr lang="en-US"/>
              <a:t>First Semester 2021-2022</a:t>
            </a:r>
            <a:endParaRPr lang="en-US" dirty="0"/>
          </a:p>
        </p:txBody>
      </p:sp>
      <p:pic>
        <p:nvPicPr>
          <p:cNvPr id="6" name="Picture 5">
            <a:extLst>
              <a:ext uri="{FF2B5EF4-FFF2-40B4-BE49-F238E27FC236}">
                <a16:creationId xmlns:a16="http://schemas.microsoft.com/office/drawing/2014/main" id="{95FAD62F-F781-2D43-80AF-972AE27AB42E}"/>
              </a:ext>
            </a:extLst>
          </p:cNvPr>
          <p:cNvPicPr>
            <a:picLocks noChangeAspect="1"/>
          </p:cNvPicPr>
          <p:nvPr/>
        </p:nvPicPr>
        <p:blipFill rotWithShape="1">
          <a:blip r:embed="rId2"/>
          <a:srcRect l="26224" t="22918" r="24624" b="44180"/>
          <a:stretch/>
        </p:blipFill>
        <p:spPr>
          <a:xfrm>
            <a:off x="3688569" y="3365631"/>
            <a:ext cx="7821441" cy="3272278"/>
          </a:xfrm>
          <a:prstGeom prst="rect">
            <a:avLst/>
          </a:prstGeom>
        </p:spPr>
      </p:pic>
      <p:sp>
        <p:nvSpPr>
          <p:cNvPr id="7" name="TextBox 6">
            <a:extLst>
              <a:ext uri="{FF2B5EF4-FFF2-40B4-BE49-F238E27FC236}">
                <a16:creationId xmlns:a16="http://schemas.microsoft.com/office/drawing/2014/main" id="{BD47B7FB-0C78-4647-8E03-1517726C4B8E}"/>
              </a:ext>
            </a:extLst>
          </p:cNvPr>
          <p:cNvSpPr txBox="1"/>
          <p:nvPr/>
        </p:nvSpPr>
        <p:spPr>
          <a:xfrm>
            <a:off x="6828961" y="3880311"/>
            <a:ext cx="5234940" cy="923330"/>
          </a:xfrm>
          <a:prstGeom prst="rect">
            <a:avLst/>
          </a:prstGeom>
          <a:solidFill>
            <a:schemeClr val="bg1"/>
          </a:solidFill>
          <a:ln>
            <a:solidFill>
              <a:schemeClr val="accent1"/>
            </a:solidFill>
          </a:ln>
        </p:spPr>
        <p:txBody>
          <a:bodyPr wrap="square" rtlCol="0">
            <a:spAutoFit/>
          </a:bodyPr>
          <a:lstStyle/>
          <a:p>
            <a:r>
              <a:rPr lang="en-US" dirty="0"/>
              <a:t>1 hello 40 50 hi</a:t>
            </a:r>
          </a:p>
          <a:p>
            <a:r>
              <a:rPr lang="en-US" dirty="0"/>
              <a:t>This is my course</a:t>
            </a:r>
          </a:p>
          <a:p>
            <a:r>
              <a:rPr lang="en-US" dirty="0"/>
              <a:t>Welcome to this course \n wish you all the best</a:t>
            </a:r>
          </a:p>
        </p:txBody>
      </p:sp>
      <p:sp>
        <p:nvSpPr>
          <p:cNvPr id="8" name="Rectangle 7">
            <a:extLst>
              <a:ext uri="{FF2B5EF4-FFF2-40B4-BE49-F238E27FC236}">
                <a16:creationId xmlns:a16="http://schemas.microsoft.com/office/drawing/2014/main" id="{C74686F0-DC82-3F43-9477-4BEB25FB4276}"/>
              </a:ext>
            </a:extLst>
          </p:cNvPr>
          <p:cNvSpPr/>
          <p:nvPr/>
        </p:nvSpPr>
        <p:spPr>
          <a:xfrm>
            <a:off x="314325" y="3565719"/>
            <a:ext cx="3011805" cy="646331"/>
          </a:xfrm>
          <a:prstGeom prst="rect">
            <a:avLst/>
          </a:prstGeom>
          <a:ln>
            <a:solidFill>
              <a:schemeClr val="accent1"/>
            </a:solidFill>
          </a:ln>
        </p:spPr>
        <p:txBody>
          <a:bodyPr wrap="square">
            <a:spAutoFit/>
          </a:bodyPr>
          <a:lstStyle/>
          <a:p>
            <a:r>
              <a:rPr lang="en-US" dirty="0"/>
              <a:t>f = open("my_file2.txt", 'w') </a:t>
            </a:r>
          </a:p>
          <a:p>
            <a:r>
              <a:rPr lang="en-US" dirty="0" err="1"/>
              <a:t>f.write</a:t>
            </a:r>
            <a:r>
              <a:rPr lang="en-US" dirty="0"/>
              <a:t>("Hello Everyone!") </a:t>
            </a:r>
          </a:p>
        </p:txBody>
      </p:sp>
      <p:sp>
        <p:nvSpPr>
          <p:cNvPr id="9" name="Footer Placeholder 8">
            <a:extLst>
              <a:ext uri="{FF2B5EF4-FFF2-40B4-BE49-F238E27FC236}">
                <a16:creationId xmlns:a16="http://schemas.microsoft.com/office/drawing/2014/main" id="{D409263B-3730-9049-BE46-F46B45A6F531}"/>
              </a:ext>
            </a:extLst>
          </p:cNvPr>
          <p:cNvSpPr>
            <a:spLocks noGrp="1"/>
          </p:cNvSpPr>
          <p:nvPr>
            <p:ph type="ftr" sz="quarter" idx="11"/>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27AB9624-8461-0B44-BB52-0A9CD6282A5D}"/>
              </a:ext>
            </a:extLst>
          </p:cNvPr>
          <p:cNvSpPr>
            <a:spLocks noGrp="1"/>
          </p:cNvSpPr>
          <p:nvPr>
            <p:ph type="sldNum" sz="quarter" idx="12"/>
          </p:nvPr>
        </p:nvSpPr>
        <p:spPr/>
        <p:txBody>
          <a:bodyPr/>
          <a:lstStyle/>
          <a:p>
            <a:fld id="{D8C2E80E-A818-EA4B-839C-9030708D7285}" type="slidenum">
              <a:rPr lang="en-US" smtClean="0"/>
              <a:t>97</a:t>
            </a:fld>
            <a:endParaRPr lang="en-US" dirty="0"/>
          </a:p>
        </p:txBody>
      </p:sp>
    </p:spTree>
    <p:extLst>
      <p:ext uri="{BB962C8B-B14F-4D97-AF65-F5344CB8AC3E}">
        <p14:creationId xmlns:p14="http://schemas.microsoft.com/office/powerpoint/2010/main" val="19779284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CA5CADD-FF1A-4741-94F4-79A9CA488B8B}"/>
              </a:ext>
            </a:extLst>
          </p:cNvPr>
          <p:cNvSpPr>
            <a:spLocks noGrp="1"/>
          </p:cNvSpPr>
          <p:nvPr>
            <p:ph type="dt" sz="half" idx="10"/>
          </p:nvPr>
        </p:nvSpPr>
        <p:spPr/>
        <p:txBody>
          <a:bodyPr/>
          <a:lstStyle/>
          <a:p>
            <a:r>
              <a:rPr lang="en-US"/>
              <a:t>First Semester 2021-2022</a:t>
            </a:r>
            <a:endParaRPr lang="en-US" dirty="0"/>
          </a:p>
        </p:txBody>
      </p:sp>
      <p:pic>
        <p:nvPicPr>
          <p:cNvPr id="6" name="Picture 5">
            <a:extLst>
              <a:ext uri="{FF2B5EF4-FFF2-40B4-BE49-F238E27FC236}">
                <a16:creationId xmlns:a16="http://schemas.microsoft.com/office/drawing/2014/main" id="{051B1867-45FE-1F48-BE4F-97B434CD6C24}"/>
              </a:ext>
            </a:extLst>
          </p:cNvPr>
          <p:cNvPicPr>
            <a:picLocks noChangeAspect="1"/>
          </p:cNvPicPr>
          <p:nvPr/>
        </p:nvPicPr>
        <p:blipFill rotWithShape="1">
          <a:blip r:embed="rId2"/>
          <a:srcRect l="13512" t="19435" r="36912" b="17288"/>
          <a:stretch/>
        </p:blipFill>
        <p:spPr>
          <a:xfrm>
            <a:off x="314324" y="643665"/>
            <a:ext cx="7469505" cy="5958580"/>
          </a:xfrm>
          <a:prstGeom prst="rect">
            <a:avLst/>
          </a:prstGeom>
          <a:ln>
            <a:solidFill>
              <a:schemeClr val="accent1"/>
            </a:solidFill>
          </a:ln>
        </p:spPr>
      </p:pic>
      <p:sp>
        <p:nvSpPr>
          <p:cNvPr id="7" name="Rectangle 6">
            <a:extLst>
              <a:ext uri="{FF2B5EF4-FFF2-40B4-BE49-F238E27FC236}">
                <a16:creationId xmlns:a16="http://schemas.microsoft.com/office/drawing/2014/main" id="{0B87AA8A-D498-AA49-B858-ABD091457A7C}"/>
              </a:ext>
            </a:extLst>
          </p:cNvPr>
          <p:cNvSpPr/>
          <p:nvPr/>
        </p:nvSpPr>
        <p:spPr>
          <a:xfrm>
            <a:off x="7964424" y="2174950"/>
            <a:ext cx="3332468" cy="646331"/>
          </a:xfrm>
          <a:prstGeom prst="rect">
            <a:avLst/>
          </a:prstGeom>
          <a:ln>
            <a:solidFill>
              <a:schemeClr val="accent1"/>
            </a:solidFill>
          </a:ln>
        </p:spPr>
        <p:txBody>
          <a:bodyPr wrap="square">
            <a:spAutoFit/>
          </a:bodyPr>
          <a:lstStyle/>
          <a:p>
            <a:r>
              <a:rPr lang="en-US" dirty="0">
                <a:solidFill>
                  <a:srgbClr val="222222"/>
                </a:solidFill>
                <a:latin typeface="source sans pro"/>
              </a:rPr>
              <a:t>Notice how each piece of data is separated by a comma. </a:t>
            </a:r>
            <a:endParaRPr lang="en-US" dirty="0"/>
          </a:p>
        </p:txBody>
      </p:sp>
      <p:sp>
        <p:nvSpPr>
          <p:cNvPr id="2" name="Footer Placeholder 1">
            <a:extLst>
              <a:ext uri="{FF2B5EF4-FFF2-40B4-BE49-F238E27FC236}">
                <a16:creationId xmlns:a16="http://schemas.microsoft.com/office/drawing/2014/main" id="{41EC0DC0-8DB6-884F-B974-A2CBA778805D}"/>
              </a:ext>
            </a:extLst>
          </p:cNvPr>
          <p:cNvSpPr>
            <a:spLocks noGrp="1"/>
          </p:cNvSpPr>
          <p:nvPr>
            <p:ph type="ftr" sz="quarter" idx="11"/>
          </p:nvPr>
        </p:nvSpPr>
        <p:spPr/>
        <p:txBody>
          <a:bodyPr/>
          <a:lstStyle/>
          <a:p>
            <a:r>
              <a:rPr lang="en-US"/>
              <a:t>Dr. Malak Abdullah</a:t>
            </a:r>
            <a:endParaRPr lang="en-US" dirty="0"/>
          </a:p>
        </p:txBody>
      </p:sp>
      <p:sp>
        <p:nvSpPr>
          <p:cNvPr id="3" name="Slide Number Placeholder 2">
            <a:extLst>
              <a:ext uri="{FF2B5EF4-FFF2-40B4-BE49-F238E27FC236}">
                <a16:creationId xmlns:a16="http://schemas.microsoft.com/office/drawing/2014/main" id="{93355EF7-699D-C545-A2F5-06674C038E52}"/>
              </a:ext>
            </a:extLst>
          </p:cNvPr>
          <p:cNvSpPr>
            <a:spLocks noGrp="1"/>
          </p:cNvSpPr>
          <p:nvPr>
            <p:ph type="sldNum" sz="quarter" idx="12"/>
          </p:nvPr>
        </p:nvSpPr>
        <p:spPr/>
        <p:txBody>
          <a:bodyPr/>
          <a:lstStyle/>
          <a:p>
            <a:fld id="{D8C2E80E-A818-EA4B-839C-9030708D7285}" type="slidenum">
              <a:rPr lang="en-US" smtClean="0"/>
              <a:t>98</a:t>
            </a:fld>
            <a:endParaRPr lang="en-US" dirty="0"/>
          </a:p>
        </p:txBody>
      </p:sp>
    </p:spTree>
    <p:extLst>
      <p:ext uri="{BB962C8B-B14F-4D97-AF65-F5344CB8AC3E}">
        <p14:creationId xmlns:p14="http://schemas.microsoft.com/office/powerpoint/2010/main" val="26990996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9602D-5773-124E-89FF-D7D25B0853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962638-13DE-6845-B2E2-7B2B349D18FC}"/>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46F66C38-A21D-BF4D-A3FE-B52E212C59C5}"/>
              </a:ext>
            </a:extLst>
          </p:cNvPr>
          <p:cNvSpPr>
            <a:spLocks noGrp="1"/>
          </p:cNvSpPr>
          <p:nvPr>
            <p:ph type="dt" sz="half" idx="10"/>
          </p:nvPr>
        </p:nvSpPr>
        <p:spPr/>
        <p:txBody>
          <a:bodyPr/>
          <a:lstStyle/>
          <a:p>
            <a:r>
              <a:rPr lang="en-US"/>
              <a:t>First Semester 2021-2022</a:t>
            </a:r>
            <a:endParaRPr lang="en-US" dirty="0"/>
          </a:p>
        </p:txBody>
      </p:sp>
      <p:pic>
        <p:nvPicPr>
          <p:cNvPr id="6" name="Picture 5">
            <a:extLst>
              <a:ext uri="{FF2B5EF4-FFF2-40B4-BE49-F238E27FC236}">
                <a16:creationId xmlns:a16="http://schemas.microsoft.com/office/drawing/2014/main" id="{2C036D69-7EF0-8147-87EE-59B25FBCE3CC}"/>
              </a:ext>
            </a:extLst>
          </p:cNvPr>
          <p:cNvPicPr>
            <a:picLocks noChangeAspect="1"/>
          </p:cNvPicPr>
          <p:nvPr/>
        </p:nvPicPr>
        <p:blipFill rotWithShape="1">
          <a:blip r:embed="rId2"/>
          <a:srcRect l="14077" t="9943" r="37900" b="10001"/>
          <a:stretch/>
        </p:blipFill>
        <p:spPr>
          <a:xfrm>
            <a:off x="588934" y="300038"/>
            <a:ext cx="6230319" cy="6491443"/>
          </a:xfrm>
          <a:prstGeom prst="rect">
            <a:avLst/>
          </a:prstGeom>
          <a:ln>
            <a:solidFill>
              <a:schemeClr val="accent1"/>
            </a:solidFill>
          </a:ln>
        </p:spPr>
      </p:pic>
      <p:sp>
        <p:nvSpPr>
          <p:cNvPr id="7" name="Footer Placeholder 6">
            <a:extLst>
              <a:ext uri="{FF2B5EF4-FFF2-40B4-BE49-F238E27FC236}">
                <a16:creationId xmlns:a16="http://schemas.microsoft.com/office/drawing/2014/main" id="{3025CB33-50FD-A94D-BACD-CA43B35059AC}"/>
              </a:ext>
            </a:extLst>
          </p:cNvPr>
          <p:cNvSpPr>
            <a:spLocks noGrp="1"/>
          </p:cNvSpPr>
          <p:nvPr>
            <p:ph type="ftr" sz="quarter" idx="11"/>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0DB02F97-ABB6-1041-9322-D5AF2BF4E24D}"/>
              </a:ext>
            </a:extLst>
          </p:cNvPr>
          <p:cNvSpPr>
            <a:spLocks noGrp="1"/>
          </p:cNvSpPr>
          <p:nvPr>
            <p:ph type="sldNum" sz="quarter" idx="12"/>
          </p:nvPr>
        </p:nvSpPr>
        <p:spPr/>
        <p:txBody>
          <a:bodyPr/>
          <a:lstStyle/>
          <a:p>
            <a:fld id="{D8C2E80E-A818-EA4B-839C-9030708D7285}" type="slidenum">
              <a:rPr lang="en-US" smtClean="0"/>
              <a:t>99</a:t>
            </a:fld>
            <a:endParaRPr lang="en-US" dirty="0"/>
          </a:p>
        </p:txBody>
      </p:sp>
    </p:spTree>
    <p:extLst>
      <p:ext uri="{BB962C8B-B14F-4D97-AF65-F5344CB8AC3E}">
        <p14:creationId xmlns:p14="http://schemas.microsoft.com/office/powerpoint/2010/main" val="36904736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{8AC84E04-EA48-7144-B799-8EF2A9761D6C}tf10001070</Template>
  <TotalTime>19977</TotalTime>
  <Words>5290</Words>
  <Application>Microsoft Macintosh PowerPoint</Application>
  <PresentationFormat>Widescreen</PresentationFormat>
  <Paragraphs>1261</Paragraphs>
  <Slides>112</Slides>
  <Notes>13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112</vt:i4>
      </vt:variant>
    </vt:vector>
  </HeadingPairs>
  <TitlesOfParts>
    <vt:vector size="125" baseType="lpstr">
      <vt:lpstr>Andale Mono</vt:lpstr>
      <vt:lpstr>Arial</vt:lpstr>
      <vt:lpstr>Calibri</vt:lpstr>
      <vt:lpstr>Courier New</vt:lpstr>
      <vt:lpstr>Open Sans</vt:lpstr>
      <vt:lpstr>Rockwell</vt:lpstr>
      <vt:lpstr>Rockwell Condensed</vt:lpstr>
      <vt:lpstr>Rockwell Extra Bold</vt:lpstr>
      <vt:lpstr>SFMono-Regular</vt:lpstr>
      <vt:lpstr>source sans pro</vt:lpstr>
      <vt:lpstr>Verdana</vt:lpstr>
      <vt:lpstr>Wingdings</vt:lpstr>
      <vt:lpstr>Wood Type</vt:lpstr>
      <vt:lpstr>Week 1  1- Machine learning            2- Python</vt:lpstr>
      <vt:lpstr>Machine Leaning Introduction to Machine Learning</vt:lpstr>
      <vt:lpstr>PowerPoint Presentation</vt:lpstr>
      <vt:lpstr>Best programming  languages</vt:lpstr>
      <vt:lpstr>What is Learning?</vt:lpstr>
      <vt:lpstr>What is Machine learning</vt:lpstr>
      <vt:lpstr>Facebook</vt:lpstr>
      <vt:lpstr>PowerPoint Presentation</vt:lpstr>
      <vt:lpstr>WHAT IS THE DIFFERENCE BETWEEN AI AND ML?</vt:lpstr>
      <vt:lpstr>ML Workflow</vt:lpstr>
      <vt:lpstr>PowerPoint Presentation</vt:lpstr>
      <vt:lpstr>Machine learning algorithms are often categorized as supervised or unsupervised:</vt:lpstr>
      <vt:lpstr>PowerPoint Presentation</vt:lpstr>
      <vt:lpstr>PowerPoint Presentation</vt:lpstr>
      <vt:lpstr>The machine learning framework</vt:lpstr>
      <vt:lpstr>The algorithm is mainly divided into:</vt:lpstr>
      <vt:lpstr>The machine learning framework</vt:lpstr>
      <vt:lpstr>PowerPoint Presentation</vt:lpstr>
      <vt:lpstr>Recognizing your handwriting</vt:lpstr>
      <vt:lpstr>PowerPoint Presentation</vt:lpstr>
      <vt:lpstr>Machine learning Phases</vt:lpstr>
      <vt:lpstr>Many classifiers to choose from</vt:lpstr>
      <vt:lpstr>Classifiers!!</vt:lpstr>
      <vt:lpstr>PowerPoint Presentation</vt:lpstr>
      <vt:lpstr>Unsupervised Learning? </vt:lpstr>
      <vt:lpstr>Generalization</vt:lpstr>
      <vt:lpstr>Generalization</vt:lpstr>
      <vt:lpstr>How to evaluate your model</vt:lpstr>
      <vt:lpstr>How to evaluate your model</vt:lpstr>
      <vt:lpstr>How to evaluate your model</vt:lpstr>
      <vt:lpstr>How to evaluate your model</vt:lpstr>
      <vt:lpstr>PowerPoint Presentation</vt:lpstr>
      <vt:lpstr>Python</vt:lpstr>
      <vt:lpstr>PyThon</vt:lpstr>
      <vt:lpstr>Good to Know</vt:lpstr>
      <vt:lpstr>Why Python?</vt:lpstr>
      <vt:lpstr>Python is interpreted language</vt:lpstr>
      <vt:lpstr>Write less code and do more!</vt:lpstr>
      <vt:lpstr>Python is Dynamically Typed</vt:lpstr>
      <vt:lpstr>Typing code</vt:lpstr>
      <vt:lpstr>Save your file with .py</vt:lpstr>
      <vt:lpstr>Download Python and ANAconda</vt:lpstr>
      <vt:lpstr>Google Colab</vt:lpstr>
      <vt:lpstr>It is very important to learn:</vt:lpstr>
      <vt:lpstr>Git and Github</vt:lpstr>
      <vt:lpstr>What is Github?</vt:lpstr>
      <vt:lpstr>On-line IDE for Python</vt:lpstr>
      <vt:lpstr>Execute using command line</vt:lpstr>
      <vt:lpstr>Python Indentation</vt:lpstr>
      <vt:lpstr>Comments</vt:lpstr>
      <vt:lpstr>Expressions</vt:lpstr>
      <vt:lpstr>Integer and Real numbers</vt:lpstr>
      <vt:lpstr>Math commands</vt:lpstr>
      <vt:lpstr>Variables</vt:lpstr>
      <vt:lpstr>print</vt:lpstr>
      <vt:lpstr>input</vt:lpstr>
      <vt:lpstr>To save my time</vt:lpstr>
      <vt:lpstr>The for loop</vt:lpstr>
      <vt:lpstr>For loops</vt:lpstr>
      <vt:lpstr>range</vt:lpstr>
      <vt:lpstr>if</vt:lpstr>
      <vt:lpstr>if/else</vt:lpstr>
      <vt:lpstr>while</vt:lpstr>
      <vt:lpstr>Logic</vt:lpstr>
      <vt:lpstr>Strings</vt:lpstr>
      <vt:lpstr>Indexes</vt:lpstr>
      <vt:lpstr>String properties</vt:lpstr>
      <vt:lpstr>List</vt:lpstr>
      <vt:lpstr>More about String</vt:lpstr>
      <vt:lpstr>Lists are mutable (can be changed) - some useful methods</vt:lpstr>
      <vt:lpstr>The key differences between Python 2.7.x and Python 3.x with examples</vt:lpstr>
      <vt:lpstr>Modules</vt:lpstr>
      <vt:lpstr>List</vt:lpstr>
      <vt:lpstr>Ref to lists</vt:lpstr>
      <vt:lpstr>tuples</vt:lpstr>
      <vt:lpstr>Tuples - 2</vt:lpstr>
      <vt:lpstr>Dictionaries</vt:lpstr>
      <vt:lpstr>PowerPoint Presentation</vt:lpstr>
      <vt:lpstr>Good to know!</vt:lpstr>
      <vt:lpstr>Exceptions</vt:lpstr>
      <vt:lpstr>Functions - 1</vt:lpstr>
      <vt:lpstr>Self - reading </vt:lpstr>
      <vt:lpstr>Functions - 2</vt:lpstr>
      <vt:lpstr>Functions - 3</vt:lpstr>
      <vt:lpstr>Functions – lambda expression</vt:lpstr>
      <vt:lpstr>lambda expression - 2</vt:lpstr>
      <vt:lpstr>List comprehension</vt:lpstr>
      <vt:lpstr>List comprehension - 2</vt:lpstr>
      <vt:lpstr>List comprehension - 3</vt:lpstr>
      <vt:lpstr>Functools: map, reduce, filter</vt:lpstr>
      <vt:lpstr>PowerPoint Presentation</vt:lpstr>
      <vt:lpstr>Functools: map, reduce, filter</vt:lpstr>
      <vt:lpstr>Functools: map, reduce, filter</vt:lpstr>
      <vt:lpstr>zip</vt:lpstr>
      <vt:lpstr>Input output files</vt:lpstr>
      <vt:lpstr>PowerPoint Presentation</vt:lpstr>
      <vt:lpstr>PowerPoint Presentation</vt:lpstr>
      <vt:lpstr>PowerPoint Presentation</vt:lpstr>
      <vt:lpstr>PowerPoint Presentation</vt:lpstr>
      <vt:lpstr>Visualization</vt:lpstr>
      <vt:lpstr>import matplotlib.pyplot as plt </vt:lpstr>
      <vt:lpstr>PowerPoint Presentation</vt:lpstr>
      <vt:lpstr>Another Example</vt:lpstr>
      <vt:lpstr>Plotting</vt:lpstr>
      <vt:lpstr>Working with multiple figures</vt:lpstr>
      <vt:lpstr>BarChart</vt:lpstr>
      <vt:lpstr>Barchart horizontally </vt:lpstr>
      <vt:lpstr>PowerPoint Presentation</vt:lpstr>
      <vt:lpstr>Save the figure</vt:lpstr>
      <vt:lpstr>Pie chart</vt:lpstr>
      <vt:lpstr>coding!!</vt:lpstr>
      <vt:lpstr>Scikit-learn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with Python</dc:title>
  <dc:creator>Abdullah, Malak</dc:creator>
  <cp:lastModifiedBy>Abdullah, Malak</cp:lastModifiedBy>
  <cp:revision>272</cp:revision>
  <cp:lastPrinted>2018-10-22T23:32:33Z</cp:lastPrinted>
  <dcterms:created xsi:type="dcterms:W3CDTF">2018-09-24T08:53:56Z</dcterms:created>
  <dcterms:modified xsi:type="dcterms:W3CDTF">2021-10-13T21:01:23Z</dcterms:modified>
</cp:coreProperties>
</file>